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6" name="Shape 4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 defTabSz="584200"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7" name="Shape 7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299" y="235709"/>
            <a:ext cx="788972" cy="823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title"/>
          </p:nvPr>
        </p:nvSpPr>
        <p:spPr>
          <a:xfrm>
            <a:off x="1192078" y="1351685"/>
            <a:ext cx="10620642" cy="155001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7E7E7E"/>
                </a:solidFill>
              </a:rPr>
              <a:t>Title Text</a:t>
            </a:r>
          </a:p>
        </p:txBody>
      </p:sp>
      <p:sp>
        <p:nvSpPr>
          <p:cNvPr id="38" name="Shape 38"/>
          <p:cNvSpPr/>
          <p:nvPr>
            <p:ph type="body" idx="1"/>
          </p:nvPr>
        </p:nvSpPr>
        <p:spPr>
          <a:xfrm>
            <a:off x="650239" y="2901695"/>
            <a:ext cx="5657090" cy="56327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Body Level One</a:t>
            </a:r>
            <a:endParaRPr sz="2400"/>
          </a:p>
          <a:p>
            <a:pPr lvl="1">
              <a:defRPr sz="1800"/>
            </a:pPr>
            <a:r>
              <a:rPr sz="2400"/>
              <a:t>Body Level Two</a:t>
            </a:r>
            <a:endParaRPr sz="2400"/>
          </a:p>
          <a:p>
            <a:pPr lvl="2">
              <a:defRPr sz="1800"/>
            </a:pPr>
            <a:r>
              <a:rPr sz="2400"/>
              <a:t>Body Level Three</a:t>
            </a:r>
            <a:endParaRPr sz="2400"/>
          </a:p>
          <a:p>
            <a:pPr lvl="3">
              <a:defRPr sz="1800"/>
            </a:pPr>
            <a:r>
              <a:rPr sz="2400"/>
              <a:t>Body Level Four</a:t>
            </a:r>
            <a:endParaRPr sz="2400"/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7E7E7E"/>
                </a:solidFill>
              </a:rPr>
              <a:t>Title Text</a:t>
            </a:r>
          </a:p>
        </p:txBody>
      </p:sp>
      <p:sp>
        <p:nvSpPr>
          <p:cNvPr id="41" name="Shape 4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Body Level One</a:t>
            </a:r>
            <a:endParaRPr sz="2400"/>
          </a:p>
          <a:p>
            <a:pPr lvl="1">
              <a:defRPr sz="1800"/>
            </a:pPr>
            <a:r>
              <a:rPr sz="2400"/>
              <a:t>Body Level Two</a:t>
            </a:r>
            <a:endParaRPr sz="2400"/>
          </a:p>
          <a:p>
            <a:pPr lvl="2">
              <a:defRPr sz="1800"/>
            </a:pPr>
            <a:r>
              <a:rPr sz="2400"/>
              <a:t>Body Level Three</a:t>
            </a:r>
            <a:endParaRPr sz="2400"/>
          </a:p>
          <a:p>
            <a:pPr lvl="3">
              <a:defRPr sz="1800"/>
            </a:pPr>
            <a:r>
              <a:rPr sz="2400"/>
              <a:t>Body Level Four</a:t>
            </a:r>
            <a:endParaRPr sz="2400"/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42" name="Shape 4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 defTabSz="584200"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0" name="Shape 10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 defTabSz="584200"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pic>
        <p:nvPicPr>
          <p:cNvPr id="13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28799" y="108709"/>
            <a:ext cx="788972" cy="823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 defTabSz="584200">
              <a:defRPr sz="6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6" name="Shape 16"/>
          <p:cNvSpPr/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pic>
        <p:nvPicPr>
          <p:cNvPr id="17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299" y="235709"/>
            <a:ext cx="788972" cy="823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 defTabSz="584200"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pic>
        <p:nvPicPr>
          <p:cNvPr id="20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299" y="235709"/>
            <a:ext cx="788972" cy="823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 defTabSz="584200"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3" name="Shape 2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444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marL="1333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  <p:pic>
        <p:nvPicPr>
          <p:cNvPr id="24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299" y="235709"/>
            <a:ext cx="788972" cy="823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 defTabSz="584200">
              <a:defRPr sz="8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7" name="Shape 27"/>
          <p:cNvSpPr/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342900" indent="-342900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1pPr>
            <a:lvl2pPr marL="685800" indent="-342900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2pPr>
            <a:lvl3pPr marL="1028700" indent="-342900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3pPr>
            <a:lvl4pPr marL="1371600" indent="-342900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4pPr>
            <a:lvl5pPr marL="1714500" indent="-342900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pic>
        <p:nvPicPr>
          <p:cNvPr id="28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299" y="235709"/>
            <a:ext cx="788972" cy="823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444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marL="1333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192078" y="1351685"/>
            <a:ext cx="10620642" cy="144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7E7E7E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73841" y="2800084"/>
            <a:ext cx="11057116" cy="3436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/>
            </a:pPr>
            <a:r>
              <a:rPr sz="2400"/>
              <a:t>Body Level One</a:t>
            </a:r>
            <a:endParaRPr sz="2400"/>
          </a:p>
          <a:p>
            <a:pPr lvl="1">
              <a:defRPr sz="1800"/>
            </a:pPr>
            <a:r>
              <a:rPr sz="2400"/>
              <a:t>Body Level Two</a:t>
            </a:r>
            <a:endParaRPr sz="2400"/>
          </a:p>
          <a:p>
            <a:pPr lvl="2">
              <a:defRPr sz="1800"/>
            </a:pPr>
            <a:r>
              <a:rPr sz="2400"/>
              <a:t>Body Level Three</a:t>
            </a:r>
            <a:endParaRPr sz="2400"/>
          </a:p>
          <a:p>
            <a:pPr lvl="3">
              <a:defRPr sz="1800"/>
            </a:pPr>
            <a:r>
              <a:rPr sz="2400"/>
              <a:t>Body Level Four</a:t>
            </a:r>
            <a:endParaRPr sz="2400"/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9363456" y="8022336"/>
            <a:ext cx="2991105" cy="3683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r" defTabSz="4572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spd="med" advClick="1"/>
  <p:txStyles>
    <p:titleStyle>
      <a:lvl1pPr>
        <a:defRPr sz="4400">
          <a:solidFill>
            <a:srgbClr val="7E7E7E"/>
          </a:solidFill>
          <a:latin typeface="Arial"/>
          <a:ea typeface="Arial"/>
          <a:cs typeface="Arial"/>
          <a:sym typeface="Arial"/>
        </a:defRPr>
      </a:lvl1pPr>
      <a:lvl2pPr>
        <a:defRPr sz="4400">
          <a:solidFill>
            <a:srgbClr val="7E7E7E"/>
          </a:solidFill>
          <a:latin typeface="Arial"/>
          <a:ea typeface="Arial"/>
          <a:cs typeface="Arial"/>
          <a:sym typeface="Arial"/>
        </a:defRPr>
      </a:lvl2pPr>
      <a:lvl3pPr>
        <a:defRPr sz="4400">
          <a:solidFill>
            <a:srgbClr val="7E7E7E"/>
          </a:solidFill>
          <a:latin typeface="Arial"/>
          <a:ea typeface="Arial"/>
          <a:cs typeface="Arial"/>
          <a:sym typeface="Arial"/>
        </a:defRPr>
      </a:lvl3pPr>
      <a:lvl4pPr>
        <a:defRPr sz="4400">
          <a:solidFill>
            <a:srgbClr val="7E7E7E"/>
          </a:solidFill>
          <a:latin typeface="Arial"/>
          <a:ea typeface="Arial"/>
          <a:cs typeface="Arial"/>
          <a:sym typeface="Arial"/>
        </a:defRPr>
      </a:lvl4pPr>
      <a:lvl5pPr>
        <a:defRPr sz="4400">
          <a:solidFill>
            <a:srgbClr val="7E7E7E"/>
          </a:solidFill>
          <a:latin typeface="Arial"/>
          <a:ea typeface="Arial"/>
          <a:cs typeface="Arial"/>
          <a:sym typeface="Arial"/>
        </a:defRPr>
      </a:lvl5pPr>
      <a:lvl6pPr>
        <a:defRPr sz="4400">
          <a:solidFill>
            <a:srgbClr val="7E7E7E"/>
          </a:solidFill>
          <a:latin typeface="Arial"/>
          <a:ea typeface="Arial"/>
          <a:cs typeface="Arial"/>
          <a:sym typeface="Arial"/>
        </a:defRPr>
      </a:lvl6pPr>
      <a:lvl7pPr>
        <a:defRPr sz="4400">
          <a:solidFill>
            <a:srgbClr val="7E7E7E"/>
          </a:solidFill>
          <a:latin typeface="Arial"/>
          <a:ea typeface="Arial"/>
          <a:cs typeface="Arial"/>
          <a:sym typeface="Arial"/>
        </a:defRPr>
      </a:lvl7pPr>
      <a:lvl8pPr>
        <a:defRPr sz="4400">
          <a:solidFill>
            <a:srgbClr val="7E7E7E"/>
          </a:solidFill>
          <a:latin typeface="Arial"/>
          <a:ea typeface="Arial"/>
          <a:cs typeface="Arial"/>
          <a:sym typeface="Arial"/>
        </a:defRPr>
      </a:lvl8pPr>
      <a:lvl9pPr>
        <a:defRPr sz="4400">
          <a:solidFill>
            <a:srgbClr val="7E7E7E"/>
          </a:solidFill>
          <a:latin typeface="Arial"/>
          <a:ea typeface="Arial"/>
          <a:cs typeface="Arial"/>
          <a:sym typeface="Arial"/>
        </a:defRPr>
      </a:lvl9pPr>
    </p:titleStyle>
    <p:bodyStyle>
      <a:lvl1pPr>
        <a:defRPr sz="2400">
          <a:latin typeface="Calibri"/>
          <a:ea typeface="Calibri"/>
          <a:cs typeface="Calibri"/>
          <a:sym typeface="Calibri"/>
        </a:defRPr>
      </a:lvl1pPr>
      <a:lvl2pPr indent="457200">
        <a:defRPr sz="2400">
          <a:latin typeface="Calibri"/>
          <a:ea typeface="Calibri"/>
          <a:cs typeface="Calibri"/>
          <a:sym typeface="Calibri"/>
        </a:defRPr>
      </a:lvl2pPr>
      <a:lvl3pPr indent="914400">
        <a:defRPr sz="2400">
          <a:latin typeface="Calibri"/>
          <a:ea typeface="Calibri"/>
          <a:cs typeface="Calibri"/>
          <a:sym typeface="Calibri"/>
        </a:defRPr>
      </a:lvl3pPr>
      <a:lvl4pPr indent="1371600">
        <a:defRPr sz="2400">
          <a:latin typeface="Calibri"/>
          <a:ea typeface="Calibri"/>
          <a:cs typeface="Calibri"/>
          <a:sym typeface="Calibri"/>
        </a:defRPr>
      </a:lvl4pPr>
      <a:lvl5pPr indent="1828800">
        <a:defRPr sz="2400">
          <a:latin typeface="Calibri"/>
          <a:ea typeface="Calibri"/>
          <a:cs typeface="Calibri"/>
          <a:sym typeface="Calibri"/>
        </a:defRPr>
      </a:lvl5pPr>
      <a:lvl6pPr indent="2286000">
        <a:defRPr sz="2400">
          <a:latin typeface="Calibri"/>
          <a:ea typeface="Calibri"/>
          <a:cs typeface="Calibri"/>
          <a:sym typeface="Calibri"/>
        </a:defRPr>
      </a:lvl6pPr>
      <a:lvl7pPr indent="2743200">
        <a:defRPr sz="2400">
          <a:latin typeface="Calibri"/>
          <a:ea typeface="Calibri"/>
          <a:cs typeface="Calibri"/>
          <a:sym typeface="Calibri"/>
        </a:defRPr>
      </a:lvl7pPr>
      <a:lvl8pPr indent="3200400">
        <a:defRPr sz="2400">
          <a:latin typeface="Calibri"/>
          <a:ea typeface="Calibri"/>
          <a:cs typeface="Calibri"/>
          <a:sym typeface="Calibri"/>
        </a:defRPr>
      </a:lvl8pPr>
      <a:lvl9pPr indent="3657600">
        <a:defRPr sz="2400">
          <a:latin typeface="Calibri"/>
          <a:ea typeface="Calibri"/>
          <a:cs typeface="Calibri"/>
          <a:sym typeface="Calibri"/>
        </a:defRPr>
      </a:lvl9pPr>
    </p:bodyStyle>
    <p:otherStyle>
      <a:lvl1pPr algn="r" defTabSz="457200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e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jpe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44.png"/><Relationship Id="rId15" Type="http://schemas.openxmlformats.org/officeDocument/2006/relationships/image" Target="../media/image45.png"/><Relationship Id="rId16" Type="http://schemas.openxmlformats.org/officeDocument/2006/relationships/image" Target="../media/image46.png"/><Relationship Id="rId17" Type="http://schemas.openxmlformats.org/officeDocument/2006/relationships/image" Target="../media/image47.png"/><Relationship Id="rId18" Type="http://schemas.openxmlformats.org/officeDocument/2006/relationships/image" Target="../media/image48.png"/><Relationship Id="rId19" Type="http://schemas.openxmlformats.org/officeDocument/2006/relationships/image" Target="../media/image3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jpeg"/><Relationship Id="rId3" Type="http://schemas.openxmlformats.org/officeDocument/2006/relationships/image" Target="../media/image3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Relationship Id="rId3" Type="http://schemas.openxmlformats.org/officeDocument/2006/relationships/image" Target="../media/image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jpe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jpe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5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3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jpe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3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jpe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3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eter-wendt-123928-unsplash (1).jpg"/>
          <p:cNvPicPr/>
          <p:nvPr/>
        </p:nvPicPr>
        <p:blipFill>
          <a:blip r:embed="rId2">
            <a:extLst/>
          </a:blip>
          <a:srcRect l="0" t="4615" r="0" b="4615"/>
          <a:stretch>
            <a:fillRect/>
          </a:stretch>
        </p:blipFill>
        <p:spPr>
          <a:xfrm>
            <a:off x="1606550" y="635000"/>
            <a:ext cx="9779000" cy="5918200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hape 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15468">
              <a:defRPr b="1" sz="4320"/>
            </a:lvl1pPr>
          </a:lstStyle>
          <a:p>
            <a:pPr lvl="0">
              <a:defRPr b="0" sz="1800"/>
            </a:pPr>
            <a:r>
              <a:rPr b="1" sz="4320"/>
              <a:t>The Implementation of Micro-financing in Indonesia through WAQF principles</a:t>
            </a:r>
          </a:p>
        </p:txBody>
      </p:sp>
      <p:sp>
        <p:nvSpPr>
          <p:cNvPr id="50" name="Shape 50"/>
          <p:cNvSpPr/>
          <p:nvPr>
            <p:ph type="body" idx="1"/>
          </p:nvPr>
        </p:nvSpPr>
        <p:spPr>
          <a:xfrm>
            <a:off x="1270000" y="8129396"/>
            <a:ext cx="10464800" cy="823665"/>
          </a:xfrm>
          <a:prstGeom prst="rect">
            <a:avLst/>
          </a:prstGeom>
        </p:spPr>
        <p:txBody>
          <a:bodyPr/>
          <a:lstStyle/>
          <a:p>
            <a:pPr lvl="0" defTabSz="432308">
              <a:defRPr sz="1800"/>
            </a:pPr>
            <a:r>
              <a:rPr sz="2368"/>
              <a:t>Ir. Bambang Kuswijayanto, MM</a:t>
            </a:r>
            <a:endParaRPr sz="2368"/>
          </a:p>
          <a:p>
            <a:pPr lvl="0" defTabSz="432308">
              <a:defRPr sz="1800"/>
            </a:pPr>
            <a:r>
              <a:rPr sz="2368"/>
              <a:t>Co-Founder &amp; Deputy President Director</a:t>
            </a:r>
          </a:p>
        </p:txBody>
      </p:sp>
      <p:pic>
        <p:nvPicPr>
          <p:cNvPr id="51" name="image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02238" y="8742288"/>
            <a:ext cx="2790970" cy="6977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joanna-kosinska-453787-unsplash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89" y="-17754"/>
            <a:ext cx="13004801" cy="8683626"/>
          </a:xfrm>
          <a:prstGeom prst="rect">
            <a:avLst/>
          </a:prstGeom>
          <a:ln w="12700">
            <a:miter lim="400000"/>
          </a:ln>
        </p:spPr>
      </p:pic>
      <p:sp>
        <p:nvSpPr>
          <p:cNvPr id="655" name="Shape 655"/>
          <p:cNvSpPr/>
          <p:nvPr>
            <p:ph type="title"/>
          </p:nvPr>
        </p:nvSpPr>
        <p:spPr>
          <a:xfrm>
            <a:off x="1420028" y="927788"/>
            <a:ext cx="10541340" cy="677334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 indent="1270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7E7E7E"/>
                </a:solidFill>
              </a:rPr>
              <a:t>Meanwhile, the </a:t>
            </a:r>
            <a:r>
              <a:rPr spc="105" sz="4200">
                <a:solidFill>
                  <a:srgbClr val="7E7E7E"/>
                </a:solidFill>
              </a:rPr>
              <a:t>top </a:t>
            </a:r>
            <a:r>
              <a:rPr spc="-105" sz="4200">
                <a:solidFill>
                  <a:srgbClr val="7E7E7E"/>
                </a:solidFill>
              </a:rPr>
              <a:t>sectors </a:t>
            </a:r>
            <a:r>
              <a:rPr spc="105" sz="4200">
                <a:solidFill>
                  <a:srgbClr val="7E7E7E"/>
                </a:solidFill>
              </a:rPr>
              <a:t>will </a:t>
            </a:r>
            <a:r>
              <a:rPr spc="-105" sz="4200">
                <a:solidFill>
                  <a:srgbClr val="7E7E7E"/>
                </a:solidFill>
              </a:rPr>
              <a:t>be </a:t>
            </a:r>
            <a:r>
              <a:rPr sz="4200">
                <a:solidFill>
                  <a:srgbClr val="7E7E7E"/>
                </a:solidFill>
              </a:rPr>
              <a:t>the</a:t>
            </a:r>
            <a:r>
              <a:rPr spc="-840" sz="4200">
                <a:solidFill>
                  <a:srgbClr val="7E7E7E"/>
                </a:solidFill>
              </a:rPr>
              <a:t> </a:t>
            </a:r>
            <a:r>
              <a:rPr spc="-105" sz="4200">
                <a:solidFill>
                  <a:srgbClr val="7E7E7E"/>
                </a:solidFill>
              </a:rPr>
              <a:t>focus</a:t>
            </a:r>
          </a:p>
        </p:txBody>
      </p:sp>
      <p:grpSp>
        <p:nvGrpSpPr>
          <p:cNvPr id="674" name="Group 674"/>
          <p:cNvGrpSpPr/>
          <p:nvPr/>
        </p:nvGrpSpPr>
        <p:grpSpPr>
          <a:xfrm>
            <a:off x="8390263" y="5242900"/>
            <a:ext cx="845177" cy="81280"/>
            <a:chOff x="0" y="0"/>
            <a:chExt cx="845176" cy="81278"/>
          </a:xfrm>
        </p:grpSpPr>
        <p:sp>
          <p:nvSpPr>
            <p:cNvPr id="656" name="Shape 656"/>
            <p:cNvSpPr/>
            <p:nvPr/>
          </p:nvSpPr>
          <p:spPr>
            <a:xfrm>
              <a:off x="-1" y="-1"/>
              <a:ext cx="79917" cy="8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4" y="0"/>
                  </a:moveTo>
                  <a:lnTo>
                    <a:pt x="6704" y="847"/>
                  </a:lnTo>
                  <a:lnTo>
                    <a:pt x="3213" y="3159"/>
                  </a:lnTo>
                  <a:lnTo>
                    <a:pt x="861" y="6591"/>
                  </a:lnTo>
                  <a:lnTo>
                    <a:pt x="0" y="10800"/>
                  </a:lnTo>
                  <a:lnTo>
                    <a:pt x="861" y="15009"/>
                  </a:lnTo>
                  <a:lnTo>
                    <a:pt x="3213" y="18441"/>
                  </a:lnTo>
                  <a:lnTo>
                    <a:pt x="6704" y="20753"/>
                  </a:lnTo>
                  <a:lnTo>
                    <a:pt x="10984" y="21600"/>
                  </a:lnTo>
                  <a:lnTo>
                    <a:pt x="15265" y="20753"/>
                  </a:lnTo>
                  <a:lnTo>
                    <a:pt x="18756" y="18441"/>
                  </a:lnTo>
                  <a:lnTo>
                    <a:pt x="21107" y="15009"/>
                  </a:lnTo>
                  <a:lnTo>
                    <a:pt x="21600" y="12600"/>
                  </a:lnTo>
                  <a:lnTo>
                    <a:pt x="10984" y="12600"/>
                  </a:lnTo>
                  <a:lnTo>
                    <a:pt x="10984" y="9000"/>
                  </a:lnTo>
                  <a:lnTo>
                    <a:pt x="21600" y="9000"/>
                  </a:lnTo>
                  <a:lnTo>
                    <a:pt x="21107" y="6591"/>
                  </a:lnTo>
                  <a:lnTo>
                    <a:pt x="18756" y="3159"/>
                  </a:lnTo>
                  <a:lnTo>
                    <a:pt x="15265" y="847"/>
                  </a:lnTo>
                  <a:lnTo>
                    <a:pt x="10984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57" name="Shape 657"/>
            <p:cNvSpPr/>
            <p:nvPr/>
          </p:nvSpPr>
          <p:spPr>
            <a:xfrm>
              <a:off x="40640" y="33865"/>
              <a:ext cx="40641" cy="13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75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875" y="21600"/>
                  </a:lnTo>
                  <a:lnTo>
                    <a:pt x="21600" y="10800"/>
                  </a:lnTo>
                  <a:lnTo>
                    <a:pt x="20875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58" name="Shape 658"/>
            <p:cNvSpPr/>
            <p:nvPr/>
          </p:nvSpPr>
          <p:spPr>
            <a:xfrm>
              <a:off x="94826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59" name="Shape 659"/>
            <p:cNvSpPr/>
            <p:nvPr/>
          </p:nvSpPr>
          <p:spPr>
            <a:xfrm>
              <a:off x="149013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60" name="Shape 660"/>
            <p:cNvSpPr/>
            <p:nvPr/>
          </p:nvSpPr>
          <p:spPr>
            <a:xfrm>
              <a:off x="203200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61" name="Shape 661"/>
            <p:cNvSpPr/>
            <p:nvPr/>
          </p:nvSpPr>
          <p:spPr>
            <a:xfrm>
              <a:off x="257387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62" name="Shape 662"/>
            <p:cNvSpPr/>
            <p:nvPr/>
          </p:nvSpPr>
          <p:spPr>
            <a:xfrm>
              <a:off x="311573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63" name="Shape 663"/>
            <p:cNvSpPr/>
            <p:nvPr/>
          </p:nvSpPr>
          <p:spPr>
            <a:xfrm>
              <a:off x="365760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64" name="Shape 664"/>
            <p:cNvSpPr/>
            <p:nvPr/>
          </p:nvSpPr>
          <p:spPr>
            <a:xfrm>
              <a:off x="419947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65" name="Shape 665"/>
            <p:cNvSpPr/>
            <p:nvPr/>
          </p:nvSpPr>
          <p:spPr>
            <a:xfrm>
              <a:off x="474133" y="33865"/>
              <a:ext cx="40642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66" name="Shape 666"/>
            <p:cNvSpPr/>
            <p:nvPr/>
          </p:nvSpPr>
          <p:spPr>
            <a:xfrm>
              <a:off x="528320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67" name="Shape 667"/>
            <p:cNvSpPr/>
            <p:nvPr/>
          </p:nvSpPr>
          <p:spPr>
            <a:xfrm>
              <a:off x="582507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68" name="Shape 668"/>
            <p:cNvSpPr/>
            <p:nvPr/>
          </p:nvSpPr>
          <p:spPr>
            <a:xfrm>
              <a:off x="636694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69" name="Shape 669"/>
            <p:cNvSpPr/>
            <p:nvPr/>
          </p:nvSpPr>
          <p:spPr>
            <a:xfrm>
              <a:off x="690880" y="33865"/>
              <a:ext cx="40642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0" name="Shape 670"/>
            <p:cNvSpPr/>
            <p:nvPr/>
          </p:nvSpPr>
          <p:spPr>
            <a:xfrm>
              <a:off x="763896" y="-1"/>
              <a:ext cx="79918" cy="8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4" y="0"/>
                  </a:moveTo>
                  <a:lnTo>
                    <a:pt x="6704" y="847"/>
                  </a:lnTo>
                  <a:lnTo>
                    <a:pt x="3213" y="3159"/>
                  </a:lnTo>
                  <a:lnTo>
                    <a:pt x="862" y="6591"/>
                  </a:lnTo>
                  <a:lnTo>
                    <a:pt x="0" y="10800"/>
                  </a:lnTo>
                  <a:lnTo>
                    <a:pt x="862" y="15009"/>
                  </a:lnTo>
                  <a:lnTo>
                    <a:pt x="3213" y="18441"/>
                  </a:lnTo>
                  <a:lnTo>
                    <a:pt x="6704" y="20753"/>
                  </a:lnTo>
                  <a:lnTo>
                    <a:pt x="10984" y="21600"/>
                  </a:lnTo>
                  <a:lnTo>
                    <a:pt x="15265" y="20753"/>
                  </a:lnTo>
                  <a:lnTo>
                    <a:pt x="18756" y="18441"/>
                  </a:lnTo>
                  <a:lnTo>
                    <a:pt x="21107" y="15009"/>
                  </a:lnTo>
                  <a:lnTo>
                    <a:pt x="21600" y="12600"/>
                  </a:lnTo>
                  <a:lnTo>
                    <a:pt x="5895" y="12600"/>
                  </a:lnTo>
                  <a:lnTo>
                    <a:pt x="5895" y="9000"/>
                  </a:lnTo>
                  <a:lnTo>
                    <a:pt x="21600" y="9000"/>
                  </a:lnTo>
                  <a:lnTo>
                    <a:pt x="21107" y="6591"/>
                  </a:lnTo>
                  <a:lnTo>
                    <a:pt x="18756" y="3159"/>
                  </a:lnTo>
                  <a:lnTo>
                    <a:pt x="15265" y="847"/>
                  </a:lnTo>
                  <a:lnTo>
                    <a:pt x="10984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1" name="Shape 671"/>
            <p:cNvSpPr/>
            <p:nvPr/>
          </p:nvSpPr>
          <p:spPr>
            <a:xfrm>
              <a:off x="745067" y="33865"/>
              <a:ext cx="20194" cy="13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0141" y="108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2" name="Shape 672"/>
            <p:cNvSpPr/>
            <p:nvPr/>
          </p:nvSpPr>
          <p:spPr>
            <a:xfrm>
              <a:off x="804536" y="33865"/>
              <a:ext cx="40641" cy="13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75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875" y="21600"/>
                  </a:lnTo>
                  <a:lnTo>
                    <a:pt x="21600" y="10800"/>
                  </a:lnTo>
                  <a:lnTo>
                    <a:pt x="20875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3" name="Shape 673"/>
            <p:cNvSpPr/>
            <p:nvPr/>
          </p:nvSpPr>
          <p:spPr>
            <a:xfrm>
              <a:off x="79915" y="33865"/>
              <a:ext cx="724622" cy="13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" y="0"/>
                  </a:moveTo>
                  <a:lnTo>
                    <a:pt x="0" y="0"/>
                  </a:lnTo>
                  <a:lnTo>
                    <a:pt x="41" y="10800"/>
                  </a:lnTo>
                  <a:lnTo>
                    <a:pt x="41" y="0"/>
                  </a:lnTo>
                  <a:close/>
                  <a:moveTo>
                    <a:pt x="21443" y="0"/>
                  </a:moveTo>
                  <a:lnTo>
                    <a:pt x="21039" y="0"/>
                  </a:lnTo>
                  <a:lnTo>
                    <a:pt x="21039" y="21600"/>
                  </a:lnTo>
                  <a:lnTo>
                    <a:pt x="21443" y="21600"/>
                  </a:lnTo>
                  <a:lnTo>
                    <a:pt x="21443" y="0"/>
                  </a:lnTo>
                  <a:close/>
                  <a:moveTo>
                    <a:pt x="21600" y="0"/>
                  </a:moveTo>
                  <a:lnTo>
                    <a:pt x="21443" y="0"/>
                  </a:lnTo>
                  <a:lnTo>
                    <a:pt x="21443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41" y="10800"/>
                  </a:moveTo>
                  <a:lnTo>
                    <a:pt x="0" y="21600"/>
                  </a:lnTo>
                  <a:lnTo>
                    <a:pt x="41" y="21600"/>
                  </a:lnTo>
                  <a:lnTo>
                    <a:pt x="41" y="1080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700" name="Group 700"/>
          <p:cNvGrpSpPr/>
          <p:nvPr/>
        </p:nvGrpSpPr>
        <p:grpSpPr>
          <a:xfrm>
            <a:off x="8391888" y="5242900"/>
            <a:ext cx="81281" cy="1233695"/>
            <a:chOff x="0" y="0"/>
            <a:chExt cx="81280" cy="1233693"/>
          </a:xfrm>
        </p:grpSpPr>
        <p:sp>
          <p:nvSpPr>
            <p:cNvPr id="675" name="Shape 675"/>
            <p:cNvSpPr/>
            <p:nvPr/>
          </p:nvSpPr>
          <p:spPr>
            <a:xfrm>
              <a:off x="33866" y="40638"/>
              <a:ext cx="13548" cy="40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0875"/>
                  </a:lnTo>
                  <a:lnTo>
                    <a:pt x="10800" y="21600"/>
                  </a:lnTo>
                  <a:lnTo>
                    <a:pt x="21600" y="208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6" name="Shape 676"/>
            <p:cNvSpPr/>
            <p:nvPr/>
          </p:nvSpPr>
          <p:spPr>
            <a:xfrm>
              <a:off x="0" y="0"/>
              <a:ext cx="81281" cy="79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6591" y="861"/>
                  </a:lnTo>
                  <a:lnTo>
                    <a:pt x="3159" y="3213"/>
                  </a:lnTo>
                  <a:lnTo>
                    <a:pt x="847" y="6704"/>
                  </a:lnTo>
                  <a:lnTo>
                    <a:pt x="0" y="10984"/>
                  </a:lnTo>
                  <a:lnTo>
                    <a:pt x="847" y="15265"/>
                  </a:lnTo>
                  <a:lnTo>
                    <a:pt x="3159" y="18756"/>
                  </a:lnTo>
                  <a:lnTo>
                    <a:pt x="6591" y="21107"/>
                  </a:lnTo>
                  <a:lnTo>
                    <a:pt x="9000" y="21600"/>
                  </a:lnTo>
                  <a:lnTo>
                    <a:pt x="9000" y="10984"/>
                  </a:lnTo>
                  <a:lnTo>
                    <a:pt x="21600" y="10984"/>
                  </a:lnTo>
                  <a:lnTo>
                    <a:pt x="20753" y="6704"/>
                  </a:lnTo>
                  <a:lnTo>
                    <a:pt x="18441" y="3213"/>
                  </a:lnTo>
                  <a:lnTo>
                    <a:pt x="15009" y="861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7" name="Shape 677"/>
            <p:cNvSpPr/>
            <p:nvPr/>
          </p:nvSpPr>
          <p:spPr>
            <a:xfrm>
              <a:off x="33866" y="94825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8" name="Shape 678"/>
            <p:cNvSpPr/>
            <p:nvPr/>
          </p:nvSpPr>
          <p:spPr>
            <a:xfrm>
              <a:off x="33866" y="149012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79" name="Shape 679"/>
            <p:cNvSpPr/>
            <p:nvPr/>
          </p:nvSpPr>
          <p:spPr>
            <a:xfrm>
              <a:off x="33866" y="203198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0" name="Shape 680"/>
            <p:cNvSpPr/>
            <p:nvPr/>
          </p:nvSpPr>
          <p:spPr>
            <a:xfrm>
              <a:off x="33866" y="257385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1" name="Shape 681"/>
            <p:cNvSpPr/>
            <p:nvPr/>
          </p:nvSpPr>
          <p:spPr>
            <a:xfrm>
              <a:off x="33866" y="311572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2" name="Shape 682"/>
            <p:cNvSpPr/>
            <p:nvPr/>
          </p:nvSpPr>
          <p:spPr>
            <a:xfrm>
              <a:off x="33866" y="365758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3" name="Shape 683"/>
            <p:cNvSpPr/>
            <p:nvPr/>
          </p:nvSpPr>
          <p:spPr>
            <a:xfrm>
              <a:off x="33866" y="419945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4" name="Shape 684"/>
            <p:cNvSpPr/>
            <p:nvPr/>
          </p:nvSpPr>
          <p:spPr>
            <a:xfrm>
              <a:off x="33866" y="474132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5" name="Shape 685"/>
            <p:cNvSpPr/>
            <p:nvPr/>
          </p:nvSpPr>
          <p:spPr>
            <a:xfrm>
              <a:off x="33866" y="528319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6" name="Shape 686"/>
            <p:cNvSpPr/>
            <p:nvPr/>
          </p:nvSpPr>
          <p:spPr>
            <a:xfrm>
              <a:off x="33866" y="582505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7" name="Shape 687"/>
            <p:cNvSpPr/>
            <p:nvPr/>
          </p:nvSpPr>
          <p:spPr>
            <a:xfrm>
              <a:off x="33866" y="636692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8" name="Shape 688"/>
            <p:cNvSpPr/>
            <p:nvPr/>
          </p:nvSpPr>
          <p:spPr>
            <a:xfrm>
              <a:off x="33866" y="690879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9" name="Shape 689"/>
            <p:cNvSpPr/>
            <p:nvPr/>
          </p:nvSpPr>
          <p:spPr>
            <a:xfrm>
              <a:off x="33866" y="745065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0" name="Shape 690"/>
            <p:cNvSpPr/>
            <p:nvPr/>
          </p:nvSpPr>
          <p:spPr>
            <a:xfrm>
              <a:off x="33866" y="799252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1" name="Shape 691"/>
            <p:cNvSpPr/>
            <p:nvPr/>
          </p:nvSpPr>
          <p:spPr>
            <a:xfrm>
              <a:off x="33866" y="853438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2" name="Shape 692"/>
            <p:cNvSpPr/>
            <p:nvPr/>
          </p:nvSpPr>
          <p:spPr>
            <a:xfrm>
              <a:off x="33866" y="907625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3" name="Shape 693"/>
            <p:cNvSpPr/>
            <p:nvPr/>
          </p:nvSpPr>
          <p:spPr>
            <a:xfrm>
              <a:off x="33866" y="961812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4" name="Shape 694"/>
            <p:cNvSpPr/>
            <p:nvPr/>
          </p:nvSpPr>
          <p:spPr>
            <a:xfrm>
              <a:off x="33866" y="1015999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5" name="Shape 695"/>
            <p:cNvSpPr/>
            <p:nvPr/>
          </p:nvSpPr>
          <p:spPr>
            <a:xfrm>
              <a:off x="33866" y="1070185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6" name="Shape 696"/>
            <p:cNvSpPr/>
            <p:nvPr/>
          </p:nvSpPr>
          <p:spPr>
            <a:xfrm>
              <a:off x="0" y="1153785"/>
              <a:ext cx="81281" cy="79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000" y="0"/>
                  </a:moveTo>
                  <a:lnTo>
                    <a:pt x="6591" y="496"/>
                  </a:lnTo>
                  <a:lnTo>
                    <a:pt x="3159" y="2856"/>
                  </a:lnTo>
                  <a:lnTo>
                    <a:pt x="847" y="6349"/>
                  </a:lnTo>
                  <a:lnTo>
                    <a:pt x="0" y="10615"/>
                  </a:lnTo>
                  <a:lnTo>
                    <a:pt x="847" y="14896"/>
                  </a:lnTo>
                  <a:lnTo>
                    <a:pt x="3159" y="18387"/>
                  </a:lnTo>
                  <a:lnTo>
                    <a:pt x="6591" y="20738"/>
                  </a:lnTo>
                  <a:lnTo>
                    <a:pt x="10800" y="21600"/>
                  </a:lnTo>
                  <a:lnTo>
                    <a:pt x="15009" y="20738"/>
                  </a:lnTo>
                  <a:lnTo>
                    <a:pt x="18441" y="18387"/>
                  </a:lnTo>
                  <a:lnTo>
                    <a:pt x="20753" y="14896"/>
                  </a:lnTo>
                  <a:lnTo>
                    <a:pt x="21600" y="10615"/>
                  </a:lnTo>
                  <a:lnTo>
                    <a:pt x="9000" y="10615"/>
                  </a:lnTo>
                  <a:lnTo>
                    <a:pt x="9000" y="6696"/>
                  </a:lnTo>
                  <a:lnTo>
                    <a:pt x="20822" y="6696"/>
                  </a:lnTo>
                  <a:lnTo>
                    <a:pt x="20753" y="6349"/>
                  </a:lnTo>
                  <a:lnTo>
                    <a:pt x="18559" y="3035"/>
                  </a:lnTo>
                  <a:lnTo>
                    <a:pt x="9000" y="3035"/>
                  </a:lnTo>
                  <a:lnTo>
                    <a:pt x="9000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7" name="Shape 697"/>
            <p:cNvSpPr/>
            <p:nvPr/>
          </p:nvSpPr>
          <p:spPr>
            <a:xfrm>
              <a:off x="33866" y="1152413"/>
              <a:ext cx="13548" cy="1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2352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2352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8" name="Shape 698"/>
            <p:cNvSpPr/>
            <p:nvPr/>
          </p:nvSpPr>
          <p:spPr>
            <a:xfrm>
              <a:off x="33866" y="1124372"/>
              <a:ext cx="13548" cy="29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10800" y="20593"/>
                  </a:lnTo>
                  <a:lnTo>
                    <a:pt x="21600" y="2059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99" name="Shape 699"/>
            <p:cNvSpPr/>
            <p:nvPr/>
          </p:nvSpPr>
          <p:spPr>
            <a:xfrm>
              <a:off x="33866" y="40638"/>
              <a:ext cx="47415" cy="1152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736"/>
                  </a:moveTo>
                  <a:lnTo>
                    <a:pt x="0" y="762"/>
                  </a:lnTo>
                  <a:lnTo>
                    <a:pt x="3086" y="762"/>
                  </a:lnTo>
                  <a:lnTo>
                    <a:pt x="0" y="736"/>
                  </a:lnTo>
                  <a:close/>
                  <a:moveTo>
                    <a:pt x="6171" y="21328"/>
                  </a:moveTo>
                  <a:lnTo>
                    <a:pt x="0" y="21328"/>
                  </a:lnTo>
                  <a:lnTo>
                    <a:pt x="0" y="21600"/>
                  </a:lnTo>
                  <a:lnTo>
                    <a:pt x="6171" y="21600"/>
                  </a:lnTo>
                  <a:lnTo>
                    <a:pt x="6171" y="21328"/>
                  </a:lnTo>
                  <a:close/>
                  <a:moveTo>
                    <a:pt x="20266" y="21328"/>
                  </a:moveTo>
                  <a:lnTo>
                    <a:pt x="6171" y="21328"/>
                  </a:lnTo>
                  <a:lnTo>
                    <a:pt x="6171" y="21600"/>
                  </a:lnTo>
                  <a:lnTo>
                    <a:pt x="21600" y="21600"/>
                  </a:lnTo>
                  <a:lnTo>
                    <a:pt x="20266" y="21328"/>
                  </a:lnTo>
                  <a:close/>
                  <a:moveTo>
                    <a:pt x="21600" y="0"/>
                  </a:moveTo>
                  <a:lnTo>
                    <a:pt x="6171" y="0"/>
                  </a:lnTo>
                  <a:lnTo>
                    <a:pt x="6171" y="736"/>
                  </a:lnTo>
                  <a:lnTo>
                    <a:pt x="10300" y="702"/>
                  </a:lnTo>
                  <a:lnTo>
                    <a:pt x="16184" y="539"/>
                  </a:lnTo>
                  <a:lnTo>
                    <a:pt x="20148" y="297"/>
                  </a:lnTo>
                  <a:lnTo>
                    <a:pt x="21600" y="0"/>
                  </a:lnTo>
                  <a:close/>
                  <a:moveTo>
                    <a:pt x="6171" y="20864"/>
                  </a:moveTo>
                  <a:lnTo>
                    <a:pt x="6171" y="21074"/>
                  </a:lnTo>
                  <a:lnTo>
                    <a:pt x="16387" y="21074"/>
                  </a:lnTo>
                  <a:lnTo>
                    <a:pt x="16184" y="21062"/>
                  </a:lnTo>
                  <a:lnTo>
                    <a:pt x="10300" y="20898"/>
                  </a:lnTo>
                  <a:lnTo>
                    <a:pt x="6171" y="20864"/>
                  </a:lnTo>
                  <a:close/>
                  <a:moveTo>
                    <a:pt x="6171" y="736"/>
                  </a:moveTo>
                  <a:lnTo>
                    <a:pt x="3086" y="762"/>
                  </a:lnTo>
                  <a:lnTo>
                    <a:pt x="6171" y="762"/>
                  </a:lnTo>
                  <a:lnTo>
                    <a:pt x="6171" y="736"/>
                  </a:lnTo>
                  <a:close/>
                  <a:moveTo>
                    <a:pt x="6171" y="20838"/>
                  </a:moveTo>
                  <a:lnTo>
                    <a:pt x="3086" y="20838"/>
                  </a:lnTo>
                  <a:lnTo>
                    <a:pt x="6171" y="20864"/>
                  </a:lnTo>
                  <a:lnTo>
                    <a:pt x="6171" y="20838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01" name="Shape 701"/>
          <p:cNvSpPr/>
          <p:nvPr/>
        </p:nvSpPr>
        <p:spPr>
          <a:xfrm>
            <a:off x="8424806" y="6473263"/>
            <a:ext cx="2911857" cy="1099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500"/>
              </a:spcBef>
              <a:defRPr sz="1800"/>
            </a:pPr>
            <a:r>
              <a:rPr spc="-13" sz="24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Maritime </a:t>
            </a:r>
            <a:r>
              <a:rPr spc="-73" sz="24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spc="-220" sz="24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53" sz="24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fisheries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 marR="5080" indent="12700" algn="l" defTabSz="457200">
              <a:spcBef>
                <a:spcPts val="300"/>
              </a:spcBef>
              <a:defRPr sz="1800"/>
            </a:pPr>
            <a:r>
              <a:rPr spc="-3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This </a:t>
            </a:r>
            <a:r>
              <a:rPr spc="-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potential </a:t>
            </a:r>
            <a:r>
              <a:rPr spc="-6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spans </a:t>
            </a:r>
            <a:r>
              <a:rPr spc="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-6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areas </a:t>
            </a:r>
            <a:r>
              <a:rPr spc="3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-1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capture  </a:t>
            </a:r>
            <a:r>
              <a:rPr spc="-2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fishery, </a:t>
            </a:r>
            <a:r>
              <a:rPr spc="-2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aquaculture, </a:t>
            </a:r>
            <a:r>
              <a:rPr spc="-3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marine </a:t>
            </a:r>
            <a:r>
              <a:rPr spc="-3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resources, </a:t>
            </a:r>
            <a:r>
              <a:rPr spc="-9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as  </a:t>
            </a:r>
            <a:r>
              <a:rPr spc="-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well </a:t>
            </a:r>
            <a:r>
              <a:rPr spc="-9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as </a:t>
            </a:r>
            <a:r>
              <a:rPr spc="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-3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processing and </a:t>
            </a:r>
            <a:r>
              <a:rPr spc="-2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marketing </a:t>
            </a:r>
            <a:r>
              <a:rPr spc="3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of  </a:t>
            </a:r>
            <a:r>
              <a:rPr spc="-3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such</a:t>
            </a:r>
            <a:r>
              <a:rPr spc="-2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3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resources</a:t>
            </a:r>
          </a:p>
        </p:txBody>
      </p:sp>
      <p:sp>
        <p:nvSpPr>
          <p:cNvPr id="702" name="Shape 702"/>
          <p:cNvSpPr/>
          <p:nvPr/>
        </p:nvSpPr>
        <p:spPr>
          <a:xfrm>
            <a:off x="7180817" y="3217403"/>
            <a:ext cx="1163929" cy="1347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4664"/>
                </a:lnTo>
                <a:lnTo>
                  <a:pt x="0" y="16936"/>
                </a:lnTo>
                <a:lnTo>
                  <a:pt x="10800" y="21600"/>
                </a:lnTo>
                <a:lnTo>
                  <a:pt x="21600" y="16936"/>
                </a:lnTo>
                <a:lnTo>
                  <a:pt x="21600" y="4664"/>
                </a:lnTo>
                <a:lnTo>
                  <a:pt x="10800" y="0"/>
                </a:lnTo>
                <a:close/>
              </a:path>
            </a:pathLst>
          </a:custGeom>
          <a:solidFill>
            <a:srgbClr val="DE8077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03" name="Shape 703"/>
          <p:cNvSpPr/>
          <p:nvPr/>
        </p:nvSpPr>
        <p:spPr>
          <a:xfrm>
            <a:off x="9344490" y="4599163"/>
            <a:ext cx="1180187" cy="1368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4656"/>
                </a:lnTo>
                <a:lnTo>
                  <a:pt x="0" y="16944"/>
                </a:lnTo>
                <a:lnTo>
                  <a:pt x="10800" y="21600"/>
                </a:lnTo>
                <a:lnTo>
                  <a:pt x="21600" y="16944"/>
                </a:lnTo>
                <a:lnTo>
                  <a:pt x="21600" y="4656"/>
                </a:lnTo>
                <a:lnTo>
                  <a:pt x="10800" y="0"/>
                </a:lnTo>
                <a:close/>
              </a:path>
            </a:pathLst>
          </a:custGeom>
          <a:solidFill>
            <a:srgbClr val="8F2A1F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04" name="Shape 704"/>
          <p:cNvSpPr/>
          <p:nvPr/>
        </p:nvSpPr>
        <p:spPr>
          <a:xfrm>
            <a:off x="6286736" y="4261038"/>
            <a:ext cx="1428902" cy="1656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4658"/>
                </a:lnTo>
                <a:lnTo>
                  <a:pt x="0" y="16942"/>
                </a:lnTo>
                <a:lnTo>
                  <a:pt x="10800" y="21600"/>
                </a:lnTo>
                <a:lnTo>
                  <a:pt x="21600" y="16942"/>
                </a:lnTo>
                <a:lnTo>
                  <a:pt x="21600" y="4658"/>
                </a:lnTo>
                <a:lnTo>
                  <a:pt x="10800" y="0"/>
                </a:lnTo>
                <a:close/>
              </a:path>
            </a:pathLst>
          </a:custGeom>
          <a:solidFill>
            <a:srgbClr val="C0392B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05" name="Shape 705"/>
          <p:cNvSpPr/>
          <p:nvPr/>
        </p:nvSpPr>
        <p:spPr>
          <a:xfrm>
            <a:off x="5254480" y="4672314"/>
            <a:ext cx="975361" cy="11314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4655"/>
                </a:lnTo>
                <a:lnTo>
                  <a:pt x="0" y="16945"/>
                </a:lnTo>
                <a:lnTo>
                  <a:pt x="10800" y="21600"/>
                </a:lnTo>
                <a:lnTo>
                  <a:pt x="21600" y="16945"/>
                </a:lnTo>
                <a:lnTo>
                  <a:pt x="21600" y="4655"/>
                </a:lnTo>
                <a:lnTo>
                  <a:pt x="10800" y="0"/>
                </a:lnTo>
                <a:close/>
              </a:path>
            </a:pathLst>
          </a:custGeom>
          <a:solidFill>
            <a:srgbClr val="EAABA4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727" name="Group 727"/>
          <p:cNvGrpSpPr/>
          <p:nvPr/>
        </p:nvGrpSpPr>
        <p:grpSpPr>
          <a:xfrm>
            <a:off x="9147793" y="2656570"/>
            <a:ext cx="1037268" cy="81281"/>
            <a:chOff x="0" y="0"/>
            <a:chExt cx="1037267" cy="81280"/>
          </a:xfrm>
        </p:grpSpPr>
        <p:sp>
          <p:nvSpPr>
            <p:cNvPr id="706" name="Shape 706"/>
            <p:cNvSpPr/>
            <p:nvPr/>
          </p:nvSpPr>
          <p:spPr>
            <a:xfrm>
              <a:off x="0" y="0"/>
              <a:ext cx="79916" cy="81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4" y="0"/>
                  </a:moveTo>
                  <a:lnTo>
                    <a:pt x="6704" y="847"/>
                  </a:lnTo>
                  <a:lnTo>
                    <a:pt x="3213" y="3159"/>
                  </a:lnTo>
                  <a:lnTo>
                    <a:pt x="861" y="6591"/>
                  </a:lnTo>
                  <a:lnTo>
                    <a:pt x="0" y="10800"/>
                  </a:lnTo>
                  <a:lnTo>
                    <a:pt x="861" y="15009"/>
                  </a:lnTo>
                  <a:lnTo>
                    <a:pt x="3213" y="18441"/>
                  </a:lnTo>
                  <a:lnTo>
                    <a:pt x="6704" y="20753"/>
                  </a:lnTo>
                  <a:lnTo>
                    <a:pt x="10984" y="21600"/>
                  </a:lnTo>
                  <a:lnTo>
                    <a:pt x="15265" y="20753"/>
                  </a:lnTo>
                  <a:lnTo>
                    <a:pt x="18756" y="18441"/>
                  </a:lnTo>
                  <a:lnTo>
                    <a:pt x="21107" y="15009"/>
                  </a:lnTo>
                  <a:lnTo>
                    <a:pt x="21600" y="12600"/>
                  </a:lnTo>
                  <a:lnTo>
                    <a:pt x="10984" y="12600"/>
                  </a:lnTo>
                  <a:lnTo>
                    <a:pt x="10984" y="9000"/>
                  </a:lnTo>
                  <a:lnTo>
                    <a:pt x="21600" y="9000"/>
                  </a:lnTo>
                  <a:lnTo>
                    <a:pt x="21107" y="6591"/>
                  </a:lnTo>
                  <a:lnTo>
                    <a:pt x="18756" y="3159"/>
                  </a:lnTo>
                  <a:lnTo>
                    <a:pt x="15265" y="847"/>
                  </a:lnTo>
                  <a:lnTo>
                    <a:pt x="10984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07" name="Shape 707"/>
            <p:cNvSpPr/>
            <p:nvPr/>
          </p:nvSpPr>
          <p:spPr>
            <a:xfrm>
              <a:off x="40639" y="33866"/>
              <a:ext cx="40641" cy="13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75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875" y="21600"/>
                  </a:lnTo>
                  <a:lnTo>
                    <a:pt x="21600" y="10800"/>
                  </a:lnTo>
                  <a:lnTo>
                    <a:pt x="20875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08" name="Shape 708"/>
            <p:cNvSpPr/>
            <p:nvPr/>
          </p:nvSpPr>
          <p:spPr>
            <a:xfrm>
              <a:off x="94826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09" name="Shape 709"/>
            <p:cNvSpPr/>
            <p:nvPr/>
          </p:nvSpPr>
          <p:spPr>
            <a:xfrm>
              <a:off x="149013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0" name="Shape 710"/>
            <p:cNvSpPr/>
            <p:nvPr/>
          </p:nvSpPr>
          <p:spPr>
            <a:xfrm>
              <a:off x="203199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1" name="Shape 711"/>
            <p:cNvSpPr/>
            <p:nvPr/>
          </p:nvSpPr>
          <p:spPr>
            <a:xfrm>
              <a:off x="257386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2" name="Shape 712"/>
            <p:cNvSpPr/>
            <p:nvPr/>
          </p:nvSpPr>
          <p:spPr>
            <a:xfrm>
              <a:off x="311573" y="33866"/>
              <a:ext cx="40640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3" name="Shape 713"/>
            <p:cNvSpPr/>
            <p:nvPr/>
          </p:nvSpPr>
          <p:spPr>
            <a:xfrm>
              <a:off x="365759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4" name="Shape 714"/>
            <p:cNvSpPr/>
            <p:nvPr/>
          </p:nvSpPr>
          <p:spPr>
            <a:xfrm>
              <a:off x="419946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5" name="Shape 715"/>
            <p:cNvSpPr/>
            <p:nvPr/>
          </p:nvSpPr>
          <p:spPr>
            <a:xfrm>
              <a:off x="474132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6" name="Shape 716"/>
            <p:cNvSpPr/>
            <p:nvPr/>
          </p:nvSpPr>
          <p:spPr>
            <a:xfrm>
              <a:off x="528319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7" name="Shape 717"/>
            <p:cNvSpPr/>
            <p:nvPr/>
          </p:nvSpPr>
          <p:spPr>
            <a:xfrm>
              <a:off x="582506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8" name="Shape 718"/>
            <p:cNvSpPr/>
            <p:nvPr/>
          </p:nvSpPr>
          <p:spPr>
            <a:xfrm>
              <a:off x="636692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9" name="Shape 719"/>
            <p:cNvSpPr/>
            <p:nvPr/>
          </p:nvSpPr>
          <p:spPr>
            <a:xfrm>
              <a:off x="690879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20" name="Shape 720"/>
            <p:cNvSpPr/>
            <p:nvPr/>
          </p:nvSpPr>
          <p:spPr>
            <a:xfrm>
              <a:off x="745066" y="33866"/>
              <a:ext cx="40640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21" name="Shape 721"/>
            <p:cNvSpPr/>
            <p:nvPr/>
          </p:nvSpPr>
          <p:spPr>
            <a:xfrm>
              <a:off x="799252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22" name="Shape 722"/>
            <p:cNvSpPr/>
            <p:nvPr/>
          </p:nvSpPr>
          <p:spPr>
            <a:xfrm>
              <a:off x="853439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23" name="Shape 723"/>
            <p:cNvSpPr/>
            <p:nvPr/>
          </p:nvSpPr>
          <p:spPr>
            <a:xfrm>
              <a:off x="907625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24" name="Shape 724"/>
            <p:cNvSpPr/>
            <p:nvPr/>
          </p:nvSpPr>
          <p:spPr>
            <a:xfrm>
              <a:off x="955987" y="0"/>
              <a:ext cx="79917" cy="81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4" y="0"/>
                  </a:moveTo>
                  <a:lnTo>
                    <a:pt x="6704" y="847"/>
                  </a:lnTo>
                  <a:lnTo>
                    <a:pt x="3213" y="3159"/>
                  </a:lnTo>
                  <a:lnTo>
                    <a:pt x="861" y="6591"/>
                  </a:lnTo>
                  <a:lnTo>
                    <a:pt x="0" y="10800"/>
                  </a:lnTo>
                  <a:lnTo>
                    <a:pt x="861" y="15009"/>
                  </a:lnTo>
                  <a:lnTo>
                    <a:pt x="3213" y="18441"/>
                  </a:lnTo>
                  <a:lnTo>
                    <a:pt x="6704" y="20753"/>
                  </a:lnTo>
                  <a:lnTo>
                    <a:pt x="10984" y="21600"/>
                  </a:lnTo>
                  <a:lnTo>
                    <a:pt x="15265" y="20753"/>
                  </a:lnTo>
                  <a:lnTo>
                    <a:pt x="18756" y="18441"/>
                  </a:lnTo>
                  <a:lnTo>
                    <a:pt x="21107" y="15009"/>
                  </a:lnTo>
                  <a:lnTo>
                    <a:pt x="21600" y="12600"/>
                  </a:lnTo>
                  <a:lnTo>
                    <a:pt x="1574" y="12600"/>
                  </a:lnTo>
                  <a:lnTo>
                    <a:pt x="1574" y="9000"/>
                  </a:lnTo>
                  <a:lnTo>
                    <a:pt x="21600" y="9000"/>
                  </a:lnTo>
                  <a:lnTo>
                    <a:pt x="21107" y="6591"/>
                  </a:lnTo>
                  <a:lnTo>
                    <a:pt x="18756" y="3159"/>
                  </a:lnTo>
                  <a:lnTo>
                    <a:pt x="15265" y="847"/>
                  </a:lnTo>
                  <a:lnTo>
                    <a:pt x="10984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25" name="Shape 725"/>
            <p:cNvSpPr/>
            <p:nvPr/>
          </p:nvSpPr>
          <p:spPr>
            <a:xfrm>
              <a:off x="996627" y="33866"/>
              <a:ext cx="40641" cy="13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75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875" y="21600"/>
                  </a:lnTo>
                  <a:lnTo>
                    <a:pt x="21600" y="10800"/>
                  </a:lnTo>
                  <a:lnTo>
                    <a:pt x="20875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26" name="Shape 726"/>
            <p:cNvSpPr/>
            <p:nvPr/>
          </p:nvSpPr>
          <p:spPr>
            <a:xfrm>
              <a:off x="79915" y="33866"/>
              <a:ext cx="916713" cy="13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" y="10800"/>
                  </a:moveTo>
                  <a:lnTo>
                    <a:pt x="0" y="21600"/>
                  </a:lnTo>
                  <a:lnTo>
                    <a:pt x="32" y="21600"/>
                  </a:lnTo>
                  <a:lnTo>
                    <a:pt x="32" y="10800"/>
                  </a:lnTo>
                  <a:close/>
                  <a:moveTo>
                    <a:pt x="21600" y="0"/>
                  </a:moveTo>
                  <a:lnTo>
                    <a:pt x="20780" y="0"/>
                  </a:lnTo>
                  <a:lnTo>
                    <a:pt x="2078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32" y="0"/>
                  </a:moveTo>
                  <a:lnTo>
                    <a:pt x="0" y="0"/>
                  </a:lnTo>
                  <a:lnTo>
                    <a:pt x="32" y="1080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735" name="Group 735"/>
          <p:cNvGrpSpPr/>
          <p:nvPr/>
        </p:nvGrpSpPr>
        <p:grpSpPr>
          <a:xfrm>
            <a:off x="9151045" y="2656570"/>
            <a:ext cx="81281" cy="334603"/>
            <a:chOff x="0" y="0"/>
            <a:chExt cx="81280" cy="334602"/>
          </a:xfrm>
        </p:grpSpPr>
        <p:sp>
          <p:nvSpPr>
            <p:cNvPr id="728" name="Shape 728"/>
            <p:cNvSpPr/>
            <p:nvPr/>
          </p:nvSpPr>
          <p:spPr>
            <a:xfrm>
              <a:off x="33866" y="40640"/>
              <a:ext cx="13548" cy="40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0875"/>
                  </a:lnTo>
                  <a:lnTo>
                    <a:pt x="10800" y="21600"/>
                  </a:lnTo>
                  <a:lnTo>
                    <a:pt x="21600" y="208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29" name="Shape 729"/>
            <p:cNvSpPr/>
            <p:nvPr/>
          </p:nvSpPr>
          <p:spPr>
            <a:xfrm>
              <a:off x="0" y="-1"/>
              <a:ext cx="81281" cy="79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6591" y="861"/>
                  </a:lnTo>
                  <a:lnTo>
                    <a:pt x="3159" y="3213"/>
                  </a:lnTo>
                  <a:lnTo>
                    <a:pt x="847" y="6704"/>
                  </a:lnTo>
                  <a:lnTo>
                    <a:pt x="0" y="10984"/>
                  </a:lnTo>
                  <a:lnTo>
                    <a:pt x="847" y="15265"/>
                  </a:lnTo>
                  <a:lnTo>
                    <a:pt x="3159" y="18756"/>
                  </a:lnTo>
                  <a:lnTo>
                    <a:pt x="6591" y="21107"/>
                  </a:lnTo>
                  <a:lnTo>
                    <a:pt x="9000" y="21600"/>
                  </a:lnTo>
                  <a:lnTo>
                    <a:pt x="9000" y="10984"/>
                  </a:lnTo>
                  <a:lnTo>
                    <a:pt x="21600" y="10984"/>
                  </a:lnTo>
                  <a:lnTo>
                    <a:pt x="20753" y="6704"/>
                  </a:lnTo>
                  <a:lnTo>
                    <a:pt x="18441" y="3213"/>
                  </a:lnTo>
                  <a:lnTo>
                    <a:pt x="15009" y="861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0" name="Shape 730"/>
            <p:cNvSpPr/>
            <p:nvPr/>
          </p:nvSpPr>
          <p:spPr>
            <a:xfrm>
              <a:off x="33866" y="94826"/>
              <a:ext cx="13548" cy="40642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1" name="Shape 731"/>
            <p:cNvSpPr/>
            <p:nvPr/>
          </p:nvSpPr>
          <p:spPr>
            <a:xfrm>
              <a:off x="33866" y="149013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2" name="Shape 732"/>
            <p:cNvSpPr/>
            <p:nvPr/>
          </p:nvSpPr>
          <p:spPr>
            <a:xfrm>
              <a:off x="33866" y="203200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3" name="Shape 733"/>
            <p:cNvSpPr/>
            <p:nvPr/>
          </p:nvSpPr>
          <p:spPr>
            <a:xfrm>
              <a:off x="0" y="253322"/>
              <a:ext cx="81281" cy="81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6591" y="847"/>
                  </a:lnTo>
                  <a:lnTo>
                    <a:pt x="3159" y="3159"/>
                  </a:lnTo>
                  <a:lnTo>
                    <a:pt x="847" y="6591"/>
                  </a:lnTo>
                  <a:lnTo>
                    <a:pt x="0" y="10800"/>
                  </a:lnTo>
                  <a:lnTo>
                    <a:pt x="847" y="14994"/>
                  </a:lnTo>
                  <a:lnTo>
                    <a:pt x="3159" y="18428"/>
                  </a:lnTo>
                  <a:lnTo>
                    <a:pt x="6591" y="20748"/>
                  </a:lnTo>
                  <a:lnTo>
                    <a:pt x="10800" y="21600"/>
                  </a:lnTo>
                  <a:lnTo>
                    <a:pt x="15009" y="20748"/>
                  </a:lnTo>
                  <a:lnTo>
                    <a:pt x="18441" y="18428"/>
                  </a:lnTo>
                  <a:lnTo>
                    <a:pt x="20753" y="14994"/>
                  </a:lnTo>
                  <a:lnTo>
                    <a:pt x="21600" y="10800"/>
                  </a:lnTo>
                  <a:lnTo>
                    <a:pt x="9000" y="10800"/>
                  </a:lnTo>
                  <a:lnTo>
                    <a:pt x="9000" y="1080"/>
                  </a:lnTo>
                  <a:lnTo>
                    <a:pt x="15354" y="1080"/>
                  </a:lnTo>
                  <a:lnTo>
                    <a:pt x="15009" y="847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4" name="Shape 734"/>
            <p:cNvSpPr/>
            <p:nvPr/>
          </p:nvSpPr>
          <p:spPr>
            <a:xfrm>
              <a:off x="33866" y="40640"/>
              <a:ext cx="47415" cy="253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349"/>
                  </a:moveTo>
                  <a:lnTo>
                    <a:pt x="0" y="3465"/>
                  </a:lnTo>
                  <a:lnTo>
                    <a:pt x="3086" y="3465"/>
                  </a:lnTo>
                  <a:lnTo>
                    <a:pt x="0" y="3349"/>
                  </a:lnTo>
                  <a:close/>
                  <a:moveTo>
                    <a:pt x="21600" y="0"/>
                  </a:moveTo>
                  <a:lnTo>
                    <a:pt x="6171" y="0"/>
                  </a:lnTo>
                  <a:lnTo>
                    <a:pt x="6171" y="3349"/>
                  </a:lnTo>
                  <a:lnTo>
                    <a:pt x="10300" y="3193"/>
                  </a:lnTo>
                  <a:lnTo>
                    <a:pt x="16184" y="2452"/>
                  </a:lnTo>
                  <a:lnTo>
                    <a:pt x="20148" y="1350"/>
                  </a:lnTo>
                  <a:lnTo>
                    <a:pt x="21600" y="0"/>
                  </a:lnTo>
                  <a:close/>
                  <a:moveTo>
                    <a:pt x="6171" y="3349"/>
                  </a:moveTo>
                  <a:lnTo>
                    <a:pt x="3086" y="3465"/>
                  </a:lnTo>
                  <a:lnTo>
                    <a:pt x="6171" y="3465"/>
                  </a:lnTo>
                  <a:lnTo>
                    <a:pt x="6171" y="3349"/>
                  </a:lnTo>
                  <a:close/>
                  <a:moveTo>
                    <a:pt x="6171" y="18481"/>
                  </a:moveTo>
                  <a:lnTo>
                    <a:pt x="0" y="18481"/>
                  </a:lnTo>
                  <a:lnTo>
                    <a:pt x="0" y="21600"/>
                  </a:lnTo>
                  <a:lnTo>
                    <a:pt x="6171" y="21600"/>
                  </a:lnTo>
                  <a:lnTo>
                    <a:pt x="6171" y="18481"/>
                  </a:lnTo>
                  <a:close/>
                  <a:moveTo>
                    <a:pt x="10893" y="18481"/>
                  </a:moveTo>
                  <a:lnTo>
                    <a:pt x="6171" y="18481"/>
                  </a:lnTo>
                  <a:lnTo>
                    <a:pt x="6171" y="21600"/>
                  </a:lnTo>
                  <a:lnTo>
                    <a:pt x="21600" y="21600"/>
                  </a:lnTo>
                  <a:lnTo>
                    <a:pt x="20148" y="20250"/>
                  </a:lnTo>
                  <a:lnTo>
                    <a:pt x="16184" y="19148"/>
                  </a:lnTo>
                  <a:lnTo>
                    <a:pt x="10893" y="18481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36" name="Shape 736"/>
          <p:cNvSpPr/>
          <p:nvPr/>
        </p:nvSpPr>
        <p:spPr>
          <a:xfrm>
            <a:off x="10343692" y="2462514"/>
            <a:ext cx="2014389" cy="92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500"/>
              </a:spcBef>
              <a:defRPr sz="1800"/>
            </a:pPr>
            <a:r>
              <a:rPr sz="24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Agri-food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 marR="5080" indent="12700" algn="l" defTabSz="457200">
              <a:spcBef>
                <a:spcPts val="300"/>
              </a:spcBef>
              <a:defRPr sz="1800"/>
            </a:pPr>
            <a:r>
              <a:rPr spc="-5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Businesses </a:t>
            </a:r>
            <a:r>
              <a:rPr spc="-5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seek </a:t>
            </a:r>
            <a:r>
              <a:rPr spc="-1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solutions </a:t>
            </a:r>
            <a:r>
              <a:rPr spc="3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to  </a:t>
            </a:r>
            <a:r>
              <a:rPr spc="-4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address </a:t>
            </a:r>
            <a:r>
              <a:rPr spc="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-5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issue </a:t>
            </a:r>
            <a:r>
              <a:rPr spc="3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1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food  </a:t>
            </a:r>
            <a:r>
              <a:rPr spc="-2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scarcity</a:t>
            </a:r>
          </a:p>
        </p:txBody>
      </p:sp>
      <p:grpSp>
        <p:nvGrpSpPr>
          <p:cNvPr id="763" name="Group 763"/>
          <p:cNvGrpSpPr/>
          <p:nvPr/>
        </p:nvGrpSpPr>
        <p:grpSpPr>
          <a:xfrm>
            <a:off x="6611206" y="2704570"/>
            <a:ext cx="1197865" cy="76201"/>
            <a:chOff x="0" y="0"/>
            <a:chExt cx="1197863" cy="76200"/>
          </a:xfrm>
        </p:grpSpPr>
        <p:sp>
          <p:nvSpPr>
            <p:cNvPr id="737" name="Shape 737"/>
            <p:cNvSpPr/>
            <p:nvPr/>
          </p:nvSpPr>
          <p:spPr>
            <a:xfrm>
              <a:off x="1121663" y="0"/>
              <a:ext cx="74915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5" y="0"/>
                  </a:moveTo>
                  <a:lnTo>
                    <a:pt x="6704" y="847"/>
                  </a:lnTo>
                  <a:lnTo>
                    <a:pt x="3213" y="3159"/>
                  </a:lnTo>
                  <a:lnTo>
                    <a:pt x="862" y="6591"/>
                  </a:lnTo>
                  <a:lnTo>
                    <a:pt x="0" y="10800"/>
                  </a:lnTo>
                  <a:lnTo>
                    <a:pt x="862" y="15009"/>
                  </a:lnTo>
                  <a:lnTo>
                    <a:pt x="3213" y="18441"/>
                  </a:lnTo>
                  <a:lnTo>
                    <a:pt x="6704" y="20753"/>
                  </a:lnTo>
                  <a:lnTo>
                    <a:pt x="10985" y="21600"/>
                  </a:lnTo>
                  <a:lnTo>
                    <a:pt x="15251" y="20753"/>
                  </a:lnTo>
                  <a:lnTo>
                    <a:pt x="18744" y="18441"/>
                  </a:lnTo>
                  <a:lnTo>
                    <a:pt x="21104" y="15009"/>
                  </a:lnTo>
                  <a:lnTo>
                    <a:pt x="21600" y="12600"/>
                  </a:lnTo>
                  <a:lnTo>
                    <a:pt x="10985" y="12600"/>
                  </a:lnTo>
                  <a:lnTo>
                    <a:pt x="10985" y="9000"/>
                  </a:lnTo>
                  <a:lnTo>
                    <a:pt x="21600" y="9000"/>
                  </a:lnTo>
                  <a:lnTo>
                    <a:pt x="21104" y="6591"/>
                  </a:lnTo>
                  <a:lnTo>
                    <a:pt x="18744" y="3159"/>
                  </a:lnTo>
                  <a:lnTo>
                    <a:pt x="15251" y="847"/>
                  </a:lnTo>
                  <a:lnTo>
                    <a:pt x="10985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8" name="Shape 738"/>
            <p:cNvSpPr/>
            <p:nvPr/>
          </p:nvSpPr>
          <p:spPr>
            <a:xfrm>
              <a:off x="1159763" y="31750"/>
              <a:ext cx="38101" cy="12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71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871" y="21600"/>
                  </a:lnTo>
                  <a:lnTo>
                    <a:pt x="21600" y="10800"/>
                  </a:lnTo>
                  <a:lnTo>
                    <a:pt x="20871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39" name="Shape 739"/>
            <p:cNvSpPr/>
            <p:nvPr/>
          </p:nvSpPr>
          <p:spPr>
            <a:xfrm>
              <a:off x="1070863" y="31750"/>
              <a:ext cx="38101" cy="12700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0" name="Shape 740"/>
            <p:cNvSpPr/>
            <p:nvPr/>
          </p:nvSpPr>
          <p:spPr>
            <a:xfrm>
              <a:off x="1020063" y="31750"/>
              <a:ext cx="38102" cy="12700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1" name="Shape 741"/>
            <p:cNvSpPr/>
            <p:nvPr/>
          </p:nvSpPr>
          <p:spPr>
            <a:xfrm>
              <a:off x="969263" y="31750"/>
              <a:ext cx="38101" cy="12700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2" name="Shape 742"/>
            <p:cNvSpPr/>
            <p:nvPr/>
          </p:nvSpPr>
          <p:spPr>
            <a:xfrm>
              <a:off x="918463" y="31750"/>
              <a:ext cx="38101" cy="12700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3" name="Shape 743"/>
            <p:cNvSpPr/>
            <p:nvPr/>
          </p:nvSpPr>
          <p:spPr>
            <a:xfrm>
              <a:off x="867663" y="31750"/>
              <a:ext cx="38101" cy="12700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4" name="Shape 744"/>
            <p:cNvSpPr/>
            <p:nvPr/>
          </p:nvSpPr>
          <p:spPr>
            <a:xfrm>
              <a:off x="816863" y="31750"/>
              <a:ext cx="38101" cy="12700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5" name="Shape 745"/>
            <p:cNvSpPr/>
            <p:nvPr/>
          </p:nvSpPr>
          <p:spPr>
            <a:xfrm>
              <a:off x="766063" y="31750"/>
              <a:ext cx="38101" cy="12700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6" name="Shape 746"/>
            <p:cNvSpPr/>
            <p:nvPr/>
          </p:nvSpPr>
          <p:spPr>
            <a:xfrm>
              <a:off x="715263" y="31750"/>
              <a:ext cx="38101" cy="12700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7" name="Shape 747"/>
            <p:cNvSpPr/>
            <p:nvPr/>
          </p:nvSpPr>
          <p:spPr>
            <a:xfrm>
              <a:off x="664463" y="31750"/>
              <a:ext cx="38101" cy="12700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8" name="Shape 748"/>
            <p:cNvSpPr/>
            <p:nvPr/>
          </p:nvSpPr>
          <p:spPr>
            <a:xfrm>
              <a:off x="613663" y="31750"/>
              <a:ext cx="38101" cy="12700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49" name="Shape 749"/>
            <p:cNvSpPr/>
            <p:nvPr/>
          </p:nvSpPr>
          <p:spPr>
            <a:xfrm>
              <a:off x="562863" y="31750"/>
              <a:ext cx="38101" cy="12700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0" name="Shape 750"/>
            <p:cNvSpPr/>
            <p:nvPr/>
          </p:nvSpPr>
          <p:spPr>
            <a:xfrm>
              <a:off x="512063" y="31750"/>
              <a:ext cx="38101" cy="12700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1" name="Shape 751"/>
            <p:cNvSpPr/>
            <p:nvPr/>
          </p:nvSpPr>
          <p:spPr>
            <a:xfrm>
              <a:off x="461263" y="31750"/>
              <a:ext cx="38101" cy="12700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2" name="Shape 752"/>
            <p:cNvSpPr/>
            <p:nvPr/>
          </p:nvSpPr>
          <p:spPr>
            <a:xfrm>
              <a:off x="410463" y="31750"/>
              <a:ext cx="38101" cy="12700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3" name="Shape 753"/>
            <p:cNvSpPr/>
            <p:nvPr/>
          </p:nvSpPr>
          <p:spPr>
            <a:xfrm>
              <a:off x="359663" y="31750"/>
              <a:ext cx="38101" cy="12700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4" name="Shape 754"/>
            <p:cNvSpPr/>
            <p:nvPr/>
          </p:nvSpPr>
          <p:spPr>
            <a:xfrm>
              <a:off x="308863" y="31750"/>
              <a:ext cx="38101" cy="12700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5" name="Shape 755"/>
            <p:cNvSpPr/>
            <p:nvPr/>
          </p:nvSpPr>
          <p:spPr>
            <a:xfrm>
              <a:off x="258063" y="31750"/>
              <a:ext cx="38101" cy="12700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6" name="Shape 756"/>
            <p:cNvSpPr/>
            <p:nvPr/>
          </p:nvSpPr>
          <p:spPr>
            <a:xfrm>
              <a:off x="207263" y="31750"/>
              <a:ext cx="38101" cy="12700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7" name="Shape 757"/>
            <p:cNvSpPr/>
            <p:nvPr/>
          </p:nvSpPr>
          <p:spPr>
            <a:xfrm>
              <a:off x="156463" y="31750"/>
              <a:ext cx="38101" cy="12700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8" name="Shape 758"/>
            <p:cNvSpPr/>
            <p:nvPr/>
          </p:nvSpPr>
          <p:spPr>
            <a:xfrm>
              <a:off x="105663" y="31750"/>
              <a:ext cx="38101" cy="12700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59" name="Shape 759"/>
            <p:cNvSpPr/>
            <p:nvPr/>
          </p:nvSpPr>
          <p:spPr>
            <a:xfrm>
              <a:off x="0" y="0"/>
              <a:ext cx="74922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4" y="0"/>
                  </a:moveTo>
                  <a:lnTo>
                    <a:pt x="6704" y="847"/>
                  </a:lnTo>
                  <a:lnTo>
                    <a:pt x="3213" y="3159"/>
                  </a:lnTo>
                  <a:lnTo>
                    <a:pt x="861" y="6591"/>
                  </a:lnTo>
                  <a:lnTo>
                    <a:pt x="0" y="10800"/>
                  </a:lnTo>
                  <a:lnTo>
                    <a:pt x="861" y="15009"/>
                  </a:lnTo>
                  <a:lnTo>
                    <a:pt x="3213" y="18441"/>
                  </a:lnTo>
                  <a:lnTo>
                    <a:pt x="6704" y="20753"/>
                  </a:lnTo>
                  <a:lnTo>
                    <a:pt x="10984" y="21600"/>
                  </a:lnTo>
                  <a:lnTo>
                    <a:pt x="15265" y="20753"/>
                  </a:lnTo>
                  <a:lnTo>
                    <a:pt x="18756" y="18441"/>
                  </a:lnTo>
                  <a:lnTo>
                    <a:pt x="21107" y="15009"/>
                  </a:lnTo>
                  <a:lnTo>
                    <a:pt x="21600" y="12600"/>
                  </a:lnTo>
                  <a:lnTo>
                    <a:pt x="10984" y="12600"/>
                  </a:lnTo>
                  <a:lnTo>
                    <a:pt x="10984" y="9000"/>
                  </a:lnTo>
                  <a:lnTo>
                    <a:pt x="21600" y="9000"/>
                  </a:lnTo>
                  <a:lnTo>
                    <a:pt x="21107" y="6591"/>
                  </a:lnTo>
                  <a:lnTo>
                    <a:pt x="18756" y="3159"/>
                  </a:lnTo>
                  <a:lnTo>
                    <a:pt x="15265" y="847"/>
                  </a:lnTo>
                  <a:lnTo>
                    <a:pt x="10984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0" name="Shape 760"/>
            <p:cNvSpPr/>
            <p:nvPr/>
          </p:nvSpPr>
          <p:spPr>
            <a:xfrm>
              <a:off x="54863" y="31750"/>
              <a:ext cx="21338" cy="12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05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305" y="21600"/>
                  </a:lnTo>
                  <a:lnTo>
                    <a:pt x="21600" y="10800"/>
                  </a:lnTo>
                  <a:lnTo>
                    <a:pt x="20305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1" name="Shape 761"/>
            <p:cNvSpPr/>
            <p:nvPr/>
          </p:nvSpPr>
          <p:spPr>
            <a:xfrm>
              <a:off x="74921" y="31750"/>
              <a:ext cx="18043" cy="12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1531" y="108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2" name="Shape 762"/>
            <p:cNvSpPr/>
            <p:nvPr/>
          </p:nvSpPr>
          <p:spPr>
            <a:xfrm>
              <a:off x="38100" y="31750"/>
              <a:ext cx="1084843" cy="12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81" y="21600"/>
                  </a:lnTo>
                  <a:lnTo>
                    <a:pt x="81" y="0"/>
                  </a:lnTo>
                  <a:close/>
                  <a:moveTo>
                    <a:pt x="334" y="0"/>
                  </a:moveTo>
                  <a:lnTo>
                    <a:pt x="81" y="0"/>
                  </a:lnTo>
                  <a:lnTo>
                    <a:pt x="81" y="21600"/>
                  </a:lnTo>
                  <a:lnTo>
                    <a:pt x="334" y="21600"/>
                  </a:lnTo>
                  <a:lnTo>
                    <a:pt x="334" y="0"/>
                  </a:lnTo>
                  <a:close/>
                  <a:moveTo>
                    <a:pt x="21600" y="0"/>
                  </a:moveTo>
                  <a:lnTo>
                    <a:pt x="21575" y="0"/>
                  </a:lnTo>
                  <a:lnTo>
                    <a:pt x="21575" y="10800"/>
                  </a:lnTo>
                  <a:lnTo>
                    <a:pt x="21600" y="0"/>
                  </a:lnTo>
                  <a:close/>
                  <a:moveTo>
                    <a:pt x="21575" y="10800"/>
                  </a:moveTo>
                  <a:lnTo>
                    <a:pt x="21575" y="21600"/>
                  </a:lnTo>
                  <a:lnTo>
                    <a:pt x="21600" y="21600"/>
                  </a:lnTo>
                  <a:lnTo>
                    <a:pt x="21575" y="1080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775" name="Group 775"/>
          <p:cNvGrpSpPr/>
          <p:nvPr/>
        </p:nvGrpSpPr>
        <p:grpSpPr>
          <a:xfrm>
            <a:off x="7730270" y="2695584"/>
            <a:ext cx="81281" cy="454219"/>
            <a:chOff x="0" y="0"/>
            <a:chExt cx="81280" cy="454217"/>
          </a:xfrm>
        </p:grpSpPr>
        <p:sp>
          <p:nvSpPr>
            <p:cNvPr id="764" name="Shape 764"/>
            <p:cNvSpPr/>
            <p:nvPr/>
          </p:nvSpPr>
          <p:spPr>
            <a:xfrm>
              <a:off x="33866" y="40639"/>
              <a:ext cx="13548" cy="40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0875"/>
                  </a:lnTo>
                  <a:lnTo>
                    <a:pt x="10800" y="21600"/>
                  </a:lnTo>
                  <a:lnTo>
                    <a:pt x="21598" y="208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5" name="Shape 765"/>
            <p:cNvSpPr/>
            <p:nvPr/>
          </p:nvSpPr>
          <p:spPr>
            <a:xfrm>
              <a:off x="0" y="0"/>
              <a:ext cx="81281" cy="79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6591" y="861"/>
                  </a:lnTo>
                  <a:lnTo>
                    <a:pt x="3159" y="3213"/>
                  </a:lnTo>
                  <a:lnTo>
                    <a:pt x="847" y="6704"/>
                  </a:lnTo>
                  <a:lnTo>
                    <a:pt x="0" y="10984"/>
                  </a:lnTo>
                  <a:lnTo>
                    <a:pt x="847" y="15265"/>
                  </a:lnTo>
                  <a:lnTo>
                    <a:pt x="3159" y="18756"/>
                  </a:lnTo>
                  <a:lnTo>
                    <a:pt x="6591" y="21107"/>
                  </a:lnTo>
                  <a:lnTo>
                    <a:pt x="9000" y="21600"/>
                  </a:lnTo>
                  <a:lnTo>
                    <a:pt x="9000" y="10984"/>
                  </a:lnTo>
                  <a:lnTo>
                    <a:pt x="21600" y="10984"/>
                  </a:lnTo>
                  <a:lnTo>
                    <a:pt x="20753" y="6704"/>
                  </a:lnTo>
                  <a:lnTo>
                    <a:pt x="18441" y="3213"/>
                  </a:lnTo>
                  <a:lnTo>
                    <a:pt x="15009" y="861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6" name="Shape 766"/>
            <p:cNvSpPr/>
            <p:nvPr/>
          </p:nvSpPr>
          <p:spPr>
            <a:xfrm>
              <a:off x="33866" y="94826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7" name="Shape 767"/>
            <p:cNvSpPr/>
            <p:nvPr/>
          </p:nvSpPr>
          <p:spPr>
            <a:xfrm>
              <a:off x="33866" y="149012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8" name="Shape 768"/>
            <p:cNvSpPr/>
            <p:nvPr/>
          </p:nvSpPr>
          <p:spPr>
            <a:xfrm>
              <a:off x="33866" y="203199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9" name="Shape 769"/>
            <p:cNvSpPr/>
            <p:nvPr/>
          </p:nvSpPr>
          <p:spPr>
            <a:xfrm>
              <a:off x="33866" y="257386"/>
              <a:ext cx="13548" cy="40640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70" name="Shape 770"/>
            <p:cNvSpPr/>
            <p:nvPr/>
          </p:nvSpPr>
          <p:spPr>
            <a:xfrm>
              <a:off x="33866" y="311572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71" name="Shape 771"/>
            <p:cNvSpPr/>
            <p:nvPr/>
          </p:nvSpPr>
          <p:spPr>
            <a:xfrm>
              <a:off x="0" y="374302"/>
              <a:ext cx="81281" cy="79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000" y="0"/>
                  </a:moveTo>
                  <a:lnTo>
                    <a:pt x="6591" y="493"/>
                  </a:lnTo>
                  <a:lnTo>
                    <a:pt x="3159" y="2844"/>
                  </a:lnTo>
                  <a:lnTo>
                    <a:pt x="847" y="6335"/>
                  </a:lnTo>
                  <a:lnTo>
                    <a:pt x="0" y="10616"/>
                  </a:lnTo>
                  <a:lnTo>
                    <a:pt x="847" y="14896"/>
                  </a:lnTo>
                  <a:lnTo>
                    <a:pt x="3159" y="18387"/>
                  </a:lnTo>
                  <a:lnTo>
                    <a:pt x="6591" y="20739"/>
                  </a:lnTo>
                  <a:lnTo>
                    <a:pt x="10800" y="21600"/>
                  </a:lnTo>
                  <a:lnTo>
                    <a:pt x="15009" y="20739"/>
                  </a:lnTo>
                  <a:lnTo>
                    <a:pt x="18441" y="18387"/>
                  </a:lnTo>
                  <a:lnTo>
                    <a:pt x="20753" y="14896"/>
                  </a:lnTo>
                  <a:lnTo>
                    <a:pt x="21600" y="10616"/>
                  </a:lnTo>
                  <a:lnTo>
                    <a:pt x="21216" y="8675"/>
                  </a:lnTo>
                  <a:lnTo>
                    <a:pt x="9000" y="8675"/>
                  </a:lnTo>
                  <a:lnTo>
                    <a:pt x="9000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72" name="Shape 772"/>
            <p:cNvSpPr/>
            <p:nvPr/>
          </p:nvSpPr>
          <p:spPr>
            <a:xfrm>
              <a:off x="33866" y="372937"/>
              <a:ext cx="13548" cy="33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81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881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73" name="Shape 773"/>
            <p:cNvSpPr/>
            <p:nvPr/>
          </p:nvSpPr>
          <p:spPr>
            <a:xfrm>
              <a:off x="33866" y="365759"/>
              <a:ext cx="13548" cy="8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10800" y="18151"/>
                  </a:lnTo>
                  <a:lnTo>
                    <a:pt x="21600" y="1815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74" name="Shape 774"/>
            <p:cNvSpPr/>
            <p:nvPr/>
          </p:nvSpPr>
          <p:spPr>
            <a:xfrm>
              <a:off x="33866" y="40639"/>
              <a:ext cx="47415" cy="36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6171" y="0"/>
                  </a:lnTo>
                  <a:lnTo>
                    <a:pt x="6171" y="2319"/>
                  </a:lnTo>
                  <a:lnTo>
                    <a:pt x="10300" y="2212"/>
                  </a:lnTo>
                  <a:lnTo>
                    <a:pt x="16184" y="1698"/>
                  </a:lnTo>
                  <a:lnTo>
                    <a:pt x="20148" y="935"/>
                  </a:lnTo>
                  <a:lnTo>
                    <a:pt x="21600" y="0"/>
                  </a:lnTo>
                  <a:close/>
                  <a:moveTo>
                    <a:pt x="6171" y="2319"/>
                  </a:moveTo>
                  <a:lnTo>
                    <a:pt x="3086" y="2400"/>
                  </a:lnTo>
                  <a:lnTo>
                    <a:pt x="6171" y="2400"/>
                  </a:lnTo>
                  <a:lnTo>
                    <a:pt x="6171" y="2319"/>
                  </a:lnTo>
                  <a:close/>
                  <a:moveTo>
                    <a:pt x="6171" y="19705"/>
                  </a:moveTo>
                  <a:lnTo>
                    <a:pt x="6171" y="21600"/>
                  </a:lnTo>
                  <a:lnTo>
                    <a:pt x="20942" y="21600"/>
                  </a:lnTo>
                  <a:lnTo>
                    <a:pt x="20148" y="21089"/>
                  </a:lnTo>
                  <a:lnTo>
                    <a:pt x="16184" y="20326"/>
                  </a:lnTo>
                  <a:lnTo>
                    <a:pt x="10300" y="19812"/>
                  </a:lnTo>
                  <a:lnTo>
                    <a:pt x="6171" y="19705"/>
                  </a:lnTo>
                  <a:close/>
                  <a:moveTo>
                    <a:pt x="0" y="2319"/>
                  </a:moveTo>
                  <a:lnTo>
                    <a:pt x="0" y="2400"/>
                  </a:lnTo>
                  <a:lnTo>
                    <a:pt x="3086" y="2400"/>
                  </a:lnTo>
                  <a:lnTo>
                    <a:pt x="0" y="2319"/>
                  </a:lnTo>
                  <a:close/>
                  <a:moveTo>
                    <a:pt x="6171" y="19624"/>
                  </a:moveTo>
                  <a:lnTo>
                    <a:pt x="3086" y="19624"/>
                  </a:lnTo>
                  <a:lnTo>
                    <a:pt x="6171" y="19705"/>
                  </a:lnTo>
                  <a:lnTo>
                    <a:pt x="6171" y="19624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76" name="Shape 776"/>
          <p:cNvSpPr/>
          <p:nvPr/>
        </p:nvSpPr>
        <p:spPr>
          <a:xfrm>
            <a:off x="3712609" y="2409923"/>
            <a:ext cx="2827722" cy="1099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548005" algn="l" defTabSz="457200">
              <a:spcBef>
                <a:spcPts val="500"/>
              </a:spcBef>
              <a:defRPr sz="1800"/>
            </a:pPr>
            <a:r>
              <a:rPr spc="-53" sz="2400">
                <a:solidFill>
                  <a:srgbClr val="DE8077"/>
                </a:solidFill>
                <a:latin typeface="Arial"/>
                <a:ea typeface="Arial"/>
                <a:cs typeface="Arial"/>
                <a:sym typeface="Arial"/>
              </a:rPr>
              <a:t>Creative</a:t>
            </a:r>
            <a:r>
              <a:rPr spc="-133" sz="2400">
                <a:solidFill>
                  <a:srgbClr val="DE80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26" sz="2400">
                <a:solidFill>
                  <a:srgbClr val="DE8077"/>
                </a:solidFill>
                <a:latin typeface="Arial"/>
                <a:ea typeface="Arial"/>
                <a:cs typeface="Arial"/>
                <a:sym typeface="Arial"/>
              </a:rPr>
              <a:t>Industry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 marL="74930" marR="5714" indent="-62865" algn="r" defTabSz="457200">
              <a:spcBef>
                <a:spcPts val="300"/>
              </a:spcBef>
              <a:defRPr sz="1800"/>
            </a:pPr>
            <a:r>
              <a:rPr spc="-3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Design, media</a:t>
            </a:r>
            <a:r>
              <a:rPr spc="-4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3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spc="-2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1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entertainment, </a:t>
            </a:r>
            <a:r>
              <a:rPr spc="-7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2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fashion, </a:t>
            </a:r>
            <a:r>
              <a:rPr spc="-4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gaming</a:t>
            </a:r>
            <a:r>
              <a:rPr spc="-3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and</a:t>
            </a:r>
            <a:r>
              <a:rPr spc="-3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1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architecture </a:t>
            </a:r>
            <a:r>
              <a:rPr spc="-2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5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make </a:t>
            </a:r>
            <a:r>
              <a:rPr spc="-1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more </a:t>
            </a:r>
            <a:r>
              <a:rPr spc="-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attractive</a:t>
            </a:r>
            <a:r>
              <a:rPr spc="1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3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spc="-1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tourists, </a:t>
            </a:r>
            <a:r>
              <a:rPr spc="-7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5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businesses </a:t>
            </a:r>
            <a:r>
              <a:rPr spc="-3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spc="-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2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residents</a:t>
            </a:r>
          </a:p>
        </p:txBody>
      </p:sp>
      <p:grpSp>
        <p:nvGrpSpPr>
          <p:cNvPr id="793" name="Group 793"/>
          <p:cNvGrpSpPr/>
          <p:nvPr/>
        </p:nvGrpSpPr>
        <p:grpSpPr>
          <a:xfrm>
            <a:off x="6961361" y="6013434"/>
            <a:ext cx="81281" cy="748332"/>
            <a:chOff x="0" y="0"/>
            <a:chExt cx="81280" cy="748330"/>
          </a:xfrm>
        </p:grpSpPr>
        <p:sp>
          <p:nvSpPr>
            <p:cNvPr id="777" name="Shape 777"/>
            <p:cNvSpPr/>
            <p:nvPr/>
          </p:nvSpPr>
          <p:spPr>
            <a:xfrm>
              <a:off x="0" y="668417"/>
              <a:ext cx="81281" cy="79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000" y="0"/>
                  </a:moveTo>
                  <a:lnTo>
                    <a:pt x="6591" y="494"/>
                  </a:lnTo>
                  <a:lnTo>
                    <a:pt x="3159" y="2848"/>
                  </a:lnTo>
                  <a:lnTo>
                    <a:pt x="847" y="6339"/>
                  </a:lnTo>
                  <a:lnTo>
                    <a:pt x="0" y="10615"/>
                  </a:lnTo>
                  <a:lnTo>
                    <a:pt x="847" y="14891"/>
                  </a:lnTo>
                  <a:lnTo>
                    <a:pt x="3159" y="18383"/>
                  </a:lnTo>
                  <a:lnTo>
                    <a:pt x="6591" y="20737"/>
                  </a:lnTo>
                  <a:lnTo>
                    <a:pt x="10800" y="21600"/>
                  </a:lnTo>
                  <a:lnTo>
                    <a:pt x="15009" y="20737"/>
                  </a:lnTo>
                  <a:lnTo>
                    <a:pt x="18441" y="18383"/>
                  </a:lnTo>
                  <a:lnTo>
                    <a:pt x="20753" y="14891"/>
                  </a:lnTo>
                  <a:lnTo>
                    <a:pt x="21600" y="10615"/>
                  </a:lnTo>
                  <a:lnTo>
                    <a:pt x="9000" y="10615"/>
                  </a:lnTo>
                  <a:lnTo>
                    <a:pt x="9000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78" name="Shape 778"/>
            <p:cNvSpPr/>
            <p:nvPr/>
          </p:nvSpPr>
          <p:spPr>
            <a:xfrm>
              <a:off x="33866" y="667050"/>
              <a:ext cx="13548" cy="40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72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726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79" name="Shape 779"/>
            <p:cNvSpPr/>
            <p:nvPr/>
          </p:nvSpPr>
          <p:spPr>
            <a:xfrm>
              <a:off x="33866" y="612863"/>
              <a:ext cx="13548" cy="40642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0" name="Shape 780"/>
            <p:cNvSpPr/>
            <p:nvPr/>
          </p:nvSpPr>
          <p:spPr>
            <a:xfrm>
              <a:off x="33866" y="558677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1" name="Shape 781"/>
            <p:cNvSpPr/>
            <p:nvPr/>
          </p:nvSpPr>
          <p:spPr>
            <a:xfrm>
              <a:off x="33866" y="504490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2" name="Shape 782"/>
            <p:cNvSpPr/>
            <p:nvPr/>
          </p:nvSpPr>
          <p:spPr>
            <a:xfrm>
              <a:off x="33866" y="450290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3" name="Shape 783"/>
            <p:cNvSpPr/>
            <p:nvPr/>
          </p:nvSpPr>
          <p:spPr>
            <a:xfrm>
              <a:off x="33866" y="396103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4" name="Shape 784"/>
            <p:cNvSpPr/>
            <p:nvPr/>
          </p:nvSpPr>
          <p:spPr>
            <a:xfrm>
              <a:off x="33866" y="341916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5" name="Shape 785"/>
            <p:cNvSpPr/>
            <p:nvPr/>
          </p:nvSpPr>
          <p:spPr>
            <a:xfrm>
              <a:off x="33866" y="287730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6" name="Shape 786"/>
            <p:cNvSpPr/>
            <p:nvPr/>
          </p:nvSpPr>
          <p:spPr>
            <a:xfrm>
              <a:off x="33866" y="233543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7" name="Shape 787"/>
            <p:cNvSpPr/>
            <p:nvPr/>
          </p:nvSpPr>
          <p:spPr>
            <a:xfrm>
              <a:off x="33866" y="179356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8" name="Shape 788"/>
            <p:cNvSpPr/>
            <p:nvPr/>
          </p:nvSpPr>
          <p:spPr>
            <a:xfrm>
              <a:off x="33866" y="125170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9" name="Shape 789"/>
            <p:cNvSpPr/>
            <p:nvPr/>
          </p:nvSpPr>
          <p:spPr>
            <a:xfrm>
              <a:off x="33866" y="79915"/>
              <a:ext cx="13548" cy="31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929"/>
                  </a:lnTo>
                  <a:lnTo>
                    <a:pt x="10800" y="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90" name="Shape 790"/>
            <p:cNvSpPr/>
            <p:nvPr/>
          </p:nvSpPr>
          <p:spPr>
            <a:xfrm>
              <a:off x="33866" y="70983"/>
              <a:ext cx="13548" cy="10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0" y="18740"/>
                  </a:lnTo>
                  <a:lnTo>
                    <a:pt x="10800" y="21600"/>
                  </a:lnTo>
                  <a:lnTo>
                    <a:pt x="21600" y="1874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91" name="Shape 791"/>
            <p:cNvSpPr/>
            <p:nvPr/>
          </p:nvSpPr>
          <p:spPr>
            <a:xfrm>
              <a:off x="0" y="-1"/>
              <a:ext cx="81281" cy="79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6591" y="861"/>
                  </a:lnTo>
                  <a:lnTo>
                    <a:pt x="3159" y="3213"/>
                  </a:lnTo>
                  <a:lnTo>
                    <a:pt x="847" y="6704"/>
                  </a:lnTo>
                  <a:lnTo>
                    <a:pt x="0" y="10984"/>
                  </a:lnTo>
                  <a:lnTo>
                    <a:pt x="847" y="15265"/>
                  </a:lnTo>
                  <a:lnTo>
                    <a:pt x="3159" y="18756"/>
                  </a:lnTo>
                  <a:lnTo>
                    <a:pt x="6591" y="21107"/>
                  </a:lnTo>
                  <a:lnTo>
                    <a:pt x="9000" y="21600"/>
                  </a:lnTo>
                  <a:lnTo>
                    <a:pt x="9000" y="19186"/>
                  </a:lnTo>
                  <a:lnTo>
                    <a:pt x="17813" y="19186"/>
                  </a:lnTo>
                  <a:lnTo>
                    <a:pt x="18441" y="18756"/>
                  </a:lnTo>
                  <a:lnTo>
                    <a:pt x="20581" y="15524"/>
                  </a:lnTo>
                  <a:lnTo>
                    <a:pt x="9000" y="15524"/>
                  </a:lnTo>
                  <a:lnTo>
                    <a:pt x="9000" y="10984"/>
                  </a:lnTo>
                  <a:lnTo>
                    <a:pt x="21600" y="10984"/>
                  </a:lnTo>
                  <a:lnTo>
                    <a:pt x="20753" y="6704"/>
                  </a:lnTo>
                  <a:lnTo>
                    <a:pt x="18441" y="3213"/>
                  </a:lnTo>
                  <a:lnTo>
                    <a:pt x="15009" y="861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92" name="Shape 792"/>
            <p:cNvSpPr/>
            <p:nvPr/>
          </p:nvSpPr>
          <p:spPr>
            <a:xfrm>
              <a:off x="33866" y="40638"/>
              <a:ext cx="47415" cy="667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86" y="20284"/>
                  </a:moveTo>
                  <a:lnTo>
                    <a:pt x="0" y="20284"/>
                  </a:lnTo>
                  <a:lnTo>
                    <a:pt x="0" y="20328"/>
                  </a:lnTo>
                  <a:lnTo>
                    <a:pt x="3086" y="20284"/>
                  </a:lnTo>
                  <a:close/>
                  <a:moveTo>
                    <a:pt x="6171" y="20284"/>
                  </a:moveTo>
                  <a:lnTo>
                    <a:pt x="3086" y="20284"/>
                  </a:lnTo>
                  <a:lnTo>
                    <a:pt x="6171" y="20328"/>
                  </a:lnTo>
                  <a:lnTo>
                    <a:pt x="6171" y="20284"/>
                  </a:lnTo>
                  <a:close/>
                  <a:moveTo>
                    <a:pt x="6171" y="1272"/>
                  </a:moveTo>
                  <a:lnTo>
                    <a:pt x="3086" y="1316"/>
                  </a:lnTo>
                  <a:lnTo>
                    <a:pt x="6171" y="1316"/>
                  </a:lnTo>
                  <a:lnTo>
                    <a:pt x="6171" y="1272"/>
                  </a:lnTo>
                  <a:close/>
                  <a:moveTo>
                    <a:pt x="6171" y="20328"/>
                  </a:moveTo>
                  <a:lnTo>
                    <a:pt x="6171" y="21600"/>
                  </a:lnTo>
                  <a:lnTo>
                    <a:pt x="21600" y="21600"/>
                  </a:lnTo>
                  <a:lnTo>
                    <a:pt x="20148" y="21088"/>
                  </a:lnTo>
                  <a:lnTo>
                    <a:pt x="16184" y="20669"/>
                  </a:lnTo>
                  <a:lnTo>
                    <a:pt x="10300" y="20387"/>
                  </a:lnTo>
                  <a:lnTo>
                    <a:pt x="6171" y="20328"/>
                  </a:lnTo>
                  <a:close/>
                  <a:moveTo>
                    <a:pt x="15108" y="983"/>
                  </a:moveTo>
                  <a:lnTo>
                    <a:pt x="6171" y="983"/>
                  </a:lnTo>
                  <a:lnTo>
                    <a:pt x="6171" y="1272"/>
                  </a:lnTo>
                  <a:lnTo>
                    <a:pt x="10300" y="1213"/>
                  </a:lnTo>
                  <a:lnTo>
                    <a:pt x="15108" y="983"/>
                  </a:lnTo>
                  <a:close/>
                  <a:moveTo>
                    <a:pt x="6171" y="0"/>
                  </a:moveTo>
                  <a:lnTo>
                    <a:pt x="0" y="0"/>
                  </a:lnTo>
                  <a:lnTo>
                    <a:pt x="0" y="544"/>
                  </a:lnTo>
                  <a:lnTo>
                    <a:pt x="6171" y="544"/>
                  </a:lnTo>
                  <a:lnTo>
                    <a:pt x="6171" y="0"/>
                  </a:lnTo>
                  <a:close/>
                  <a:moveTo>
                    <a:pt x="21600" y="0"/>
                  </a:moveTo>
                  <a:lnTo>
                    <a:pt x="6171" y="0"/>
                  </a:lnTo>
                  <a:lnTo>
                    <a:pt x="6171" y="544"/>
                  </a:lnTo>
                  <a:lnTo>
                    <a:pt x="19853" y="544"/>
                  </a:lnTo>
                  <a:lnTo>
                    <a:pt x="20148" y="513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19" name="Group 819"/>
          <p:cNvGrpSpPr/>
          <p:nvPr/>
        </p:nvGrpSpPr>
        <p:grpSpPr>
          <a:xfrm>
            <a:off x="5808809" y="6678306"/>
            <a:ext cx="1233696" cy="81280"/>
            <a:chOff x="0" y="0"/>
            <a:chExt cx="1233694" cy="81278"/>
          </a:xfrm>
        </p:grpSpPr>
        <p:sp>
          <p:nvSpPr>
            <p:cNvPr id="794" name="Shape 794"/>
            <p:cNvSpPr/>
            <p:nvPr/>
          </p:nvSpPr>
          <p:spPr>
            <a:xfrm>
              <a:off x="1152415" y="0"/>
              <a:ext cx="79915" cy="8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5" y="0"/>
                  </a:moveTo>
                  <a:lnTo>
                    <a:pt x="6719" y="848"/>
                  </a:lnTo>
                  <a:lnTo>
                    <a:pt x="3226" y="3163"/>
                  </a:lnTo>
                  <a:lnTo>
                    <a:pt x="867" y="6596"/>
                  </a:lnTo>
                  <a:lnTo>
                    <a:pt x="0" y="10800"/>
                  </a:lnTo>
                  <a:lnTo>
                    <a:pt x="867" y="15004"/>
                  </a:lnTo>
                  <a:lnTo>
                    <a:pt x="3226" y="18437"/>
                  </a:lnTo>
                  <a:lnTo>
                    <a:pt x="6719" y="20752"/>
                  </a:lnTo>
                  <a:lnTo>
                    <a:pt x="10985" y="21600"/>
                  </a:lnTo>
                  <a:lnTo>
                    <a:pt x="15265" y="20752"/>
                  </a:lnTo>
                  <a:lnTo>
                    <a:pt x="18756" y="18437"/>
                  </a:lnTo>
                  <a:lnTo>
                    <a:pt x="21107" y="15004"/>
                  </a:lnTo>
                  <a:lnTo>
                    <a:pt x="21600" y="12600"/>
                  </a:lnTo>
                  <a:lnTo>
                    <a:pt x="10985" y="12600"/>
                  </a:lnTo>
                  <a:lnTo>
                    <a:pt x="10985" y="9000"/>
                  </a:lnTo>
                  <a:lnTo>
                    <a:pt x="21600" y="9000"/>
                  </a:lnTo>
                  <a:lnTo>
                    <a:pt x="21107" y="6596"/>
                  </a:lnTo>
                  <a:lnTo>
                    <a:pt x="18756" y="3163"/>
                  </a:lnTo>
                  <a:lnTo>
                    <a:pt x="15265" y="848"/>
                  </a:lnTo>
                  <a:lnTo>
                    <a:pt x="10985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95" name="Shape 795"/>
            <p:cNvSpPr/>
            <p:nvPr/>
          </p:nvSpPr>
          <p:spPr>
            <a:xfrm>
              <a:off x="1193054" y="33865"/>
              <a:ext cx="40641" cy="13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74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874" y="21600"/>
                  </a:lnTo>
                  <a:lnTo>
                    <a:pt x="21600" y="10800"/>
                  </a:lnTo>
                  <a:lnTo>
                    <a:pt x="20874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96" name="Shape 796"/>
            <p:cNvSpPr/>
            <p:nvPr/>
          </p:nvSpPr>
          <p:spPr>
            <a:xfrm>
              <a:off x="1098227" y="33865"/>
              <a:ext cx="40642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97" name="Shape 797"/>
            <p:cNvSpPr/>
            <p:nvPr/>
          </p:nvSpPr>
          <p:spPr>
            <a:xfrm>
              <a:off x="1044040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98" name="Shape 798"/>
            <p:cNvSpPr/>
            <p:nvPr/>
          </p:nvSpPr>
          <p:spPr>
            <a:xfrm>
              <a:off x="989853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99" name="Shape 799"/>
            <p:cNvSpPr/>
            <p:nvPr/>
          </p:nvSpPr>
          <p:spPr>
            <a:xfrm>
              <a:off x="935667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0" name="Shape 800"/>
            <p:cNvSpPr/>
            <p:nvPr/>
          </p:nvSpPr>
          <p:spPr>
            <a:xfrm>
              <a:off x="881480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1" name="Shape 801"/>
            <p:cNvSpPr/>
            <p:nvPr/>
          </p:nvSpPr>
          <p:spPr>
            <a:xfrm>
              <a:off x="827293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2" name="Shape 802"/>
            <p:cNvSpPr/>
            <p:nvPr/>
          </p:nvSpPr>
          <p:spPr>
            <a:xfrm>
              <a:off x="773107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3" name="Shape 803"/>
            <p:cNvSpPr/>
            <p:nvPr/>
          </p:nvSpPr>
          <p:spPr>
            <a:xfrm>
              <a:off x="718920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4" name="Shape 804"/>
            <p:cNvSpPr/>
            <p:nvPr/>
          </p:nvSpPr>
          <p:spPr>
            <a:xfrm>
              <a:off x="664733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5" name="Shape 805"/>
            <p:cNvSpPr/>
            <p:nvPr/>
          </p:nvSpPr>
          <p:spPr>
            <a:xfrm>
              <a:off x="610547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6" name="Shape 806"/>
            <p:cNvSpPr/>
            <p:nvPr/>
          </p:nvSpPr>
          <p:spPr>
            <a:xfrm>
              <a:off x="556360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7" name="Shape 807"/>
            <p:cNvSpPr/>
            <p:nvPr/>
          </p:nvSpPr>
          <p:spPr>
            <a:xfrm>
              <a:off x="502173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8" name="Shape 808"/>
            <p:cNvSpPr/>
            <p:nvPr/>
          </p:nvSpPr>
          <p:spPr>
            <a:xfrm>
              <a:off x="447987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9" name="Shape 809"/>
            <p:cNvSpPr/>
            <p:nvPr/>
          </p:nvSpPr>
          <p:spPr>
            <a:xfrm>
              <a:off x="393800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0" name="Shape 810"/>
            <p:cNvSpPr/>
            <p:nvPr/>
          </p:nvSpPr>
          <p:spPr>
            <a:xfrm>
              <a:off x="339613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1" name="Shape 811"/>
            <p:cNvSpPr/>
            <p:nvPr/>
          </p:nvSpPr>
          <p:spPr>
            <a:xfrm>
              <a:off x="285427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2" name="Shape 812"/>
            <p:cNvSpPr/>
            <p:nvPr/>
          </p:nvSpPr>
          <p:spPr>
            <a:xfrm>
              <a:off x="231240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3" name="Shape 813"/>
            <p:cNvSpPr/>
            <p:nvPr/>
          </p:nvSpPr>
          <p:spPr>
            <a:xfrm>
              <a:off x="177053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4" name="Shape 814"/>
            <p:cNvSpPr/>
            <p:nvPr/>
          </p:nvSpPr>
          <p:spPr>
            <a:xfrm>
              <a:off x="122867" y="33865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5" name="Shape 815"/>
            <p:cNvSpPr/>
            <p:nvPr/>
          </p:nvSpPr>
          <p:spPr>
            <a:xfrm>
              <a:off x="0" y="0"/>
              <a:ext cx="79915" cy="8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5" y="0"/>
                  </a:moveTo>
                  <a:lnTo>
                    <a:pt x="6704" y="848"/>
                  </a:lnTo>
                  <a:lnTo>
                    <a:pt x="3213" y="3163"/>
                  </a:lnTo>
                  <a:lnTo>
                    <a:pt x="861" y="6596"/>
                  </a:lnTo>
                  <a:lnTo>
                    <a:pt x="0" y="10800"/>
                  </a:lnTo>
                  <a:lnTo>
                    <a:pt x="861" y="15004"/>
                  </a:lnTo>
                  <a:lnTo>
                    <a:pt x="3213" y="18437"/>
                  </a:lnTo>
                  <a:lnTo>
                    <a:pt x="6704" y="20752"/>
                  </a:lnTo>
                  <a:lnTo>
                    <a:pt x="10985" y="21600"/>
                  </a:lnTo>
                  <a:lnTo>
                    <a:pt x="15265" y="20752"/>
                  </a:lnTo>
                  <a:lnTo>
                    <a:pt x="18756" y="18437"/>
                  </a:lnTo>
                  <a:lnTo>
                    <a:pt x="21107" y="15004"/>
                  </a:lnTo>
                  <a:lnTo>
                    <a:pt x="21600" y="12600"/>
                  </a:lnTo>
                  <a:lnTo>
                    <a:pt x="10985" y="12600"/>
                  </a:lnTo>
                  <a:lnTo>
                    <a:pt x="10985" y="9000"/>
                  </a:lnTo>
                  <a:lnTo>
                    <a:pt x="21600" y="9000"/>
                  </a:lnTo>
                  <a:lnTo>
                    <a:pt x="21107" y="6596"/>
                  </a:lnTo>
                  <a:lnTo>
                    <a:pt x="18756" y="3163"/>
                  </a:lnTo>
                  <a:lnTo>
                    <a:pt x="15265" y="848"/>
                  </a:lnTo>
                  <a:lnTo>
                    <a:pt x="10985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6" name="Shape 816"/>
            <p:cNvSpPr/>
            <p:nvPr/>
          </p:nvSpPr>
          <p:spPr>
            <a:xfrm>
              <a:off x="68680" y="33865"/>
              <a:ext cx="12601" cy="13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59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19259" y="21600"/>
                  </a:lnTo>
                  <a:lnTo>
                    <a:pt x="21600" y="10800"/>
                  </a:lnTo>
                  <a:lnTo>
                    <a:pt x="19259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7" name="Shape 817"/>
            <p:cNvSpPr/>
            <p:nvPr/>
          </p:nvSpPr>
          <p:spPr>
            <a:xfrm>
              <a:off x="79914" y="33865"/>
              <a:ext cx="29407" cy="13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1003" y="108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8" name="Shape 818"/>
            <p:cNvSpPr/>
            <p:nvPr/>
          </p:nvSpPr>
          <p:spPr>
            <a:xfrm>
              <a:off x="40639" y="33865"/>
              <a:ext cx="1113149" cy="13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1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81" y="21600"/>
                  </a:lnTo>
                  <a:lnTo>
                    <a:pt x="281" y="0"/>
                  </a:lnTo>
                  <a:close/>
                  <a:moveTo>
                    <a:pt x="544" y="0"/>
                  </a:moveTo>
                  <a:lnTo>
                    <a:pt x="281" y="0"/>
                  </a:lnTo>
                  <a:lnTo>
                    <a:pt x="281" y="21600"/>
                  </a:lnTo>
                  <a:lnTo>
                    <a:pt x="544" y="21600"/>
                  </a:lnTo>
                  <a:lnTo>
                    <a:pt x="544" y="0"/>
                  </a:lnTo>
                  <a:close/>
                  <a:moveTo>
                    <a:pt x="21573" y="10800"/>
                  </a:moveTo>
                  <a:lnTo>
                    <a:pt x="21573" y="21600"/>
                  </a:lnTo>
                  <a:lnTo>
                    <a:pt x="21600" y="21600"/>
                  </a:lnTo>
                  <a:lnTo>
                    <a:pt x="21573" y="10800"/>
                  </a:lnTo>
                  <a:close/>
                  <a:moveTo>
                    <a:pt x="21600" y="0"/>
                  </a:moveTo>
                  <a:lnTo>
                    <a:pt x="21573" y="0"/>
                  </a:lnTo>
                  <a:lnTo>
                    <a:pt x="21573" y="108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20" name="Shape 820"/>
          <p:cNvSpPr/>
          <p:nvPr/>
        </p:nvSpPr>
        <p:spPr>
          <a:xfrm>
            <a:off x="2628594" y="6473263"/>
            <a:ext cx="3064257" cy="922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R="5080" algn="r" defTabSz="457200">
              <a:spcBef>
                <a:spcPts val="500"/>
              </a:spcBef>
              <a:defRPr sz="1800"/>
            </a:pPr>
            <a:r>
              <a:rPr spc="-126" sz="2400">
                <a:solidFill>
                  <a:srgbClr val="C0392B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spc="-119" sz="2400">
                <a:solidFill>
                  <a:srgbClr val="C0392B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spc="-26" sz="2400">
                <a:solidFill>
                  <a:srgbClr val="C0392B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spc="-40" sz="2400">
                <a:solidFill>
                  <a:srgbClr val="C0392B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spc="-139" sz="2400">
                <a:solidFill>
                  <a:srgbClr val="C0392B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sz="2400">
                <a:solidFill>
                  <a:srgbClr val="C0392B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 marR="6985" indent="109854" algn="r" defTabSz="457200">
              <a:spcBef>
                <a:spcPts val="300"/>
              </a:spcBef>
              <a:defRPr sz="1800"/>
            </a:pPr>
            <a:r>
              <a:rPr spc="-1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spc="-2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sound </a:t>
            </a:r>
            <a:r>
              <a:rPr spc="-3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spc="-2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reliable energy </a:t>
            </a:r>
            <a:r>
              <a:rPr spc="-2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supply</a:t>
            </a:r>
            <a:r>
              <a:rPr spc="6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5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spc="-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1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vital </a:t>
            </a:r>
            <a:r>
              <a:rPr spc="-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3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spc="-3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Indonesian </a:t>
            </a:r>
            <a:r>
              <a:rPr spc="-2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society. </a:t>
            </a:r>
            <a:r>
              <a:rPr spc="-5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As </a:t>
            </a:r>
            <a:r>
              <a:rPr spc="-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well </a:t>
            </a:r>
            <a:r>
              <a:rPr spc="-9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as</a:t>
            </a:r>
            <a:r>
              <a:rPr spc="2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3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reliable,</a:t>
            </a:r>
            <a:r>
              <a:rPr spc="-1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3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it </a:t>
            </a:r>
            <a:r>
              <a:rPr spc="7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1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must </a:t>
            </a:r>
            <a:r>
              <a:rPr spc="-5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also </a:t>
            </a:r>
            <a:r>
              <a:rPr spc="-2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be </a:t>
            </a:r>
            <a:r>
              <a:rPr spc="-1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affordable </a:t>
            </a:r>
            <a:r>
              <a:rPr spc="-3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spc="4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3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sustainable</a:t>
            </a:r>
          </a:p>
        </p:txBody>
      </p:sp>
      <p:grpSp>
        <p:nvGrpSpPr>
          <p:cNvPr id="880" name="Group 880"/>
          <p:cNvGrpSpPr/>
          <p:nvPr/>
        </p:nvGrpSpPr>
        <p:grpSpPr>
          <a:xfrm>
            <a:off x="2021161" y="5260781"/>
            <a:ext cx="3086203" cy="81281"/>
            <a:chOff x="0" y="0"/>
            <a:chExt cx="3086201" cy="81280"/>
          </a:xfrm>
        </p:grpSpPr>
        <p:sp>
          <p:nvSpPr>
            <p:cNvPr id="821" name="Shape 821"/>
            <p:cNvSpPr/>
            <p:nvPr/>
          </p:nvSpPr>
          <p:spPr>
            <a:xfrm>
              <a:off x="0" y="0"/>
              <a:ext cx="79916" cy="81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4" y="0"/>
                  </a:moveTo>
                  <a:lnTo>
                    <a:pt x="6704" y="847"/>
                  </a:lnTo>
                  <a:lnTo>
                    <a:pt x="3213" y="3159"/>
                  </a:lnTo>
                  <a:lnTo>
                    <a:pt x="861" y="6591"/>
                  </a:lnTo>
                  <a:lnTo>
                    <a:pt x="0" y="10800"/>
                  </a:lnTo>
                  <a:lnTo>
                    <a:pt x="861" y="15009"/>
                  </a:lnTo>
                  <a:lnTo>
                    <a:pt x="3213" y="18441"/>
                  </a:lnTo>
                  <a:lnTo>
                    <a:pt x="6704" y="20753"/>
                  </a:lnTo>
                  <a:lnTo>
                    <a:pt x="10984" y="21600"/>
                  </a:lnTo>
                  <a:lnTo>
                    <a:pt x="15265" y="20753"/>
                  </a:lnTo>
                  <a:lnTo>
                    <a:pt x="18756" y="18441"/>
                  </a:lnTo>
                  <a:lnTo>
                    <a:pt x="21107" y="15009"/>
                  </a:lnTo>
                  <a:lnTo>
                    <a:pt x="21600" y="12600"/>
                  </a:lnTo>
                  <a:lnTo>
                    <a:pt x="10984" y="12600"/>
                  </a:lnTo>
                  <a:lnTo>
                    <a:pt x="10984" y="9000"/>
                  </a:lnTo>
                  <a:lnTo>
                    <a:pt x="21600" y="9000"/>
                  </a:lnTo>
                  <a:lnTo>
                    <a:pt x="21107" y="6591"/>
                  </a:lnTo>
                  <a:lnTo>
                    <a:pt x="18756" y="3159"/>
                  </a:lnTo>
                  <a:lnTo>
                    <a:pt x="15265" y="847"/>
                  </a:lnTo>
                  <a:lnTo>
                    <a:pt x="10984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2" name="Shape 822"/>
            <p:cNvSpPr/>
            <p:nvPr/>
          </p:nvSpPr>
          <p:spPr>
            <a:xfrm>
              <a:off x="40640" y="33866"/>
              <a:ext cx="40641" cy="13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75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875" y="21600"/>
                  </a:lnTo>
                  <a:lnTo>
                    <a:pt x="21600" y="10800"/>
                  </a:lnTo>
                  <a:lnTo>
                    <a:pt x="20875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3" name="Shape 823"/>
            <p:cNvSpPr/>
            <p:nvPr/>
          </p:nvSpPr>
          <p:spPr>
            <a:xfrm>
              <a:off x="94826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4" name="Shape 824"/>
            <p:cNvSpPr/>
            <p:nvPr/>
          </p:nvSpPr>
          <p:spPr>
            <a:xfrm>
              <a:off x="149013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5" name="Shape 825"/>
            <p:cNvSpPr/>
            <p:nvPr/>
          </p:nvSpPr>
          <p:spPr>
            <a:xfrm>
              <a:off x="203200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6" name="Shape 826"/>
            <p:cNvSpPr/>
            <p:nvPr/>
          </p:nvSpPr>
          <p:spPr>
            <a:xfrm>
              <a:off x="257386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7" name="Shape 827"/>
            <p:cNvSpPr/>
            <p:nvPr/>
          </p:nvSpPr>
          <p:spPr>
            <a:xfrm>
              <a:off x="311573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8" name="Shape 828"/>
            <p:cNvSpPr/>
            <p:nvPr/>
          </p:nvSpPr>
          <p:spPr>
            <a:xfrm>
              <a:off x="365760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9" name="Shape 829"/>
            <p:cNvSpPr/>
            <p:nvPr/>
          </p:nvSpPr>
          <p:spPr>
            <a:xfrm>
              <a:off x="419946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0" name="Shape 830"/>
            <p:cNvSpPr/>
            <p:nvPr/>
          </p:nvSpPr>
          <p:spPr>
            <a:xfrm>
              <a:off x="474133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1" name="Shape 831"/>
            <p:cNvSpPr/>
            <p:nvPr/>
          </p:nvSpPr>
          <p:spPr>
            <a:xfrm>
              <a:off x="528320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2" name="Shape 832"/>
            <p:cNvSpPr/>
            <p:nvPr/>
          </p:nvSpPr>
          <p:spPr>
            <a:xfrm>
              <a:off x="582506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3" name="Shape 833"/>
            <p:cNvSpPr/>
            <p:nvPr/>
          </p:nvSpPr>
          <p:spPr>
            <a:xfrm>
              <a:off x="636693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4" name="Shape 834"/>
            <p:cNvSpPr/>
            <p:nvPr/>
          </p:nvSpPr>
          <p:spPr>
            <a:xfrm>
              <a:off x="690880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5" name="Shape 835"/>
            <p:cNvSpPr/>
            <p:nvPr/>
          </p:nvSpPr>
          <p:spPr>
            <a:xfrm>
              <a:off x="745066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6" name="Shape 836"/>
            <p:cNvSpPr/>
            <p:nvPr/>
          </p:nvSpPr>
          <p:spPr>
            <a:xfrm>
              <a:off x="799253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7" name="Shape 837"/>
            <p:cNvSpPr/>
            <p:nvPr/>
          </p:nvSpPr>
          <p:spPr>
            <a:xfrm>
              <a:off x="853440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8" name="Shape 838"/>
            <p:cNvSpPr/>
            <p:nvPr/>
          </p:nvSpPr>
          <p:spPr>
            <a:xfrm>
              <a:off x="907626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9" name="Shape 839"/>
            <p:cNvSpPr/>
            <p:nvPr/>
          </p:nvSpPr>
          <p:spPr>
            <a:xfrm>
              <a:off x="961813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0" name="Shape 840"/>
            <p:cNvSpPr/>
            <p:nvPr/>
          </p:nvSpPr>
          <p:spPr>
            <a:xfrm>
              <a:off x="1016000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1" name="Shape 841"/>
            <p:cNvSpPr/>
            <p:nvPr/>
          </p:nvSpPr>
          <p:spPr>
            <a:xfrm>
              <a:off x="1070186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2" name="Shape 842"/>
            <p:cNvSpPr/>
            <p:nvPr/>
          </p:nvSpPr>
          <p:spPr>
            <a:xfrm>
              <a:off x="1124373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3" name="Shape 843"/>
            <p:cNvSpPr/>
            <p:nvPr/>
          </p:nvSpPr>
          <p:spPr>
            <a:xfrm>
              <a:off x="1178560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4" name="Shape 844"/>
            <p:cNvSpPr/>
            <p:nvPr/>
          </p:nvSpPr>
          <p:spPr>
            <a:xfrm>
              <a:off x="1232746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5" name="Shape 845"/>
            <p:cNvSpPr/>
            <p:nvPr/>
          </p:nvSpPr>
          <p:spPr>
            <a:xfrm>
              <a:off x="1286933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6" name="Shape 846"/>
            <p:cNvSpPr/>
            <p:nvPr/>
          </p:nvSpPr>
          <p:spPr>
            <a:xfrm>
              <a:off x="1341120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7" name="Shape 847"/>
            <p:cNvSpPr/>
            <p:nvPr/>
          </p:nvSpPr>
          <p:spPr>
            <a:xfrm>
              <a:off x="1395306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8" name="Shape 848"/>
            <p:cNvSpPr/>
            <p:nvPr/>
          </p:nvSpPr>
          <p:spPr>
            <a:xfrm>
              <a:off x="1449493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49" name="Shape 849"/>
            <p:cNvSpPr/>
            <p:nvPr/>
          </p:nvSpPr>
          <p:spPr>
            <a:xfrm>
              <a:off x="1503680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0" name="Shape 850"/>
            <p:cNvSpPr/>
            <p:nvPr/>
          </p:nvSpPr>
          <p:spPr>
            <a:xfrm>
              <a:off x="1557866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1" name="Shape 851"/>
            <p:cNvSpPr/>
            <p:nvPr/>
          </p:nvSpPr>
          <p:spPr>
            <a:xfrm>
              <a:off x="1612053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2" name="Shape 852"/>
            <p:cNvSpPr/>
            <p:nvPr/>
          </p:nvSpPr>
          <p:spPr>
            <a:xfrm>
              <a:off x="1666240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3" name="Shape 853"/>
            <p:cNvSpPr/>
            <p:nvPr/>
          </p:nvSpPr>
          <p:spPr>
            <a:xfrm>
              <a:off x="1720426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4" name="Shape 854"/>
            <p:cNvSpPr/>
            <p:nvPr/>
          </p:nvSpPr>
          <p:spPr>
            <a:xfrm>
              <a:off x="1774613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5" name="Shape 855"/>
            <p:cNvSpPr/>
            <p:nvPr/>
          </p:nvSpPr>
          <p:spPr>
            <a:xfrm>
              <a:off x="1828800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6" name="Shape 856"/>
            <p:cNvSpPr/>
            <p:nvPr/>
          </p:nvSpPr>
          <p:spPr>
            <a:xfrm>
              <a:off x="1882986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7" name="Shape 857"/>
            <p:cNvSpPr/>
            <p:nvPr/>
          </p:nvSpPr>
          <p:spPr>
            <a:xfrm>
              <a:off x="1937173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8" name="Shape 858"/>
            <p:cNvSpPr/>
            <p:nvPr/>
          </p:nvSpPr>
          <p:spPr>
            <a:xfrm>
              <a:off x="1991360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59" name="Shape 859"/>
            <p:cNvSpPr/>
            <p:nvPr/>
          </p:nvSpPr>
          <p:spPr>
            <a:xfrm>
              <a:off x="2045546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0" name="Shape 860"/>
            <p:cNvSpPr/>
            <p:nvPr/>
          </p:nvSpPr>
          <p:spPr>
            <a:xfrm>
              <a:off x="2099733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1" name="Shape 861"/>
            <p:cNvSpPr/>
            <p:nvPr/>
          </p:nvSpPr>
          <p:spPr>
            <a:xfrm>
              <a:off x="2153920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2" name="Shape 862"/>
            <p:cNvSpPr/>
            <p:nvPr/>
          </p:nvSpPr>
          <p:spPr>
            <a:xfrm>
              <a:off x="2208106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3" name="Shape 863"/>
            <p:cNvSpPr/>
            <p:nvPr/>
          </p:nvSpPr>
          <p:spPr>
            <a:xfrm>
              <a:off x="2262293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4" name="Shape 864"/>
            <p:cNvSpPr/>
            <p:nvPr/>
          </p:nvSpPr>
          <p:spPr>
            <a:xfrm>
              <a:off x="2316480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5" name="Shape 865"/>
            <p:cNvSpPr/>
            <p:nvPr/>
          </p:nvSpPr>
          <p:spPr>
            <a:xfrm>
              <a:off x="2370666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6" name="Shape 866"/>
            <p:cNvSpPr/>
            <p:nvPr/>
          </p:nvSpPr>
          <p:spPr>
            <a:xfrm>
              <a:off x="2424853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7" name="Shape 867"/>
            <p:cNvSpPr/>
            <p:nvPr/>
          </p:nvSpPr>
          <p:spPr>
            <a:xfrm>
              <a:off x="2479040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8" name="Shape 868"/>
            <p:cNvSpPr/>
            <p:nvPr/>
          </p:nvSpPr>
          <p:spPr>
            <a:xfrm>
              <a:off x="2533226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69" name="Shape 869"/>
            <p:cNvSpPr/>
            <p:nvPr/>
          </p:nvSpPr>
          <p:spPr>
            <a:xfrm>
              <a:off x="2587413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70" name="Shape 870"/>
            <p:cNvSpPr/>
            <p:nvPr/>
          </p:nvSpPr>
          <p:spPr>
            <a:xfrm>
              <a:off x="2641600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71" name="Shape 871"/>
            <p:cNvSpPr/>
            <p:nvPr/>
          </p:nvSpPr>
          <p:spPr>
            <a:xfrm>
              <a:off x="2695786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72" name="Shape 872"/>
            <p:cNvSpPr/>
            <p:nvPr/>
          </p:nvSpPr>
          <p:spPr>
            <a:xfrm>
              <a:off x="2749973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73" name="Shape 873"/>
            <p:cNvSpPr/>
            <p:nvPr/>
          </p:nvSpPr>
          <p:spPr>
            <a:xfrm>
              <a:off x="2804160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74" name="Shape 874"/>
            <p:cNvSpPr/>
            <p:nvPr/>
          </p:nvSpPr>
          <p:spPr>
            <a:xfrm>
              <a:off x="2858346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75" name="Shape 875"/>
            <p:cNvSpPr/>
            <p:nvPr/>
          </p:nvSpPr>
          <p:spPr>
            <a:xfrm>
              <a:off x="2912533" y="33866"/>
              <a:ext cx="40641" cy="13548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76" name="Shape 876"/>
            <p:cNvSpPr/>
            <p:nvPr/>
          </p:nvSpPr>
          <p:spPr>
            <a:xfrm>
              <a:off x="3004921" y="0"/>
              <a:ext cx="79917" cy="81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4" y="0"/>
                  </a:moveTo>
                  <a:lnTo>
                    <a:pt x="6719" y="847"/>
                  </a:lnTo>
                  <a:lnTo>
                    <a:pt x="3226" y="3159"/>
                  </a:lnTo>
                  <a:lnTo>
                    <a:pt x="867" y="6591"/>
                  </a:lnTo>
                  <a:lnTo>
                    <a:pt x="0" y="10800"/>
                  </a:lnTo>
                  <a:lnTo>
                    <a:pt x="867" y="15009"/>
                  </a:lnTo>
                  <a:lnTo>
                    <a:pt x="3226" y="18441"/>
                  </a:lnTo>
                  <a:lnTo>
                    <a:pt x="6719" y="20753"/>
                  </a:lnTo>
                  <a:lnTo>
                    <a:pt x="10984" y="21600"/>
                  </a:lnTo>
                  <a:lnTo>
                    <a:pt x="15265" y="20753"/>
                  </a:lnTo>
                  <a:lnTo>
                    <a:pt x="18756" y="18441"/>
                  </a:lnTo>
                  <a:lnTo>
                    <a:pt x="21107" y="15009"/>
                  </a:lnTo>
                  <a:lnTo>
                    <a:pt x="21600" y="12600"/>
                  </a:lnTo>
                  <a:lnTo>
                    <a:pt x="659" y="12600"/>
                  </a:lnTo>
                  <a:lnTo>
                    <a:pt x="659" y="9000"/>
                  </a:lnTo>
                  <a:lnTo>
                    <a:pt x="21600" y="9000"/>
                  </a:lnTo>
                  <a:lnTo>
                    <a:pt x="21107" y="6591"/>
                  </a:lnTo>
                  <a:lnTo>
                    <a:pt x="18756" y="3159"/>
                  </a:lnTo>
                  <a:lnTo>
                    <a:pt x="15265" y="847"/>
                  </a:lnTo>
                  <a:lnTo>
                    <a:pt x="10984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77" name="Shape 877"/>
            <p:cNvSpPr/>
            <p:nvPr/>
          </p:nvSpPr>
          <p:spPr>
            <a:xfrm>
              <a:off x="2966720" y="33866"/>
              <a:ext cx="39573" cy="13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0852" y="108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78" name="Shape 878"/>
            <p:cNvSpPr/>
            <p:nvPr/>
          </p:nvSpPr>
          <p:spPr>
            <a:xfrm>
              <a:off x="3045561" y="33866"/>
              <a:ext cx="40641" cy="13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75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0875" y="21600"/>
                  </a:lnTo>
                  <a:lnTo>
                    <a:pt x="21600" y="10800"/>
                  </a:lnTo>
                  <a:lnTo>
                    <a:pt x="20875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79" name="Shape 879"/>
            <p:cNvSpPr/>
            <p:nvPr/>
          </p:nvSpPr>
          <p:spPr>
            <a:xfrm>
              <a:off x="79915" y="33866"/>
              <a:ext cx="2965647" cy="13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" y="10800"/>
                  </a:moveTo>
                  <a:lnTo>
                    <a:pt x="0" y="21600"/>
                  </a:lnTo>
                  <a:lnTo>
                    <a:pt x="10" y="21600"/>
                  </a:lnTo>
                  <a:lnTo>
                    <a:pt x="10" y="10800"/>
                  </a:lnTo>
                  <a:close/>
                  <a:moveTo>
                    <a:pt x="21420" y="0"/>
                  </a:moveTo>
                  <a:lnTo>
                    <a:pt x="21322" y="0"/>
                  </a:lnTo>
                  <a:lnTo>
                    <a:pt x="21322" y="21600"/>
                  </a:lnTo>
                  <a:lnTo>
                    <a:pt x="21420" y="21600"/>
                  </a:lnTo>
                  <a:lnTo>
                    <a:pt x="21420" y="0"/>
                  </a:lnTo>
                  <a:close/>
                  <a:moveTo>
                    <a:pt x="21600" y="0"/>
                  </a:moveTo>
                  <a:lnTo>
                    <a:pt x="21420" y="0"/>
                  </a:lnTo>
                  <a:lnTo>
                    <a:pt x="2142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0" y="0"/>
                  </a:moveTo>
                  <a:lnTo>
                    <a:pt x="0" y="0"/>
                  </a:lnTo>
                  <a:lnTo>
                    <a:pt x="10" y="10800"/>
                  </a:lnTo>
                  <a:lnTo>
                    <a:pt x="1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94" name="Group 894"/>
          <p:cNvGrpSpPr/>
          <p:nvPr/>
        </p:nvGrpSpPr>
        <p:grpSpPr>
          <a:xfrm>
            <a:off x="2029290" y="4779605"/>
            <a:ext cx="81281" cy="562187"/>
            <a:chOff x="0" y="0"/>
            <a:chExt cx="81280" cy="562186"/>
          </a:xfrm>
        </p:grpSpPr>
        <p:sp>
          <p:nvSpPr>
            <p:cNvPr id="881" name="Shape 881"/>
            <p:cNvSpPr/>
            <p:nvPr/>
          </p:nvSpPr>
          <p:spPr>
            <a:xfrm>
              <a:off x="0" y="482269"/>
              <a:ext cx="81281" cy="79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000" y="0"/>
                  </a:moveTo>
                  <a:lnTo>
                    <a:pt x="6591" y="493"/>
                  </a:lnTo>
                  <a:lnTo>
                    <a:pt x="3159" y="2844"/>
                  </a:lnTo>
                  <a:lnTo>
                    <a:pt x="847" y="6335"/>
                  </a:lnTo>
                  <a:lnTo>
                    <a:pt x="0" y="10616"/>
                  </a:lnTo>
                  <a:lnTo>
                    <a:pt x="847" y="14881"/>
                  </a:lnTo>
                  <a:lnTo>
                    <a:pt x="3159" y="18373"/>
                  </a:lnTo>
                  <a:lnTo>
                    <a:pt x="6591" y="20733"/>
                  </a:lnTo>
                  <a:lnTo>
                    <a:pt x="10800" y="21600"/>
                  </a:lnTo>
                  <a:lnTo>
                    <a:pt x="15009" y="20733"/>
                  </a:lnTo>
                  <a:lnTo>
                    <a:pt x="18441" y="18373"/>
                  </a:lnTo>
                  <a:lnTo>
                    <a:pt x="20753" y="14881"/>
                  </a:lnTo>
                  <a:lnTo>
                    <a:pt x="21600" y="10616"/>
                  </a:lnTo>
                  <a:lnTo>
                    <a:pt x="9000" y="10616"/>
                  </a:lnTo>
                  <a:lnTo>
                    <a:pt x="9000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2" name="Shape 882"/>
            <p:cNvSpPr/>
            <p:nvPr/>
          </p:nvSpPr>
          <p:spPr>
            <a:xfrm>
              <a:off x="33866" y="480906"/>
              <a:ext cx="13548" cy="40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725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725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3" name="Shape 883"/>
            <p:cNvSpPr/>
            <p:nvPr/>
          </p:nvSpPr>
          <p:spPr>
            <a:xfrm>
              <a:off x="33866" y="426720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4" name="Shape 884"/>
            <p:cNvSpPr/>
            <p:nvPr/>
          </p:nvSpPr>
          <p:spPr>
            <a:xfrm>
              <a:off x="33866" y="372533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5" name="Shape 885"/>
            <p:cNvSpPr/>
            <p:nvPr/>
          </p:nvSpPr>
          <p:spPr>
            <a:xfrm>
              <a:off x="33866" y="318346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6" name="Shape 886"/>
            <p:cNvSpPr/>
            <p:nvPr/>
          </p:nvSpPr>
          <p:spPr>
            <a:xfrm>
              <a:off x="33866" y="264160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7" name="Shape 887"/>
            <p:cNvSpPr/>
            <p:nvPr/>
          </p:nvSpPr>
          <p:spPr>
            <a:xfrm>
              <a:off x="33866" y="209973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8" name="Shape 888"/>
            <p:cNvSpPr/>
            <p:nvPr/>
          </p:nvSpPr>
          <p:spPr>
            <a:xfrm>
              <a:off x="33866" y="155786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89" name="Shape 889"/>
            <p:cNvSpPr/>
            <p:nvPr/>
          </p:nvSpPr>
          <p:spPr>
            <a:xfrm>
              <a:off x="33866" y="101600"/>
              <a:ext cx="13548" cy="40641"/>
            </a:xfrm>
            <a:prstGeom prst="rect">
              <a:avLst/>
            </a:pr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0" name="Shape 890"/>
            <p:cNvSpPr/>
            <p:nvPr/>
          </p:nvSpPr>
          <p:spPr>
            <a:xfrm>
              <a:off x="33866" y="79915"/>
              <a:ext cx="13548" cy="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3621"/>
                  </a:lnTo>
                  <a:lnTo>
                    <a:pt x="10800" y="36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1" name="Shape 891"/>
            <p:cNvSpPr/>
            <p:nvPr/>
          </p:nvSpPr>
          <p:spPr>
            <a:xfrm>
              <a:off x="33866" y="47413"/>
              <a:ext cx="13548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0730"/>
                  </a:lnTo>
                  <a:lnTo>
                    <a:pt x="10800" y="21600"/>
                  </a:lnTo>
                  <a:lnTo>
                    <a:pt x="21600" y="2073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2" name="Shape 892"/>
            <p:cNvSpPr/>
            <p:nvPr/>
          </p:nvSpPr>
          <p:spPr>
            <a:xfrm>
              <a:off x="0" y="-1"/>
              <a:ext cx="81281" cy="79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6591" y="861"/>
                  </a:lnTo>
                  <a:lnTo>
                    <a:pt x="3159" y="3213"/>
                  </a:lnTo>
                  <a:lnTo>
                    <a:pt x="847" y="6704"/>
                  </a:lnTo>
                  <a:lnTo>
                    <a:pt x="0" y="10984"/>
                  </a:lnTo>
                  <a:lnTo>
                    <a:pt x="847" y="15265"/>
                  </a:lnTo>
                  <a:lnTo>
                    <a:pt x="3159" y="18756"/>
                  </a:lnTo>
                  <a:lnTo>
                    <a:pt x="6591" y="21107"/>
                  </a:lnTo>
                  <a:lnTo>
                    <a:pt x="9000" y="21600"/>
                  </a:lnTo>
                  <a:lnTo>
                    <a:pt x="9000" y="12815"/>
                  </a:lnTo>
                  <a:lnTo>
                    <a:pt x="21237" y="12815"/>
                  </a:lnTo>
                  <a:lnTo>
                    <a:pt x="21600" y="10984"/>
                  </a:lnTo>
                  <a:lnTo>
                    <a:pt x="20753" y="6704"/>
                  </a:lnTo>
                  <a:lnTo>
                    <a:pt x="18441" y="3213"/>
                  </a:lnTo>
                  <a:lnTo>
                    <a:pt x="15009" y="861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ACB8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3" name="Shape 893"/>
            <p:cNvSpPr/>
            <p:nvPr/>
          </p:nvSpPr>
          <p:spPr>
            <a:xfrm>
              <a:off x="33866" y="47413"/>
              <a:ext cx="47415" cy="474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86" y="19749"/>
                  </a:moveTo>
                  <a:lnTo>
                    <a:pt x="0" y="19749"/>
                  </a:lnTo>
                  <a:lnTo>
                    <a:pt x="0" y="19811"/>
                  </a:lnTo>
                  <a:lnTo>
                    <a:pt x="3086" y="19749"/>
                  </a:lnTo>
                  <a:close/>
                  <a:moveTo>
                    <a:pt x="6171" y="19749"/>
                  </a:moveTo>
                  <a:lnTo>
                    <a:pt x="3086" y="19749"/>
                  </a:lnTo>
                  <a:lnTo>
                    <a:pt x="6171" y="19811"/>
                  </a:lnTo>
                  <a:lnTo>
                    <a:pt x="6171" y="19749"/>
                  </a:lnTo>
                  <a:close/>
                  <a:moveTo>
                    <a:pt x="6171" y="1481"/>
                  </a:moveTo>
                  <a:lnTo>
                    <a:pt x="3086" y="1543"/>
                  </a:lnTo>
                  <a:lnTo>
                    <a:pt x="6171" y="1543"/>
                  </a:lnTo>
                  <a:lnTo>
                    <a:pt x="6171" y="1481"/>
                  </a:lnTo>
                  <a:close/>
                  <a:moveTo>
                    <a:pt x="6171" y="19811"/>
                  </a:moveTo>
                  <a:lnTo>
                    <a:pt x="6171" y="21600"/>
                  </a:lnTo>
                  <a:lnTo>
                    <a:pt x="21600" y="21600"/>
                  </a:lnTo>
                  <a:lnTo>
                    <a:pt x="20148" y="20878"/>
                  </a:lnTo>
                  <a:lnTo>
                    <a:pt x="16184" y="20290"/>
                  </a:lnTo>
                  <a:lnTo>
                    <a:pt x="10300" y="19894"/>
                  </a:lnTo>
                  <a:lnTo>
                    <a:pt x="6171" y="19811"/>
                  </a:lnTo>
                  <a:close/>
                  <a:moveTo>
                    <a:pt x="20978" y="0"/>
                  </a:moveTo>
                  <a:lnTo>
                    <a:pt x="6171" y="0"/>
                  </a:lnTo>
                  <a:lnTo>
                    <a:pt x="6171" y="1481"/>
                  </a:lnTo>
                  <a:lnTo>
                    <a:pt x="10300" y="1398"/>
                  </a:lnTo>
                  <a:lnTo>
                    <a:pt x="16184" y="1001"/>
                  </a:lnTo>
                  <a:lnTo>
                    <a:pt x="20148" y="413"/>
                  </a:lnTo>
                  <a:lnTo>
                    <a:pt x="20978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95" name="Shape 895"/>
          <p:cNvSpPr/>
          <p:nvPr/>
        </p:nvSpPr>
        <p:spPr>
          <a:xfrm>
            <a:off x="1559626" y="3720457"/>
            <a:ext cx="3307420" cy="922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500"/>
              </a:spcBef>
              <a:defRPr sz="1800"/>
            </a:pPr>
            <a:r>
              <a:rPr spc="-20" sz="2400">
                <a:solidFill>
                  <a:srgbClr val="E1867D"/>
                </a:solidFill>
                <a:latin typeface="Arial"/>
                <a:ea typeface="Arial"/>
                <a:cs typeface="Arial"/>
                <a:sym typeface="Arial"/>
              </a:rPr>
              <a:t>High</a:t>
            </a:r>
            <a:r>
              <a:rPr spc="-106" sz="2400">
                <a:solidFill>
                  <a:srgbClr val="E1867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66" sz="2400">
                <a:solidFill>
                  <a:srgbClr val="E1867D"/>
                </a:solidFill>
                <a:latin typeface="Arial"/>
                <a:ea typeface="Arial"/>
                <a:cs typeface="Arial"/>
                <a:sym typeface="Arial"/>
              </a:rPr>
              <a:t>Tech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 marR="5080" indent="12700" algn="l" defTabSz="457200">
              <a:spcBef>
                <a:spcPts val="300"/>
              </a:spcBef>
              <a:defRPr sz="1800"/>
            </a:pPr>
            <a:r>
              <a:rPr spc="-1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Innovation </a:t>
            </a:r>
            <a:r>
              <a:rPr spc="-5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spc="-1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vital </a:t>
            </a:r>
            <a:r>
              <a:rPr spc="3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spc="-5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businesses </a:t>
            </a:r>
            <a:r>
              <a:rPr spc="1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that </a:t>
            </a:r>
            <a:r>
              <a:rPr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want </a:t>
            </a:r>
            <a:r>
              <a:rPr spc="3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to  </a:t>
            </a:r>
            <a:r>
              <a:rPr spc="-1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grow. </a:t>
            </a:r>
            <a:r>
              <a:rPr spc="-3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-1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development </a:t>
            </a:r>
            <a:r>
              <a:rPr spc="3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new </a:t>
            </a:r>
            <a:r>
              <a:rPr spc="-2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technologies</a:t>
            </a:r>
            <a:r>
              <a:rPr spc="-7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5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is  </a:t>
            </a:r>
            <a:r>
              <a:rPr spc="-3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expensive </a:t>
            </a:r>
            <a:r>
              <a:rPr spc="-4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spc="-2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requires </a:t>
            </a:r>
            <a:r>
              <a:rPr spc="-3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specialist</a:t>
            </a:r>
            <a:r>
              <a:rPr spc="35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20" sz="12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knowledge</a:t>
            </a:r>
          </a:p>
        </p:txBody>
      </p:sp>
      <p:sp>
        <p:nvSpPr>
          <p:cNvPr id="896" name="Shape 896"/>
          <p:cNvSpPr/>
          <p:nvPr/>
        </p:nvSpPr>
        <p:spPr>
          <a:xfrm>
            <a:off x="411547" y="2186772"/>
            <a:ext cx="3054504" cy="139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603" y="0"/>
                </a:moveTo>
                <a:lnTo>
                  <a:pt x="997" y="0"/>
                </a:lnTo>
                <a:lnTo>
                  <a:pt x="682" y="151"/>
                </a:lnTo>
                <a:lnTo>
                  <a:pt x="408" y="570"/>
                </a:lnTo>
                <a:lnTo>
                  <a:pt x="192" y="1210"/>
                </a:lnTo>
                <a:lnTo>
                  <a:pt x="51" y="2022"/>
                </a:lnTo>
                <a:lnTo>
                  <a:pt x="0" y="2957"/>
                </a:lnTo>
                <a:lnTo>
                  <a:pt x="0" y="14782"/>
                </a:lnTo>
                <a:lnTo>
                  <a:pt x="51" y="15716"/>
                </a:lnTo>
                <a:lnTo>
                  <a:pt x="192" y="16528"/>
                </a:lnTo>
                <a:lnTo>
                  <a:pt x="408" y="17167"/>
                </a:lnTo>
                <a:lnTo>
                  <a:pt x="682" y="17587"/>
                </a:lnTo>
                <a:lnTo>
                  <a:pt x="997" y="17737"/>
                </a:lnTo>
                <a:lnTo>
                  <a:pt x="17076" y="17737"/>
                </a:lnTo>
                <a:lnTo>
                  <a:pt x="21131" y="21600"/>
                </a:lnTo>
                <a:lnTo>
                  <a:pt x="19631" y="17737"/>
                </a:lnTo>
                <a:lnTo>
                  <a:pt x="20603" y="17737"/>
                </a:lnTo>
                <a:lnTo>
                  <a:pt x="20918" y="17587"/>
                </a:lnTo>
                <a:lnTo>
                  <a:pt x="21192" y="17167"/>
                </a:lnTo>
                <a:lnTo>
                  <a:pt x="21408" y="16528"/>
                </a:lnTo>
                <a:lnTo>
                  <a:pt x="21549" y="15716"/>
                </a:lnTo>
                <a:lnTo>
                  <a:pt x="21600" y="14782"/>
                </a:lnTo>
                <a:lnTo>
                  <a:pt x="21600" y="2957"/>
                </a:lnTo>
                <a:lnTo>
                  <a:pt x="21549" y="2022"/>
                </a:lnTo>
                <a:lnTo>
                  <a:pt x="21408" y="1210"/>
                </a:lnTo>
                <a:lnTo>
                  <a:pt x="21192" y="570"/>
                </a:lnTo>
                <a:lnTo>
                  <a:pt x="20918" y="151"/>
                </a:lnTo>
                <a:lnTo>
                  <a:pt x="20603" y="0"/>
                </a:lnTo>
                <a:close/>
              </a:path>
            </a:pathLst>
          </a:custGeom>
          <a:ln w="12700">
            <a:solidFill>
              <a:srgbClr val="8F2A1F"/>
            </a:solidFill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97" name="Shape 897"/>
          <p:cNvSpPr/>
          <p:nvPr/>
        </p:nvSpPr>
        <p:spPr>
          <a:xfrm>
            <a:off x="1483359" y="2336327"/>
            <a:ext cx="1107441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defRPr sz="1800"/>
            </a:pPr>
            <a:r>
              <a:rPr spc="-25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Top</a:t>
            </a:r>
            <a:r>
              <a:rPr spc="-130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40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sectors</a:t>
            </a:r>
          </a:p>
        </p:txBody>
      </p:sp>
      <p:sp>
        <p:nvSpPr>
          <p:cNvPr id="898" name="Shape 898"/>
          <p:cNvSpPr/>
          <p:nvPr/>
        </p:nvSpPr>
        <p:spPr>
          <a:xfrm>
            <a:off x="1482595" y="2581187"/>
            <a:ext cx="2096567" cy="603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R="5080" indent="12700" algn="l" defTabSz="457200">
              <a:spcBef>
                <a:spcPts val="100"/>
              </a:spcBef>
              <a:defRPr sz="1800"/>
            </a:pPr>
            <a:r>
              <a:rPr spc="-5" sz="14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All </a:t>
            </a:r>
            <a:r>
              <a:rPr spc="25" sz="14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top </a:t>
            </a:r>
            <a:r>
              <a:rPr spc="-30" sz="14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sectors </a:t>
            </a:r>
            <a:r>
              <a:rPr spc="-40" sz="14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have</a:t>
            </a:r>
            <a:r>
              <a:rPr spc="-110" sz="14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100" sz="14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spc="-10" sz="14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strong</a:t>
            </a:r>
            <a:r>
              <a:rPr spc="-55" sz="14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10" sz="14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international  </a:t>
            </a:r>
            <a:r>
              <a:rPr spc="-5" sz="14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position</a:t>
            </a:r>
          </a:p>
        </p:txBody>
      </p:sp>
      <p:sp>
        <p:nvSpPr>
          <p:cNvPr id="899" name="Shape 899"/>
          <p:cNvSpPr/>
          <p:nvPr/>
        </p:nvSpPr>
        <p:spPr>
          <a:xfrm>
            <a:off x="540830" y="2445679"/>
            <a:ext cx="825806" cy="501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indent="12700" defTabSz="457200">
              <a:defRPr baseline="-25511" spc="-622" sz="2800">
                <a:solidFill>
                  <a:srgbClr val="8F2A1F"/>
                </a:solidFill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baseline="0" spc="0" sz="1800">
                <a:solidFill>
                  <a:srgbClr val="000000"/>
                </a:solidFill>
              </a:defRPr>
            </a:pPr>
            <a:r>
              <a:rPr baseline="-25511" spc="-622" sz="2800">
                <a:solidFill>
                  <a:srgbClr val="8F2A1F"/>
                </a:solidFill>
              </a:rPr>
              <a:t>100%</a:t>
            </a:r>
          </a:p>
        </p:txBody>
      </p:sp>
      <p:sp>
        <p:nvSpPr>
          <p:cNvPr id="900" name="Shape 900"/>
          <p:cNvSpPr/>
          <p:nvPr/>
        </p:nvSpPr>
        <p:spPr>
          <a:xfrm>
            <a:off x="8408144" y="3069473"/>
            <a:ext cx="1571957" cy="1822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4658"/>
                </a:lnTo>
                <a:lnTo>
                  <a:pt x="0" y="16942"/>
                </a:lnTo>
                <a:lnTo>
                  <a:pt x="10800" y="21600"/>
                </a:lnTo>
                <a:lnTo>
                  <a:pt x="21600" y="16942"/>
                </a:lnTo>
                <a:lnTo>
                  <a:pt x="21600" y="4658"/>
                </a:lnTo>
                <a:lnTo>
                  <a:pt x="10800" y="0"/>
                </a:lnTo>
                <a:close/>
              </a:path>
            </a:pathLst>
          </a:custGeom>
          <a:solidFill>
            <a:srgbClr val="46150F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909" name="Group 909"/>
          <p:cNvGrpSpPr/>
          <p:nvPr/>
        </p:nvGrpSpPr>
        <p:grpSpPr>
          <a:xfrm>
            <a:off x="8785284" y="3813997"/>
            <a:ext cx="825806" cy="516942"/>
            <a:chOff x="0" y="0"/>
            <a:chExt cx="825804" cy="516940"/>
          </a:xfrm>
        </p:grpSpPr>
        <p:sp>
          <p:nvSpPr>
            <p:cNvPr id="901" name="Shape 901"/>
            <p:cNvSpPr/>
            <p:nvPr/>
          </p:nvSpPr>
          <p:spPr>
            <a:xfrm>
              <a:off x="0" y="232595"/>
              <a:ext cx="823199" cy="284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3" y="0"/>
                  </a:moveTo>
                  <a:lnTo>
                    <a:pt x="1692" y="0"/>
                  </a:lnTo>
                  <a:lnTo>
                    <a:pt x="1035" y="386"/>
                  </a:lnTo>
                  <a:lnTo>
                    <a:pt x="497" y="1439"/>
                  </a:lnTo>
                  <a:lnTo>
                    <a:pt x="133" y="3000"/>
                  </a:lnTo>
                  <a:lnTo>
                    <a:pt x="0" y="4909"/>
                  </a:lnTo>
                  <a:lnTo>
                    <a:pt x="22" y="5624"/>
                  </a:lnTo>
                  <a:lnTo>
                    <a:pt x="88" y="6308"/>
                  </a:lnTo>
                  <a:lnTo>
                    <a:pt x="195" y="6946"/>
                  </a:lnTo>
                  <a:lnTo>
                    <a:pt x="341" y="7522"/>
                  </a:lnTo>
                  <a:lnTo>
                    <a:pt x="2709" y="15240"/>
                  </a:lnTo>
                  <a:lnTo>
                    <a:pt x="2709" y="16691"/>
                  </a:lnTo>
                  <a:lnTo>
                    <a:pt x="2842" y="18600"/>
                  </a:lnTo>
                  <a:lnTo>
                    <a:pt x="3205" y="20161"/>
                  </a:lnTo>
                  <a:lnTo>
                    <a:pt x="3743" y="21214"/>
                  </a:lnTo>
                  <a:lnTo>
                    <a:pt x="4400" y="21600"/>
                  </a:lnTo>
                  <a:lnTo>
                    <a:pt x="17268" y="21600"/>
                  </a:lnTo>
                  <a:lnTo>
                    <a:pt x="17925" y="21214"/>
                  </a:lnTo>
                  <a:lnTo>
                    <a:pt x="18463" y="20161"/>
                  </a:lnTo>
                  <a:lnTo>
                    <a:pt x="18826" y="18600"/>
                  </a:lnTo>
                  <a:lnTo>
                    <a:pt x="18891" y="17669"/>
                  </a:lnTo>
                  <a:lnTo>
                    <a:pt x="4212" y="17669"/>
                  </a:lnTo>
                  <a:lnTo>
                    <a:pt x="4063" y="17237"/>
                  </a:lnTo>
                  <a:lnTo>
                    <a:pt x="4063" y="13748"/>
                  </a:lnTo>
                  <a:lnTo>
                    <a:pt x="1354" y="4909"/>
                  </a:lnTo>
                  <a:lnTo>
                    <a:pt x="1354" y="4363"/>
                  </a:lnTo>
                  <a:lnTo>
                    <a:pt x="1507" y="3931"/>
                  </a:lnTo>
                  <a:lnTo>
                    <a:pt x="21600" y="3931"/>
                  </a:lnTo>
                  <a:lnTo>
                    <a:pt x="21535" y="3000"/>
                  </a:lnTo>
                  <a:lnTo>
                    <a:pt x="21171" y="1439"/>
                  </a:lnTo>
                  <a:lnTo>
                    <a:pt x="20632" y="386"/>
                  </a:lnTo>
                  <a:lnTo>
                    <a:pt x="1997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2" name="Shape 902"/>
            <p:cNvSpPr/>
            <p:nvPr/>
          </p:nvSpPr>
          <p:spPr>
            <a:xfrm>
              <a:off x="665141" y="284345"/>
              <a:ext cx="160664" cy="180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50" y="0"/>
                  </a:moveTo>
                  <a:lnTo>
                    <a:pt x="13878" y="0"/>
                  </a:lnTo>
                  <a:lnTo>
                    <a:pt x="14661" y="679"/>
                  </a:lnTo>
                  <a:lnTo>
                    <a:pt x="14661" y="1537"/>
                  </a:lnTo>
                  <a:lnTo>
                    <a:pt x="783" y="15435"/>
                  </a:lnTo>
                  <a:lnTo>
                    <a:pt x="783" y="20920"/>
                  </a:lnTo>
                  <a:lnTo>
                    <a:pt x="0" y="21600"/>
                  </a:lnTo>
                  <a:lnTo>
                    <a:pt x="7372" y="21600"/>
                  </a:lnTo>
                  <a:lnTo>
                    <a:pt x="7722" y="20063"/>
                  </a:lnTo>
                  <a:lnTo>
                    <a:pt x="7722" y="17782"/>
                  </a:lnTo>
                  <a:lnTo>
                    <a:pt x="19852" y="5647"/>
                  </a:lnTo>
                  <a:lnTo>
                    <a:pt x="20593" y="4741"/>
                  </a:lnTo>
                  <a:lnTo>
                    <a:pt x="21142" y="3737"/>
                  </a:lnTo>
                  <a:lnTo>
                    <a:pt x="21483" y="2662"/>
                  </a:lnTo>
                  <a:lnTo>
                    <a:pt x="21600" y="1537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3" name="Shape 903"/>
            <p:cNvSpPr/>
            <p:nvPr/>
          </p:nvSpPr>
          <p:spPr>
            <a:xfrm>
              <a:off x="133975" y="0"/>
              <a:ext cx="395111" cy="232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48" y="0"/>
                  </a:moveTo>
                  <a:lnTo>
                    <a:pt x="12468" y="425"/>
                  </a:lnTo>
                  <a:lnTo>
                    <a:pt x="9850" y="1650"/>
                  </a:lnTo>
                  <a:lnTo>
                    <a:pt x="7437" y="3600"/>
                  </a:lnTo>
                  <a:lnTo>
                    <a:pt x="5275" y="6200"/>
                  </a:lnTo>
                  <a:lnTo>
                    <a:pt x="3406" y="9375"/>
                  </a:lnTo>
                  <a:lnTo>
                    <a:pt x="1874" y="13050"/>
                  </a:lnTo>
                  <a:lnTo>
                    <a:pt x="724" y="17150"/>
                  </a:lnTo>
                  <a:lnTo>
                    <a:pt x="0" y="21600"/>
                  </a:lnTo>
                  <a:lnTo>
                    <a:pt x="1422" y="21600"/>
                  </a:lnTo>
                  <a:lnTo>
                    <a:pt x="2243" y="17090"/>
                  </a:lnTo>
                  <a:lnTo>
                    <a:pt x="3544" y="13008"/>
                  </a:lnTo>
                  <a:lnTo>
                    <a:pt x="5269" y="9449"/>
                  </a:lnTo>
                  <a:lnTo>
                    <a:pt x="7359" y="6512"/>
                  </a:lnTo>
                  <a:lnTo>
                    <a:pt x="9757" y="4294"/>
                  </a:lnTo>
                  <a:lnTo>
                    <a:pt x="12406" y="2892"/>
                  </a:lnTo>
                  <a:lnTo>
                    <a:pt x="15248" y="2403"/>
                  </a:lnTo>
                  <a:lnTo>
                    <a:pt x="21600" y="2403"/>
                  </a:lnTo>
                  <a:lnTo>
                    <a:pt x="21117" y="1969"/>
                  </a:lnTo>
                  <a:lnTo>
                    <a:pt x="18282" y="509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4" name="Shape 904"/>
            <p:cNvSpPr/>
            <p:nvPr/>
          </p:nvSpPr>
          <p:spPr>
            <a:xfrm>
              <a:off x="412902" y="129234"/>
              <a:ext cx="280417" cy="103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5" y="0"/>
                  </a:moveTo>
                  <a:lnTo>
                    <a:pt x="0" y="0"/>
                  </a:lnTo>
                  <a:lnTo>
                    <a:pt x="3523" y="1441"/>
                  </a:lnTo>
                  <a:lnTo>
                    <a:pt x="6627" y="5474"/>
                  </a:lnTo>
                  <a:lnTo>
                    <a:pt x="9155" y="11668"/>
                  </a:lnTo>
                  <a:lnTo>
                    <a:pt x="10946" y="19590"/>
                  </a:lnTo>
                  <a:lnTo>
                    <a:pt x="9464" y="21600"/>
                  </a:lnTo>
                  <a:lnTo>
                    <a:pt x="18355" y="21600"/>
                  </a:lnTo>
                  <a:lnTo>
                    <a:pt x="19346" y="20241"/>
                  </a:lnTo>
                  <a:lnTo>
                    <a:pt x="21387" y="20241"/>
                  </a:lnTo>
                  <a:lnTo>
                    <a:pt x="21287" y="19052"/>
                  </a:lnTo>
                  <a:lnTo>
                    <a:pt x="21162" y="17778"/>
                  </a:lnTo>
                  <a:lnTo>
                    <a:pt x="21600" y="17184"/>
                  </a:lnTo>
                  <a:lnTo>
                    <a:pt x="12720" y="17184"/>
                  </a:lnTo>
                  <a:lnTo>
                    <a:pt x="10619" y="8053"/>
                  </a:lnTo>
                  <a:lnTo>
                    <a:pt x="7679" y="909"/>
                  </a:lnTo>
                  <a:lnTo>
                    <a:pt x="697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5" name="Shape 905"/>
            <p:cNvSpPr/>
            <p:nvPr/>
          </p:nvSpPr>
          <p:spPr>
            <a:xfrm>
              <a:off x="412902" y="77486"/>
              <a:ext cx="326747" cy="13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91" y="0"/>
                  </a:moveTo>
                  <a:lnTo>
                    <a:pt x="0" y="0"/>
                  </a:lnTo>
                  <a:lnTo>
                    <a:pt x="3214" y="938"/>
                  </a:lnTo>
                  <a:lnTo>
                    <a:pt x="6155" y="3603"/>
                  </a:lnTo>
                  <a:lnTo>
                    <a:pt x="8733" y="7774"/>
                  </a:lnTo>
                  <a:lnTo>
                    <a:pt x="10858" y="13229"/>
                  </a:lnTo>
                  <a:lnTo>
                    <a:pt x="12439" y="19744"/>
                  </a:lnTo>
                  <a:lnTo>
                    <a:pt x="10916" y="21600"/>
                  </a:lnTo>
                  <a:lnTo>
                    <a:pt x="18537" y="21600"/>
                  </a:lnTo>
                  <a:lnTo>
                    <a:pt x="21600" y="17865"/>
                  </a:lnTo>
                  <a:lnTo>
                    <a:pt x="13970" y="17865"/>
                  </a:lnTo>
                  <a:lnTo>
                    <a:pt x="12185" y="10594"/>
                  </a:lnTo>
                  <a:lnTo>
                    <a:pt x="9798" y="4512"/>
                  </a:lnTo>
                  <a:lnTo>
                    <a:pt x="699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6" name="Shape 906"/>
            <p:cNvSpPr/>
            <p:nvPr/>
          </p:nvSpPr>
          <p:spPr>
            <a:xfrm>
              <a:off x="412902" y="25873"/>
              <a:ext cx="372805" cy="162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32" y="0"/>
                  </a:moveTo>
                  <a:lnTo>
                    <a:pt x="0" y="0"/>
                  </a:lnTo>
                  <a:lnTo>
                    <a:pt x="2932" y="666"/>
                  </a:lnTo>
                  <a:lnTo>
                    <a:pt x="5671" y="2577"/>
                  </a:lnTo>
                  <a:lnTo>
                    <a:pt x="8161" y="5603"/>
                  </a:lnTo>
                  <a:lnTo>
                    <a:pt x="10346" y="9613"/>
                  </a:lnTo>
                  <a:lnTo>
                    <a:pt x="12170" y="14479"/>
                  </a:lnTo>
                  <a:lnTo>
                    <a:pt x="13578" y="20069"/>
                  </a:lnTo>
                  <a:lnTo>
                    <a:pt x="12244" y="21600"/>
                  </a:lnTo>
                  <a:lnTo>
                    <a:pt x="18931" y="21600"/>
                  </a:lnTo>
                  <a:lnTo>
                    <a:pt x="21600" y="18537"/>
                  </a:lnTo>
                  <a:lnTo>
                    <a:pt x="14913" y="18537"/>
                  </a:lnTo>
                  <a:lnTo>
                    <a:pt x="13359" y="12412"/>
                  </a:lnTo>
                  <a:lnTo>
                    <a:pt x="11352" y="7083"/>
                  </a:lnTo>
                  <a:lnTo>
                    <a:pt x="8952" y="2691"/>
                  </a:lnTo>
                  <a:lnTo>
                    <a:pt x="6732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7" name="Shape 907"/>
            <p:cNvSpPr/>
            <p:nvPr/>
          </p:nvSpPr>
          <p:spPr>
            <a:xfrm>
              <a:off x="670289" y="103449"/>
              <a:ext cx="155463" cy="61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87" y="0"/>
                  </a:moveTo>
                  <a:lnTo>
                    <a:pt x="16413" y="915"/>
                  </a:lnTo>
                  <a:lnTo>
                    <a:pt x="0" y="21600"/>
                  </a:lnTo>
                  <a:lnTo>
                    <a:pt x="16036" y="21600"/>
                  </a:lnTo>
                  <a:lnTo>
                    <a:pt x="19612" y="17104"/>
                  </a:lnTo>
                  <a:lnTo>
                    <a:pt x="20736" y="14877"/>
                  </a:lnTo>
                  <a:lnTo>
                    <a:pt x="21417" y="11855"/>
                  </a:lnTo>
                  <a:lnTo>
                    <a:pt x="21600" y="8417"/>
                  </a:lnTo>
                  <a:lnTo>
                    <a:pt x="21231" y="4939"/>
                  </a:lnTo>
                  <a:lnTo>
                    <a:pt x="20354" y="2127"/>
                  </a:lnTo>
                  <a:lnTo>
                    <a:pt x="19153" y="442"/>
                  </a:lnTo>
                  <a:lnTo>
                    <a:pt x="1778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8" name="Shape 908"/>
            <p:cNvSpPr/>
            <p:nvPr/>
          </p:nvSpPr>
          <p:spPr>
            <a:xfrm>
              <a:off x="186536" y="51747"/>
              <a:ext cx="505293" cy="180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925" y="15436"/>
                  </a:moveTo>
                  <a:lnTo>
                    <a:pt x="9677" y="15436"/>
                  </a:lnTo>
                  <a:lnTo>
                    <a:pt x="10847" y="15882"/>
                  </a:lnTo>
                  <a:lnTo>
                    <a:pt x="11897" y="17140"/>
                  </a:lnTo>
                  <a:lnTo>
                    <a:pt x="12787" y="19087"/>
                  </a:lnTo>
                  <a:lnTo>
                    <a:pt x="13475" y="21600"/>
                  </a:lnTo>
                  <a:lnTo>
                    <a:pt x="14726" y="21600"/>
                  </a:lnTo>
                  <a:lnTo>
                    <a:pt x="13892" y="17861"/>
                  </a:lnTo>
                  <a:lnTo>
                    <a:pt x="12925" y="15436"/>
                  </a:lnTo>
                  <a:close/>
                  <a:moveTo>
                    <a:pt x="9677" y="0"/>
                  </a:moveTo>
                  <a:lnTo>
                    <a:pt x="7389" y="742"/>
                  </a:lnTo>
                  <a:lnTo>
                    <a:pt x="5292" y="2853"/>
                  </a:lnTo>
                  <a:lnTo>
                    <a:pt x="3444" y="6164"/>
                  </a:lnTo>
                  <a:lnTo>
                    <a:pt x="1907" y="10506"/>
                  </a:lnTo>
                  <a:lnTo>
                    <a:pt x="739" y="15708"/>
                  </a:lnTo>
                  <a:lnTo>
                    <a:pt x="0" y="21600"/>
                  </a:lnTo>
                  <a:lnTo>
                    <a:pt x="1141" y="21600"/>
                  </a:lnTo>
                  <a:lnTo>
                    <a:pt x="2012" y="15591"/>
                  </a:lnTo>
                  <a:lnTo>
                    <a:pt x="3388" y="10487"/>
                  </a:lnTo>
                  <a:lnTo>
                    <a:pt x="5182" y="6534"/>
                  </a:lnTo>
                  <a:lnTo>
                    <a:pt x="7307" y="3980"/>
                  </a:lnTo>
                  <a:lnTo>
                    <a:pt x="9677" y="3074"/>
                  </a:lnTo>
                  <a:lnTo>
                    <a:pt x="14197" y="3074"/>
                  </a:lnTo>
                  <a:lnTo>
                    <a:pt x="14142" y="2973"/>
                  </a:lnTo>
                  <a:lnTo>
                    <a:pt x="12009" y="774"/>
                  </a:lnTo>
                  <a:lnTo>
                    <a:pt x="9677" y="0"/>
                  </a:lnTo>
                  <a:close/>
                  <a:moveTo>
                    <a:pt x="21545" y="20823"/>
                  </a:moveTo>
                  <a:lnTo>
                    <a:pt x="20413" y="20823"/>
                  </a:lnTo>
                  <a:lnTo>
                    <a:pt x="20436" y="21082"/>
                  </a:lnTo>
                  <a:lnTo>
                    <a:pt x="20465" y="21341"/>
                  </a:lnTo>
                  <a:lnTo>
                    <a:pt x="20482" y="21600"/>
                  </a:lnTo>
                  <a:lnTo>
                    <a:pt x="21600" y="21600"/>
                  </a:lnTo>
                  <a:lnTo>
                    <a:pt x="21545" y="20823"/>
                  </a:lnTo>
                  <a:close/>
                  <a:moveTo>
                    <a:pt x="9677" y="6164"/>
                  </a:moveTo>
                  <a:lnTo>
                    <a:pt x="7658" y="6914"/>
                  </a:lnTo>
                  <a:lnTo>
                    <a:pt x="5839" y="9030"/>
                  </a:lnTo>
                  <a:lnTo>
                    <a:pt x="4289" y="12315"/>
                  </a:lnTo>
                  <a:lnTo>
                    <a:pt x="3080" y="16571"/>
                  </a:lnTo>
                  <a:lnTo>
                    <a:pt x="2282" y="21600"/>
                  </a:lnTo>
                  <a:lnTo>
                    <a:pt x="3446" y="21600"/>
                  </a:lnTo>
                  <a:lnTo>
                    <a:pt x="4398" y="16640"/>
                  </a:lnTo>
                  <a:lnTo>
                    <a:pt x="5823" y="12733"/>
                  </a:lnTo>
                  <a:lnTo>
                    <a:pt x="7617" y="10174"/>
                  </a:lnTo>
                  <a:lnTo>
                    <a:pt x="9677" y="9255"/>
                  </a:lnTo>
                  <a:lnTo>
                    <a:pt x="13547" y="9255"/>
                  </a:lnTo>
                  <a:lnTo>
                    <a:pt x="11940" y="7115"/>
                  </a:lnTo>
                  <a:lnTo>
                    <a:pt x="9677" y="6164"/>
                  </a:lnTo>
                  <a:close/>
                  <a:moveTo>
                    <a:pt x="9677" y="12345"/>
                  </a:moveTo>
                  <a:lnTo>
                    <a:pt x="8055" y="13027"/>
                  </a:lnTo>
                  <a:lnTo>
                    <a:pt x="6626" y="14934"/>
                  </a:lnTo>
                  <a:lnTo>
                    <a:pt x="5460" y="17861"/>
                  </a:lnTo>
                  <a:lnTo>
                    <a:pt x="4627" y="21600"/>
                  </a:lnTo>
                  <a:lnTo>
                    <a:pt x="5878" y="21600"/>
                  </a:lnTo>
                  <a:lnTo>
                    <a:pt x="6565" y="19087"/>
                  </a:lnTo>
                  <a:lnTo>
                    <a:pt x="7454" y="17140"/>
                  </a:lnTo>
                  <a:lnTo>
                    <a:pt x="8504" y="15882"/>
                  </a:lnTo>
                  <a:lnTo>
                    <a:pt x="9677" y="15436"/>
                  </a:lnTo>
                  <a:lnTo>
                    <a:pt x="12925" y="15436"/>
                  </a:lnTo>
                  <a:lnTo>
                    <a:pt x="12725" y="14934"/>
                  </a:lnTo>
                  <a:lnTo>
                    <a:pt x="11295" y="13027"/>
                  </a:lnTo>
                  <a:lnTo>
                    <a:pt x="9677" y="12345"/>
                  </a:lnTo>
                  <a:close/>
                  <a:moveTo>
                    <a:pt x="9677" y="18510"/>
                  </a:moveTo>
                  <a:lnTo>
                    <a:pt x="8966" y="18729"/>
                  </a:lnTo>
                  <a:lnTo>
                    <a:pt x="8313" y="19351"/>
                  </a:lnTo>
                  <a:lnTo>
                    <a:pt x="7729" y="20325"/>
                  </a:lnTo>
                  <a:lnTo>
                    <a:pt x="7227" y="21600"/>
                  </a:lnTo>
                  <a:lnTo>
                    <a:pt x="12126" y="21600"/>
                  </a:lnTo>
                  <a:lnTo>
                    <a:pt x="11624" y="20325"/>
                  </a:lnTo>
                  <a:lnTo>
                    <a:pt x="11038" y="19351"/>
                  </a:lnTo>
                  <a:lnTo>
                    <a:pt x="10384" y="18729"/>
                  </a:lnTo>
                  <a:lnTo>
                    <a:pt x="9677" y="1851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10" name="Shape 910"/>
          <p:cNvSpPr/>
          <p:nvPr/>
        </p:nvSpPr>
        <p:spPr>
          <a:xfrm>
            <a:off x="8991876" y="3607547"/>
            <a:ext cx="58148" cy="1934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956" y="0"/>
                </a:moveTo>
                <a:lnTo>
                  <a:pt x="12327" y="0"/>
                </a:lnTo>
                <a:lnTo>
                  <a:pt x="10213" y="635"/>
                </a:lnTo>
                <a:lnTo>
                  <a:pt x="10213" y="1588"/>
                </a:lnTo>
                <a:lnTo>
                  <a:pt x="10314" y="1739"/>
                </a:lnTo>
                <a:lnTo>
                  <a:pt x="10515" y="1891"/>
                </a:lnTo>
                <a:lnTo>
                  <a:pt x="10515" y="1921"/>
                </a:lnTo>
                <a:lnTo>
                  <a:pt x="12200" y="3960"/>
                </a:lnTo>
                <a:lnTo>
                  <a:pt x="11591" y="5988"/>
                </a:lnTo>
                <a:lnTo>
                  <a:pt x="9462" y="8093"/>
                </a:lnTo>
                <a:lnTo>
                  <a:pt x="6489" y="10301"/>
                </a:lnTo>
                <a:lnTo>
                  <a:pt x="3200" y="12758"/>
                </a:lnTo>
                <a:lnTo>
                  <a:pt x="708" y="15321"/>
                </a:lnTo>
                <a:lnTo>
                  <a:pt x="0" y="17961"/>
                </a:lnTo>
                <a:lnTo>
                  <a:pt x="2061" y="20647"/>
                </a:lnTo>
                <a:lnTo>
                  <a:pt x="2111" y="20693"/>
                </a:lnTo>
                <a:lnTo>
                  <a:pt x="2162" y="20723"/>
                </a:lnTo>
                <a:lnTo>
                  <a:pt x="2262" y="20813"/>
                </a:lnTo>
                <a:lnTo>
                  <a:pt x="3118" y="21282"/>
                </a:lnTo>
                <a:lnTo>
                  <a:pt x="4728" y="21600"/>
                </a:lnTo>
                <a:lnTo>
                  <a:pt x="9257" y="21600"/>
                </a:lnTo>
                <a:lnTo>
                  <a:pt x="11421" y="20950"/>
                </a:lnTo>
                <a:lnTo>
                  <a:pt x="11421" y="20027"/>
                </a:lnTo>
                <a:lnTo>
                  <a:pt x="11220" y="19785"/>
                </a:lnTo>
                <a:lnTo>
                  <a:pt x="11220" y="19740"/>
                </a:lnTo>
                <a:lnTo>
                  <a:pt x="9754" y="17788"/>
                </a:lnTo>
                <a:lnTo>
                  <a:pt x="10326" y="15748"/>
                </a:lnTo>
                <a:lnTo>
                  <a:pt x="12352" y="13620"/>
                </a:lnTo>
                <a:lnTo>
                  <a:pt x="15245" y="11405"/>
                </a:lnTo>
                <a:lnTo>
                  <a:pt x="18571" y="8914"/>
                </a:lnTo>
                <a:lnTo>
                  <a:pt x="21020" y="6315"/>
                </a:lnTo>
                <a:lnTo>
                  <a:pt x="21600" y="3637"/>
                </a:lnTo>
                <a:lnTo>
                  <a:pt x="19322" y="907"/>
                </a:lnTo>
                <a:lnTo>
                  <a:pt x="18617" y="378"/>
                </a:lnTo>
                <a:lnTo>
                  <a:pt x="16956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11" name="Shape 911"/>
          <p:cNvSpPr/>
          <p:nvPr/>
        </p:nvSpPr>
        <p:spPr>
          <a:xfrm>
            <a:off x="9302338" y="3607547"/>
            <a:ext cx="56519" cy="1934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937" y="0"/>
                </a:moveTo>
                <a:lnTo>
                  <a:pt x="12330" y="0"/>
                </a:lnTo>
                <a:lnTo>
                  <a:pt x="10207" y="635"/>
                </a:lnTo>
                <a:lnTo>
                  <a:pt x="10207" y="1588"/>
                </a:lnTo>
                <a:lnTo>
                  <a:pt x="10517" y="1891"/>
                </a:lnTo>
                <a:lnTo>
                  <a:pt x="10569" y="1921"/>
                </a:lnTo>
                <a:lnTo>
                  <a:pt x="12209" y="3960"/>
                </a:lnTo>
                <a:lnTo>
                  <a:pt x="11598" y="5988"/>
                </a:lnTo>
                <a:lnTo>
                  <a:pt x="9464" y="8093"/>
                </a:lnTo>
                <a:lnTo>
                  <a:pt x="6479" y="10301"/>
                </a:lnTo>
                <a:lnTo>
                  <a:pt x="3207" y="12758"/>
                </a:lnTo>
                <a:lnTo>
                  <a:pt x="720" y="15321"/>
                </a:lnTo>
                <a:lnTo>
                  <a:pt x="0" y="17961"/>
                </a:lnTo>
                <a:lnTo>
                  <a:pt x="2027" y="20647"/>
                </a:lnTo>
                <a:lnTo>
                  <a:pt x="2079" y="20693"/>
                </a:lnTo>
                <a:lnTo>
                  <a:pt x="2182" y="20723"/>
                </a:lnTo>
                <a:lnTo>
                  <a:pt x="2286" y="20813"/>
                </a:lnTo>
                <a:lnTo>
                  <a:pt x="3114" y="21282"/>
                </a:lnTo>
                <a:lnTo>
                  <a:pt x="4719" y="21600"/>
                </a:lnTo>
                <a:lnTo>
                  <a:pt x="9223" y="21600"/>
                </a:lnTo>
                <a:lnTo>
                  <a:pt x="11398" y="20950"/>
                </a:lnTo>
                <a:lnTo>
                  <a:pt x="11346" y="19906"/>
                </a:lnTo>
                <a:lnTo>
                  <a:pt x="11242" y="19785"/>
                </a:lnTo>
                <a:lnTo>
                  <a:pt x="11242" y="19740"/>
                </a:lnTo>
                <a:lnTo>
                  <a:pt x="9755" y="17788"/>
                </a:lnTo>
                <a:lnTo>
                  <a:pt x="10330" y="15748"/>
                </a:lnTo>
                <a:lnTo>
                  <a:pt x="12371" y="13620"/>
                </a:lnTo>
                <a:lnTo>
                  <a:pt x="15281" y="11405"/>
                </a:lnTo>
                <a:lnTo>
                  <a:pt x="18591" y="8914"/>
                </a:lnTo>
                <a:lnTo>
                  <a:pt x="21027" y="6315"/>
                </a:lnTo>
                <a:lnTo>
                  <a:pt x="21600" y="3637"/>
                </a:lnTo>
                <a:lnTo>
                  <a:pt x="19319" y="907"/>
                </a:lnTo>
                <a:lnTo>
                  <a:pt x="18646" y="378"/>
                </a:lnTo>
                <a:lnTo>
                  <a:pt x="16937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12" name="Shape 912"/>
          <p:cNvSpPr/>
          <p:nvPr/>
        </p:nvSpPr>
        <p:spPr>
          <a:xfrm>
            <a:off x="9172318" y="3503507"/>
            <a:ext cx="58148" cy="19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956" y="0"/>
                </a:moveTo>
                <a:lnTo>
                  <a:pt x="12327" y="0"/>
                </a:lnTo>
                <a:lnTo>
                  <a:pt x="10213" y="630"/>
                </a:lnTo>
                <a:lnTo>
                  <a:pt x="10213" y="1590"/>
                </a:lnTo>
                <a:lnTo>
                  <a:pt x="10314" y="1755"/>
                </a:lnTo>
                <a:lnTo>
                  <a:pt x="10515" y="1905"/>
                </a:lnTo>
                <a:lnTo>
                  <a:pt x="10565" y="1920"/>
                </a:lnTo>
                <a:lnTo>
                  <a:pt x="12200" y="3956"/>
                </a:lnTo>
                <a:lnTo>
                  <a:pt x="11591" y="5985"/>
                </a:lnTo>
                <a:lnTo>
                  <a:pt x="9462" y="8093"/>
                </a:lnTo>
                <a:lnTo>
                  <a:pt x="3200" y="12762"/>
                </a:lnTo>
                <a:lnTo>
                  <a:pt x="708" y="15323"/>
                </a:lnTo>
                <a:lnTo>
                  <a:pt x="0" y="17962"/>
                </a:lnTo>
                <a:lnTo>
                  <a:pt x="2061" y="20655"/>
                </a:lnTo>
                <a:lnTo>
                  <a:pt x="2111" y="20685"/>
                </a:lnTo>
                <a:lnTo>
                  <a:pt x="2262" y="20820"/>
                </a:lnTo>
                <a:lnTo>
                  <a:pt x="3118" y="21285"/>
                </a:lnTo>
                <a:lnTo>
                  <a:pt x="4728" y="21600"/>
                </a:lnTo>
                <a:lnTo>
                  <a:pt x="9257" y="21600"/>
                </a:lnTo>
                <a:lnTo>
                  <a:pt x="11421" y="20955"/>
                </a:lnTo>
                <a:lnTo>
                  <a:pt x="11421" y="20025"/>
                </a:lnTo>
                <a:lnTo>
                  <a:pt x="11220" y="19785"/>
                </a:lnTo>
                <a:lnTo>
                  <a:pt x="11220" y="19740"/>
                </a:lnTo>
                <a:lnTo>
                  <a:pt x="9754" y="17785"/>
                </a:lnTo>
                <a:lnTo>
                  <a:pt x="10326" y="15744"/>
                </a:lnTo>
                <a:lnTo>
                  <a:pt x="12352" y="13617"/>
                </a:lnTo>
                <a:lnTo>
                  <a:pt x="15245" y="11400"/>
                </a:lnTo>
                <a:lnTo>
                  <a:pt x="18571" y="8907"/>
                </a:lnTo>
                <a:lnTo>
                  <a:pt x="21020" y="6307"/>
                </a:lnTo>
                <a:lnTo>
                  <a:pt x="21600" y="3629"/>
                </a:lnTo>
                <a:lnTo>
                  <a:pt x="19322" y="900"/>
                </a:lnTo>
                <a:lnTo>
                  <a:pt x="18617" y="375"/>
                </a:lnTo>
                <a:lnTo>
                  <a:pt x="16956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915" name="Group 915"/>
          <p:cNvGrpSpPr/>
          <p:nvPr/>
        </p:nvGrpSpPr>
        <p:grpSpPr>
          <a:xfrm>
            <a:off x="5525956" y="4953544"/>
            <a:ext cx="432410" cy="542950"/>
            <a:chOff x="0" y="0"/>
            <a:chExt cx="432409" cy="542949"/>
          </a:xfrm>
        </p:grpSpPr>
        <p:sp>
          <p:nvSpPr>
            <p:cNvPr id="913" name="Shape 913"/>
            <p:cNvSpPr/>
            <p:nvPr/>
          </p:nvSpPr>
          <p:spPr>
            <a:xfrm>
              <a:off x="245058" y="40909"/>
              <a:ext cx="187352" cy="50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23" y="0"/>
                  </a:moveTo>
                  <a:lnTo>
                    <a:pt x="16180" y="0"/>
                  </a:lnTo>
                  <a:lnTo>
                    <a:pt x="16758" y="216"/>
                  </a:lnTo>
                  <a:lnTo>
                    <a:pt x="16758" y="17590"/>
                  </a:lnTo>
                  <a:lnTo>
                    <a:pt x="16180" y="17777"/>
                  </a:lnTo>
                  <a:lnTo>
                    <a:pt x="6856" y="17777"/>
                  </a:lnTo>
                  <a:lnTo>
                    <a:pt x="0" y="21600"/>
                  </a:lnTo>
                  <a:lnTo>
                    <a:pt x="16040" y="21600"/>
                  </a:lnTo>
                  <a:lnTo>
                    <a:pt x="18187" y="21438"/>
                  </a:lnTo>
                  <a:lnTo>
                    <a:pt x="19956" y="20994"/>
                  </a:lnTo>
                  <a:lnTo>
                    <a:pt x="21157" y="20331"/>
                  </a:lnTo>
                  <a:lnTo>
                    <a:pt x="21600" y="19513"/>
                  </a:lnTo>
                  <a:lnTo>
                    <a:pt x="21600" y="326"/>
                  </a:lnTo>
                  <a:lnTo>
                    <a:pt x="2142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4" name="Shape 914"/>
            <p:cNvSpPr/>
            <p:nvPr/>
          </p:nvSpPr>
          <p:spPr>
            <a:xfrm>
              <a:off x="0" y="0"/>
              <a:ext cx="430878" cy="540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59" y="0"/>
                  </a:moveTo>
                  <a:lnTo>
                    <a:pt x="2418" y="0"/>
                  </a:lnTo>
                  <a:lnTo>
                    <a:pt x="1470" y="151"/>
                  </a:lnTo>
                  <a:lnTo>
                    <a:pt x="702" y="563"/>
                  </a:lnTo>
                  <a:lnTo>
                    <a:pt x="188" y="1179"/>
                  </a:lnTo>
                  <a:lnTo>
                    <a:pt x="0" y="1938"/>
                  </a:lnTo>
                  <a:lnTo>
                    <a:pt x="0" y="19764"/>
                  </a:lnTo>
                  <a:lnTo>
                    <a:pt x="128" y="20392"/>
                  </a:lnTo>
                  <a:lnTo>
                    <a:pt x="486" y="20930"/>
                  </a:lnTo>
                  <a:lnTo>
                    <a:pt x="1031" y="21344"/>
                  </a:lnTo>
                  <a:lnTo>
                    <a:pt x="1725" y="21600"/>
                  </a:lnTo>
                  <a:lnTo>
                    <a:pt x="1725" y="15633"/>
                  </a:lnTo>
                  <a:lnTo>
                    <a:pt x="1854" y="15308"/>
                  </a:lnTo>
                  <a:lnTo>
                    <a:pt x="2105" y="15005"/>
                  </a:lnTo>
                  <a:lnTo>
                    <a:pt x="2105" y="1836"/>
                  </a:lnTo>
                  <a:lnTo>
                    <a:pt x="2356" y="1635"/>
                  </a:lnTo>
                  <a:lnTo>
                    <a:pt x="21600" y="1635"/>
                  </a:lnTo>
                  <a:lnTo>
                    <a:pt x="21484" y="1179"/>
                  </a:lnTo>
                  <a:lnTo>
                    <a:pt x="20962" y="563"/>
                  </a:lnTo>
                  <a:lnTo>
                    <a:pt x="20193" y="151"/>
                  </a:lnTo>
                  <a:lnTo>
                    <a:pt x="19259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16" name="Shape 916"/>
          <p:cNvSpPr/>
          <p:nvPr/>
        </p:nvSpPr>
        <p:spPr>
          <a:xfrm>
            <a:off x="5662506" y="5125858"/>
            <a:ext cx="157683" cy="1398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921" name="Group 921"/>
          <p:cNvGrpSpPr/>
          <p:nvPr/>
        </p:nvGrpSpPr>
        <p:grpSpPr>
          <a:xfrm>
            <a:off x="5603983" y="5067708"/>
            <a:ext cx="274727" cy="233714"/>
            <a:chOff x="0" y="0"/>
            <a:chExt cx="274725" cy="233713"/>
          </a:xfrm>
        </p:grpSpPr>
        <p:sp>
          <p:nvSpPr>
            <p:cNvPr id="917" name="Shape 917"/>
            <p:cNvSpPr/>
            <p:nvPr/>
          </p:nvSpPr>
          <p:spPr>
            <a:xfrm>
              <a:off x="222977" y="229378"/>
              <a:ext cx="14414" cy="4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8526" y="8775"/>
                  </a:lnTo>
                  <a:lnTo>
                    <a:pt x="17054" y="21600"/>
                  </a:lnTo>
                  <a:lnTo>
                    <a:pt x="17054" y="1822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8" name="Shape 918"/>
            <p:cNvSpPr/>
            <p:nvPr/>
          </p:nvSpPr>
          <p:spPr>
            <a:xfrm>
              <a:off x="137362" y="29091"/>
              <a:ext cx="137364" cy="200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48" y="0"/>
                  </a:moveTo>
                  <a:lnTo>
                    <a:pt x="0" y="0"/>
                  </a:lnTo>
                  <a:lnTo>
                    <a:pt x="6420" y="836"/>
                  </a:lnTo>
                  <a:lnTo>
                    <a:pt x="12057" y="3344"/>
                  </a:lnTo>
                  <a:lnTo>
                    <a:pt x="14184" y="5136"/>
                  </a:lnTo>
                  <a:lnTo>
                    <a:pt x="15747" y="7139"/>
                  </a:lnTo>
                  <a:lnTo>
                    <a:pt x="16712" y="9306"/>
                  </a:lnTo>
                  <a:lnTo>
                    <a:pt x="17041" y="11590"/>
                  </a:lnTo>
                  <a:lnTo>
                    <a:pt x="16712" y="13880"/>
                  </a:lnTo>
                  <a:lnTo>
                    <a:pt x="15747" y="16040"/>
                  </a:lnTo>
                  <a:lnTo>
                    <a:pt x="14184" y="18022"/>
                  </a:lnTo>
                  <a:lnTo>
                    <a:pt x="12057" y="19779"/>
                  </a:lnTo>
                  <a:lnTo>
                    <a:pt x="11269" y="20245"/>
                  </a:lnTo>
                  <a:lnTo>
                    <a:pt x="11269" y="21061"/>
                  </a:lnTo>
                  <a:lnTo>
                    <a:pt x="11759" y="21600"/>
                  </a:lnTo>
                  <a:lnTo>
                    <a:pt x="11972" y="21600"/>
                  </a:lnTo>
                  <a:lnTo>
                    <a:pt x="12163" y="21542"/>
                  </a:lnTo>
                  <a:lnTo>
                    <a:pt x="15729" y="21542"/>
                  </a:lnTo>
                  <a:lnTo>
                    <a:pt x="17960" y="19702"/>
                  </a:lnTo>
                  <a:lnTo>
                    <a:pt x="19952" y="17194"/>
                  </a:lnTo>
                  <a:lnTo>
                    <a:pt x="21180" y="14471"/>
                  </a:lnTo>
                  <a:lnTo>
                    <a:pt x="21600" y="11590"/>
                  </a:lnTo>
                  <a:lnTo>
                    <a:pt x="21180" y="8701"/>
                  </a:lnTo>
                  <a:lnTo>
                    <a:pt x="19952" y="5957"/>
                  </a:lnTo>
                  <a:lnTo>
                    <a:pt x="17960" y="3430"/>
                  </a:lnTo>
                  <a:lnTo>
                    <a:pt x="15252" y="1187"/>
                  </a:lnTo>
                  <a:lnTo>
                    <a:pt x="1264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9" name="Shape 919"/>
            <p:cNvSpPr/>
            <p:nvPr/>
          </p:nvSpPr>
          <p:spPr>
            <a:xfrm>
              <a:off x="39826" y="206619"/>
              <a:ext cx="11139" cy="2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8407" y="5684"/>
                  </a:lnTo>
                  <a:lnTo>
                    <a:pt x="17076" y="21600"/>
                  </a:lnTo>
                  <a:lnTo>
                    <a:pt x="20756" y="568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20" name="Shape 920"/>
            <p:cNvSpPr/>
            <p:nvPr/>
          </p:nvSpPr>
          <p:spPr>
            <a:xfrm>
              <a:off x="0" y="0"/>
              <a:ext cx="217796" cy="208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648" y="0"/>
                  </a:moveTo>
                  <a:lnTo>
                    <a:pt x="8519" y="1039"/>
                  </a:lnTo>
                  <a:lnTo>
                    <a:pt x="4004" y="4157"/>
                  </a:lnTo>
                  <a:lnTo>
                    <a:pt x="1039" y="8751"/>
                  </a:lnTo>
                  <a:lnTo>
                    <a:pt x="0" y="14177"/>
                  </a:lnTo>
                  <a:lnTo>
                    <a:pt x="138" y="16157"/>
                  </a:lnTo>
                  <a:lnTo>
                    <a:pt x="541" y="18067"/>
                  </a:lnTo>
                  <a:lnTo>
                    <a:pt x="1190" y="19888"/>
                  </a:lnTo>
                  <a:lnTo>
                    <a:pt x="2069" y="21600"/>
                  </a:lnTo>
                  <a:lnTo>
                    <a:pt x="2499" y="21474"/>
                  </a:lnTo>
                  <a:lnTo>
                    <a:pt x="2942" y="21404"/>
                  </a:lnTo>
                  <a:lnTo>
                    <a:pt x="5054" y="21404"/>
                  </a:lnTo>
                  <a:lnTo>
                    <a:pt x="5132" y="21277"/>
                  </a:lnTo>
                  <a:lnTo>
                    <a:pt x="5320" y="21151"/>
                  </a:lnTo>
                  <a:lnTo>
                    <a:pt x="4281" y="19566"/>
                  </a:lnTo>
                  <a:lnTo>
                    <a:pt x="3513" y="17859"/>
                  </a:lnTo>
                  <a:lnTo>
                    <a:pt x="3038" y="16054"/>
                  </a:lnTo>
                  <a:lnTo>
                    <a:pt x="2875" y="14177"/>
                  </a:lnTo>
                  <a:lnTo>
                    <a:pt x="3083" y="11977"/>
                  </a:lnTo>
                  <a:lnTo>
                    <a:pt x="4677" y="7961"/>
                  </a:lnTo>
                  <a:lnTo>
                    <a:pt x="9574" y="3819"/>
                  </a:lnTo>
                  <a:lnTo>
                    <a:pt x="13623" y="3014"/>
                  </a:lnTo>
                  <a:lnTo>
                    <a:pt x="21600" y="3014"/>
                  </a:lnTo>
                  <a:lnTo>
                    <a:pt x="18765" y="1039"/>
                  </a:lnTo>
                  <a:lnTo>
                    <a:pt x="1364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27" name="Group 927"/>
          <p:cNvGrpSpPr/>
          <p:nvPr/>
        </p:nvGrpSpPr>
        <p:grpSpPr>
          <a:xfrm>
            <a:off x="5577975" y="5174626"/>
            <a:ext cx="267611" cy="351131"/>
            <a:chOff x="0" y="0"/>
            <a:chExt cx="267609" cy="351130"/>
          </a:xfrm>
        </p:grpSpPr>
        <p:sp>
          <p:nvSpPr>
            <p:cNvPr id="922" name="Shape 922"/>
            <p:cNvSpPr/>
            <p:nvPr/>
          </p:nvSpPr>
          <p:spPr>
            <a:xfrm>
              <a:off x="0" y="153484"/>
              <a:ext cx="253345" cy="197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72" y="0"/>
                  </a:moveTo>
                  <a:lnTo>
                    <a:pt x="2206" y="0"/>
                  </a:lnTo>
                  <a:lnTo>
                    <a:pt x="1364" y="219"/>
                  </a:lnTo>
                  <a:lnTo>
                    <a:pt x="661" y="820"/>
                  </a:lnTo>
                  <a:lnTo>
                    <a:pt x="179" y="1717"/>
                  </a:lnTo>
                  <a:lnTo>
                    <a:pt x="0" y="2828"/>
                  </a:lnTo>
                  <a:lnTo>
                    <a:pt x="0" y="21111"/>
                  </a:lnTo>
                  <a:lnTo>
                    <a:pt x="381" y="21600"/>
                  </a:lnTo>
                  <a:lnTo>
                    <a:pt x="12647" y="21600"/>
                  </a:lnTo>
                  <a:lnTo>
                    <a:pt x="12924" y="21467"/>
                  </a:lnTo>
                  <a:lnTo>
                    <a:pt x="13074" y="21111"/>
                  </a:lnTo>
                  <a:lnTo>
                    <a:pt x="21600" y="4826"/>
                  </a:lnTo>
                  <a:lnTo>
                    <a:pt x="16089" y="4826"/>
                  </a:lnTo>
                  <a:lnTo>
                    <a:pt x="16043" y="4693"/>
                  </a:lnTo>
                  <a:lnTo>
                    <a:pt x="16043" y="133"/>
                  </a:lnTo>
                  <a:lnTo>
                    <a:pt x="2957" y="133"/>
                  </a:lnTo>
                  <a:lnTo>
                    <a:pt x="2472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23" name="Shape 923"/>
            <p:cNvSpPr/>
            <p:nvPr/>
          </p:nvSpPr>
          <p:spPr>
            <a:xfrm>
              <a:off x="191956" y="142104"/>
              <a:ext cx="75654" cy="55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57" y="0"/>
                  </a:moveTo>
                  <a:lnTo>
                    <a:pt x="12067" y="0"/>
                  </a:lnTo>
                  <a:lnTo>
                    <a:pt x="9708" y="1475"/>
                  </a:lnTo>
                  <a:lnTo>
                    <a:pt x="8247" y="4487"/>
                  </a:lnTo>
                  <a:lnTo>
                    <a:pt x="0" y="21389"/>
                  </a:lnTo>
                  <a:lnTo>
                    <a:pt x="0" y="21600"/>
                  </a:lnTo>
                  <a:lnTo>
                    <a:pt x="17527" y="21600"/>
                  </a:lnTo>
                  <a:lnTo>
                    <a:pt x="20538" y="15489"/>
                  </a:lnTo>
                  <a:lnTo>
                    <a:pt x="21600" y="11881"/>
                  </a:lnTo>
                  <a:lnTo>
                    <a:pt x="21582" y="8041"/>
                  </a:lnTo>
                  <a:lnTo>
                    <a:pt x="20548" y="4487"/>
                  </a:lnTo>
                  <a:lnTo>
                    <a:pt x="18565" y="1739"/>
                  </a:lnTo>
                  <a:lnTo>
                    <a:pt x="17289" y="474"/>
                  </a:lnTo>
                  <a:lnTo>
                    <a:pt x="158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24" name="Shape 924"/>
            <p:cNvSpPr/>
            <p:nvPr/>
          </p:nvSpPr>
          <p:spPr>
            <a:xfrm>
              <a:off x="34679" y="118669"/>
              <a:ext cx="153484" cy="36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641" y="0"/>
                  </a:moveTo>
                  <a:lnTo>
                    <a:pt x="2212" y="1260"/>
                  </a:lnTo>
                  <a:lnTo>
                    <a:pt x="1056" y="4659"/>
                  </a:lnTo>
                  <a:lnTo>
                    <a:pt x="282" y="9626"/>
                  </a:lnTo>
                  <a:lnTo>
                    <a:pt x="0" y="15591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5591"/>
                  </a:lnTo>
                  <a:lnTo>
                    <a:pt x="7206" y="15591"/>
                  </a:lnTo>
                  <a:lnTo>
                    <a:pt x="6925" y="9626"/>
                  </a:lnTo>
                  <a:lnTo>
                    <a:pt x="6160" y="4659"/>
                  </a:lnTo>
                  <a:lnTo>
                    <a:pt x="5027" y="1260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25" name="Shape 925"/>
            <p:cNvSpPr/>
            <p:nvPr/>
          </p:nvSpPr>
          <p:spPr>
            <a:xfrm>
              <a:off x="85885" y="101735"/>
              <a:ext cx="102278" cy="4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64" y="0"/>
                  </a:moveTo>
                  <a:lnTo>
                    <a:pt x="3367" y="1046"/>
                  </a:lnTo>
                  <a:lnTo>
                    <a:pt x="1627" y="3875"/>
                  </a:lnTo>
                  <a:lnTo>
                    <a:pt x="439" y="8020"/>
                  </a:lnTo>
                  <a:lnTo>
                    <a:pt x="0" y="13015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8858"/>
                  </a:lnTo>
                  <a:lnTo>
                    <a:pt x="10671" y="8858"/>
                  </a:lnTo>
                  <a:lnTo>
                    <a:pt x="9858" y="5346"/>
                  </a:lnTo>
                  <a:lnTo>
                    <a:pt x="8669" y="2538"/>
                  </a:lnTo>
                  <a:lnTo>
                    <a:pt x="7179" y="675"/>
                  </a:lnTo>
                  <a:lnTo>
                    <a:pt x="546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26" name="Shape 926"/>
            <p:cNvSpPr/>
            <p:nvPr/>
          </p:nvSpPr>
          <p:spPr>
            <a:xfrm>
              <a:off x="136413" y="0"/>
              <a:ext cx="51750" cy="119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6560" y="380"/>
                  </a:lnTo>
                  <a:lnTo>
                    <a:pt x="3131" y="1403"/>
                  </a:lnTo>
                  <a:lnTo>
                    <a:pt x="837" y="2896"/>
                  </a:lnTo>
                  <a:lnTo>
                    <a:pt x="0" y="4683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4683"/>
                  </a:lnTo>
                  <a:lnTo>
                    <a:pt x="20724" y="2896"/>
                  </a:lnTo>
                  <a:lnTo>
                    <a:pt x="18363" y="1403"/>
                  </a:lnTo>
                  <a:lnTo>
                    <a:pt x="14921" y="38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30" name="Group 930"/>
          <p:cNvGrpSpPr/>
          <p:nvPr/>
        </p:nvGrpSpPr>
        <p:grpSpPr>
          <a:xfrm>
            <a:off x="7728644" y="3503406"/>
            <a:ext cx="120295" cy="357736"/>
            <a:chOff x="0" y="0"/>
            <a:chExt cx="120294" cy="357734"/>
          </a:xfrm>
        </p:grpSpPr>
        <p:sp>
          <p:nvSpPr>
            <p:cNvPr id="928" name="Shape 928"/>
            <p:cNvSpPr/>
            <p:nvPr/>
          </p:nvSpPr>
          <p:spPr>
            <a:xfrm>
              <a:off x="0" y="0"/>
              <a:ext cx="120295" cy="357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9121" y="143"/>
                  </a:lnTo>
                  <a:lnTo>
                    <a:pt x="7930" y="571"/>
                  </a:lnTo>
                  <a:lnTo>
                    <a:pt x="316" y="6059"/>
                  </a:lnTo>
                  <a:lnTo>
                    <a:pt x="73" y="6190"/>
                  </a:lnTo>
                  <a:lnTo>
                    <a:pt x="0" y="6353"/>
                  </a:lnTo>
                  <a:lnTo>
                    <a:pt x="0" y="21600"/>
                  </a:lnTo>
                  <a:lnTo>
                    <a:pt x="6397" y="21600"/>
                  </a:lnTo>
                  <a:lnTo>
                    <a:pt x="6397" y="7229"/>
                  </a:lnTo>
                  <a:lnTo>
                    <a:pt x="21600" y="7229"/>
                  </a:lnTo>
                  <a:lnTo>
                    <a:pt x="21600" y="6353"/>
                  </a:lnTo>
                  <a:lnTo>
                    <a:pt x="21527" y="6190"/>
                  </a:lnTo>
                  <a:lnTo>
                    <a:pt x="21357" y="6059"/>
                  </a:lnTo>
                  <a:lnTo>
                    <a:pt x="20967" y="5781"/>
                  </a:lnTo>
                  <a:lnTo>
                    <a:pt x="7686" y="5781"/>
                  </a:lnTo>
                  <a:lnTo>
                    <a:pt x="10849" y="3548"/>
                  </a:lnTo>
                  <a:lnTo>
                    <a:pt x="17840" y="3548"/>
                  </a:lnTo>
                  <a:lnTo>
                    <a:pt x="13670" y="571"/>
                  </a:lnTo>
                  <a:lnTo>
                    <a:pt x="12479" y="143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29" name="Shape 929"/>
            <p:cNvSpPr/>
            <p:nvPr/>
          </p:nvSpPr>
          <p:spPr>
            <a:xfrm>
              <a:off x="60418" y="58758"/>
              <a:ext cx="59877" cy="298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404"/>
                  </a:moveTo>
                  <a:lnTo>
                    <a:pt x="8943" y="4404"/>
                  </a:lnTo>
                  <a:lnTo>
                    <a:pt x="8943" y="21600"/>
                  </a:lnTo>
                  <a:lnTo>
                    <a:pt x="21600" y="21600"/>
                  </a:lnTo>
                  <a:lnTo>
                    <a:pt x="21600" y="4404"/>
                  </a:lnTo>
                  <a:close/>
                  <a:moveTo>
                    <a:pt x="14046" y="0"/>
                  </a:moveTo>
                  <a:lnTo>
                    <a:pt x="0" y="0"/>
                  </a:lnTo>
                  <a:lnTo>
                    <a:pt x="6158" y="2672"/>
                  </a:lnTo>
                  <a:lnTo>
                    <a:pt x="20329" y="2672"/>
                  </a:lnTo>
                  <a:lnTo>
                    <a:pt x="14046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31" name="Shape 931"/>
          <p:cNvSpPr/>
          <p:nvPr/>
        </p:nvSpPr>
        <p:spPr>
          <a:xfrm>
            <a:off x="7472476" y="3529461"/>
            <a:ext cx="241538" cy="33330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936" name="Group 936"/>
          <p:cNvGrpSpPr/>
          <p:nvPr/>
        </p:nvGrpSpPr>
        <p:grpSpPr>
          <a:xfrm>
            <a:off x="7858691" y="3518138"/>
            <a:ext cx="197323" cy="346255"/>
            <a:chOff x="0" y="0"/>
            <a:chExt cx="197321" cy="346253"/>
          </a:xfrm>
        </p:grpSpPr>
        <p:sp>
          <p:nvSpPr>
            <p:cNvPr id="932" name="Shape 932"/>
            <p:cNvSpPr/>
            <p:nvPr/>
          </p:nvSpPr>
          <p:spPr>
            <a:xfrm>
              <a:off x="44296" y="302768"/>
              <a:ext cx="87825" cy="43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11761" y="5383"/>
                  </a:lnTo>
                  <a:lnTo>
                    <a:pt x="9762" y="20456"/>
                  </a:lnTo>
                  <a:lnTo>
                    <a:pt x="15660" y="20456"/>
                  </a:lnTo>
                  <a:lnTo>
                    <a:pt x="17225" y="20927"/>
                  </a:lnTo>
                  <a:lnTo>
                    <a:pt x="186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33" name="Shape 933"/>
            <p:cNvSpPr/>
            <p:nvPr/>
          </p:nvSpPr>
          <p:spPr>
            <a:xfrm>
              <a:off x="0" y="0"/>
              <a:ext cx="196591" cy="343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72" y="0"/>
                  </a:moveTo>
                  <a:lnTo>
                    <a:pt x="7531" y="1388"/>
                  </a:lnTo>
                  <a:lnTo>
                    <a:pt x="7663" y="1934"/>
                  </a:lnTo>
                  <a:lnTo>
                    <a:pt x="8083" y="2422"/>
                  </a:lnTo>
                  <a:lnTo>
                    <a:pt x="8484" y="2782"/>
                  </a:lnTo>
                  <a:lnTo>
                    <a:pt x="9070" y="3327"/>
                  </a:lnTo>
                  <a:lnTo>
                    <a:pt x="9410" y="3878"/>
                  </a:lnTo>
                  <a:lnTo>
                    <a:pt x="9388" y="4472"/>
                  </a:lnTo>
                  <a:lnTo>
                    <a:pt x="8886" y="5147"/>
                  </a:lnTo>
                  <a:lnTo>
                    <a:pt x="8588" y="5402"/>
                  </a:lnTo>
                  <a:lnTo>
                    <a:pt x="7844" y="5598"/>
                  </a:lnTo>
                  <a:lnTo>
                    <a:pt x="6996" y="5828"/>
                  </a:lnTo>
                  <a:lnTo>
                    <a:pt x="3119" y="7373"/>
                  </a:lnTo>
                  <a:lnTo>
                    <a:pt x="1122" y="10407"/>
                  </a:lnTo>
                  <a:lnTo>
                    <a:pt x="1288" y="11434"/>
                  </a:lnTo>
                  <a:lnTo>
                    <a:pt x="3825" y="13816"/>
                  </a:lnTo>
                  <a:lnTo>
                    <a:pt x="3572" y="13841"/>
                  </a:lnTo>
                  <a:lnTo>
                    <a:pt x="3379" y="13901"/>
                  </a:lnTo>
                  <a:lnTo>
                    <a:pt x="3170" y="13961"/>
                  </a:lnTo>
                  <a:lnTo>
                    <a:pt x="2783" y="14131"/>
                  </a:lnTo>
                  <a:lnTo>
                    <a:pt x="2426" y="14386"/>
                  </a:lnTo>
                  <a:lnTo>
                    <a:pt x="2337" y="14692"/>
                  </a:lnTo>
                  <a:lnTo>
                    <a:pt x="0" y="21600"/>
                  </a:lnTo>
                  <a:lnTo>
                    <a:pt x="3974" y="21600"/>
                  </a:lnTo>
                  <a:lnTo>
                    <a:pt x="4867" y="19014"/>
                  </a:lnTo>
                  <a:lnTo>
                    <a:pt x="14516" y="19014"/>
                  </a:lnTo>
                  <a:lnTo>
                    <a:pt x="15732" y="16487"/>
                  </a:lnTo>
                  <a:lnTo>
                    <a:pt x="15881" y="16172"/>
                  </a:lnTo>
                  <a:lnTo>
                    <a:pt x="15777" y="15858"/>
                  </a:lnTo>
                  <a:lnTo>
                    <a:pt x="15539" y="15602"/>
                  </a:lnTo>
                  <a:lnTo>
                    <a:pt x="15331" y="15407"/>
                  </a:lnTo>
                  <a:lnTo>
                    <a:pt x="14988" y="15262"/>
                  </a:lnTo>
                  <a:lnTo>
                    <a:pt x="14646" y="15177"/>
                  </a:lnTo>
                  <a:lnTo>
                    <a:pt x="16663" y="14572"/>
                  </a:lnTo>
                  <a:lnTo>
                    <a:pt x="18425" y="13708"/>
                  </a:lnTo>
                  <a:lnTo>
                    <a:pt x="19860" y="12620"/>
                  </a:lnTo>
                  <a:lnTo>
                    <a:pt x="19949" y="12511"/>
                  </a:lnTo>
                  <a:lnTo>
                    <a:pt x="12111" y="12511"/>
                  </a:lnTo>
                  <a:lnTo>
                    <a:pt x="10374" y="12506"/>
                  </a:lnTo>
                  <a:lnTo>
                    <a:pt x="6549" y="11145"/>
                  </a:lnTo>
                  <a:lnTo>
                    <a:pt x="6102" y="10575"/>
                  </a:lnTo>
                  <a:lnTo>
                    <a:pt x="6400" y="10005"/>
                  </a:lnTo>
                  <a:lnTo>
                    <a:pt x="9288" y="8524"/>
                  </a:lnTo>
                  <a:lnTo>
                    <a:pt x="9824" y="8354"/>
                  </a:lnTo>
                  <a:lnTo>
                    <a:pt x="10478" y="8184"/>
                  </a:lnTo>
                  <a:lnTo>
                    <a:pt x="11074" y="7963"/>
                  </a:lnTo>
                  <a:lnTo>
                    <a:pt x="21600" y="7963"/>
                  </a:lnTo>
                  <a:lnTo>
                    <a:pt x="19707" y="4152"/>
                  </a:lnTo>
                  <a:lnTo>
                    <a:pt x="15952" y="1512"/>
                  </a:lnTo>
                  <a:lnTo>
                    <a:pt x="11416" y="85"/>
                  </a:lnTo>
                  <a:lnTo>
                    <a:pt x="11074" y="26"/>
                  </a:lnTo>
                  <a:lnTo>
                    <a:pt x="10672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34" name="Shape 934"/>
            <p:cNvSpPr/>
            <p:nvPr/>
          </p:nvSpPr>
          <p:spPr>
            <a:xfrm>
              <a:off x="100786" y="126797"/>
              <a:ext cx="96536" cy="31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37" y="0"/>
                  </a:moveTo>
                  <a:lnTo>
                    <a:pt x="0" y="0"/>
                  </a:lnTo>
                  <a:lnTo>
                    <a:pt x="910" y="1845"/>
                  </a:lnTo>
                  <a:lnTo>
                    <a:pt x="1698" y="4613"/>
                  </a:lnTo>
                  <a:lnTo>
                    <a:pt x="2607" y="9780"/>
                  </a:lnTo>
                  <a:lnTo>
                    <a:pt x="4101" y="16027"/>
                  </a:lnTo>
                  <a:lnTo>
                    <a:pt x="6013" y="19964"/>
                  </a:lnTo>
                  <a:lnTo>
                    <a:pt x="8169" y="21600"/>
                  </a:lnTo>
                  <a:lnTo>
                    <a:pt x="10397" y="20944"/>
                  </a:lnTo>
                  <a:lnTo>
                    <a:pt x="21051" y="20944"/>
                  </a:lnTo>
                  <a:lnTo>
                    <a:pt x="21600" y="12705"/>
                  </a:lnTo>
                  <a:lnTo>
                    <a:pt x="2143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35" name="Shape 935"/>
            <p:cNvSpPr/>
            <p:nvPr/>
          </p:nvSpPr>
          <p:spPr>
            <a:xfrm>
              <a:off x="110229" y="157547"/>
              <a:ext cx="84639" cy="41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9448" y="0"/>
                  </a:lnTo>
                  <a:lnTo>
                    <a:pt x="9345" y="1405"/>
                  </a:lnTo>
                  <a:lnTo>
                    <a:pt x="9102" y="2529"/>
                  </a:lnTo>
                  <a:lnTo>
                    <a:pt x="8999" y="4003"/>
                  </a:lnTo>
                  <a:lnTo>
                    <a:pt x="6851" y="12414"/>
                  </a:lnTo>
                  <a:lnTo>
                    <a:pt x="3740" y="18416"/>
                  </a:lnTo>
                  <a:lnTo>
                    <a:pt x="0" y="21600"/>
                  </a:lnTo>
                  <a:lnTo>
                    <a:pt x="18204" y="21600"/>
                  </a:lnTo>
                  <a:lnTo>
                    <a:pt x="20407" y="11938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37" name="Shape 937"/>
          <p:cNvSpPr/>
          <p:nvPr/>
        </p:nvSpPr>
        <p:spPr>
          <a:xfrm>
            <a:off x="7577463" y="3908283"/>
            <a:ext cx="416154" cy="307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21" y="0"/>
                </a:moveTo>
                <a:lnTo>
                  <a:pt x="1779" y="0"/>
                </a:lnTo>
                <a:lnTo>
                  <a:pt x="1086" y="189"/>
                </a:lnTo>
                <a:lnTo>
                  <a:pt x="520" y="705"/>
                </a:lnTo>
                <a:lnTo>
                  <a:pt x="140" y="1470"/>
                </a:lnTo>
                <a:lnTo>
                  <a:pt x="0" y="2410"/>
                </a:lnTo>
                <a:lnTo>
                  <a:pt x="0" y="10133"/>
                </a:lnTo>
                <a:lnTo>
                  <a:pt x="429" y="13754"/>
                </a:lnTo>
                <a:lnTo>
                  <a:pt x="1624" y="16901"/>
                </a:lnTo>
                <a:lnTo>
                  <a:pt x="3448" y="19385"/>
                </a:lnTo>
                <a:lnTo>
                  <a:pt x="5760" y="21015"/>
                </a:lnTo>
                <a:lnTo>
                  <a:pt x="8423" y="21600"/>
                </a:lnTo>
                <a:lnTo>
                  <a:pt x="13177" y="21600"/>
                </a:lnTo>
                <a:lnTo>
                  <a:pt x="15840" y="21015"/>
                </a:lnTo>
                <a:lnTo>
                  <a:pt x="18152" y="19385"/>
                </a:lnTo>
                <a:lnTo>
                  <a:pt x="19975" y="16901"/>
                </a:lnTo>
                <a:lnTo>
                  <a:pt x="21171" y="13754"/>
                </a:lnTo>
                <a:lnTo>
                  <a:pt x="21600" y="10133"/>
                </a:lnTo>
                <a:lnTo>
                  <a:pt x="21600" y="2410"/>
                </a:lnTo>
                <a:lnTo>
                  <a:pt x="21460" y="1470"/>
                </a:lnTo>
                <a:lnTo>
                  <a:pt x="21080" y="705"/>
                </a:lnTo>
                <a:lnTo>
                  <a:pt x="20514" y="189"/>
                </a:lnTo>
                <a:lnTo>
                  <a:pt x="19821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940" name="Group 940"/>
          <p:cNvGrpSpPr/>
          <p:nvPr/>
        </p:nvGrpSpPr>
        <p:grpSpPr>
          <a:xfrm>
            <a:off x="6855696" y="4574779"/>
            <a:ext cx="305614" cy="822555"/>
            <a:chOff x="0" y="0"/>
            <a:chExt cx="305612" cy="822553"/>
          </a:xfrm>
        </p:grpSpPr>
        <p:sp>
          <p:nvSpPr>
            <p:cNvPr id="938" name="Shape 938"/>
            <p:cNvSpPr/>
            <p:nvPr/>
          </p:nvSpPr>
          <p:spPr>
            <a:xfrm>
              <a:off x="0" y="0"/>
              <a:ext cx="305613" cy="82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87" y="0"/>
                  </a:moveTo>
                  <a:lnTo>
                    <a:pt x="3881" y="69"/>
                  </a:lnTo>
                  <a:lnTo>
                    <a:pt x="3138" y="255"/>
                  </a:lnTo>
                  <a:lnTo>
                    <a:pt x="2636" y="531"/>
                  </a:lnTo>
                  <a:lnTo>
                    <a:pt x="2451" y="868"/>
                  </a:lnTo>
                  <a:lnTo>
                    <a:pt x="2451" y="4294"/>
                  </a:lnTo>
                  <a:lnTo>
                    <a:pt x="1430" y="4536"/>
                  </a:lnTo>
                  <a:lnTo>
                    <a:pt x="658" y="4863"/>
                  </a:lnTo>
                  <a:lnTo>
                    <a:pt x="170" y="5264"/>
                  </a:lnTo>
                  <a:lnTo>
                    <a:pt x="0" y="5724"/>
                  </a:lnTo>
                  <a:lnTo>
                    <a:pt x="0" y="9498"/>
                  </a:lnTo>
                  <a:lnTo>
                    <a:pt x="2844" y="11209"/>
                  </a:lnTo>
                  <a:lnTo>
                    <a:pt x="4802" y="12127"/>
                  </a:lnTo>
                  <a:lnTo>
                    <a:pt x="6780" y="12566"/>
                  </a:lnTo>
                  <a:lnTo>
                    <a:pt x="9689" y="12838"/>
                  </a:lnTo>
                  <a:lnTo>
                    <a:pt x="9689" y="21600"/>
                  </a:lnTo>
                  <a:lnTo>
                    <a:pt x="11796" y="21600"/>
                  </a:lnTo>
                  <a:lnTo>
                    <a:pt x="11796" y="12838"/>
                  </a:lnTo>
                  <a:lnTo>
                    <a:pt x="15444" y="12151"/>
                  </a:lnTo>
                  <a:lnTo>
                    <a:pt x="18579" y="11021"/>
                  </a:lnTo>
                  <a:lnTo>
                    <a:pt x="20774" y="9965"/>
                  </a:lnTo>
                  <a:lnTo>
                    <a:pt x="21600" y="9498"/>
                  </a:lnTo>
                  <a:lnTo>
                    <a:pt x="21600" y="5724"/>
                  </a:lnTo>
                  <a:lnTo>
                    <a:pt x="21352" y="5194"/>
                  </a:lnTo>
                  <a:lnTo>
                    <a:pt x="20668" y="4738"/>
                  </a:lnTo>
                  <a:lnTo>
                    <a:pt x="19633" y="4396"/>
                  </a:lnTo>
                  <a:lnTo>
                    <a:pt x="18335" y="4208"/>
                  </a:lnTo>
                  <a:lnTo>
                    <a:pt x="18335" y="4166"/>
                  </a:lnTo>
                  <a:lnTo>
                    <a:pt x="7123" y="4166"/>
                  </a:lnTo>
                  <a:lnTo>
                    <a:pt x="7123" y="868"/>
                  </a:lnTo>
                  <a:lnTo>
                    <a:pt x="6939" y="531"/>
                  </a:lnTo>
                  <a:lnTo>
                    <a:pt x="6436" y="255"/>
                  </a:lnTo>
                  <a:lnTo>
                    <a:pt x="5693" y="69"/>
                  </a:lnTo>
                  <a:lnTo>
                    <a:pt x="478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39" name="Shape 939"/>
            <p:cNvSpPr/>
            <p:nvPr/>
          </p:nvSpPr>
          <p:spPr>
            <a:xfrm>
              <a:off x="193310" y="0"/>
              <a:ext cx="66109" cy="15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6610" y="356"/>
                  </a:lnTo>
                  <a:lnTo>
                    <a:pt x="3176" y="1323"/>
                  </a:lnTo>
                  <a:lnTo>
                    <a:pt x="853" y="2755"/>
                  </a:lnTo>
                  <a:lnTo>
                    <a:pt x="0" y="4501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4501"/>
                  </a:lnTo>
                  <a:lnTo>
                    <a:pt x="20746" y="2755"/>
                  </a:lnTo>
                  <a:lnTo>
                    <a:pt x="18424" y="1323"/>
                  </a:lnTo>
                  <a:lnTo>
                    <a:pt x="14990" y="356"/>
                  </a:lnTo>
                  <a:lnTo>
                    <a:pt x="1080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43" name="Group 943"/>
          <p:cNvGrpSpPr/>
          <p:nvPr/>
        </p:nvGrpSpPr>
        <p:grpSpPr>
          <a:xfrm>
            <a:off x="7034612" y="5086157"/>
            <a:ext cx="297386" cy="309551"/>
            <a:chOff x="0" y="0"/>
            <a:chExt cx="297384" cy="309549"/>
          </a:xfrm>
        </p:grpSpPr>
        <p:sp>
          <p:nvSpPr>
            <p:cNvPr id="941" name="Shape 941"/>
            <p:cNvSpPr/>
            <p:nvPr/>
          </p:nvSpPr>
          <p:spPr>
            <a:xfrm>
              <a:off x="29702" y="112987"/>
              <a:ext cx="233942" cy="196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2658" y="0"/>
                  </a:lnTo>
                  <a:lnTo>
                    <a:pt x="12358" y="179"/>
                  </a:lnTo>
                  <a:lnTo>
                    <a:pt x="11745" y="729"/>
                  </a:lnTo>
                  <a:lnTo>
                    <a:pt x="11445" y="908"/>
                  </a:lnTo>
                  <a:lnTo>
                    <a:pt x="10832" y="1637"/>
                  </a:lnTo>
                  <a:lnTo>
                    <a:pt x="10369" y="1995"/>
                  </a:lnTo>
                  <a:lnTo>
                    <a:pt x="9919" y="2367"/>
                  </a:lnTo>
                  <a:lnTo>
                    <a:pt x="9606" y="2903"/>
                  </a:lnTo>
                  <a:lnTo>
                    <a:pt x="9156" y="3454"/>
                  </a:lnTo>
                  <a:lnTo>
                    <a:pt x="8693" y="3990"/>
                  </a:lnTo>
                  <a:lnTo>
                    <a:pt x="8230" y="4540"/>
                  </a:lnTo>
                  <a:lnTo>
                    <a:pt x="7780" y="5091"/>
                  </a:lnTo>
                  <a:lnTo>
                    <a:pt x="7317" y="5806"/>
                  </a:lnTo>
                  <a:lnTo>
                    <a:pt x="6867" y="6535"/>
                  </a:lnTo>
                  <a:lnTo>
                    <a:pt x="6177" y="7630"/>
                  </a:lnTo>
                  <a:lnTo>
                    <a:pt x="3090" y="13540"/>
                  </a:lnTo>
                  <a:lnTo>
                    <a:pt x="1196" y="18273"/>
                  </a:lnTo>
                  <a:lnTo>
                    <a:pt x="300" y="20871"/>
                  </a:lnTo>
                  <a:lnTo>
                    <a:pt x="150" y="21049"/>
                  </a:lnTo>
                  <a:lnTo>
                    <a:pt x="0" y="21421"/>
                  </a:lnTo>
                  <a:lnTo>
                    <a:pt x="1826" y="21600"/>
                  </a:lnTo>
                  <a:lnTo>
                    <a:pt x="2439" y="21421"/>
                  </a:lnTo>
                  <a:lnTo>
                    <a:pt x="2889" y="21243"/>
                  </a:lnTo>
                  <a:lnTo>
                    <a:pt x="3502" y="20871"/>
                  </a:lnTo>
                  <a:lnTo>
                    <a:pt x="4189" y="20570"/>
                  </a:lnTo>
                  <a:lnTo>
                    <a:pt x="4878" y="20216"/>
                  </a:lnTo>
                  <a:lnTo>
                    <a:pt x="5567" y="19828"/>
                  </a:lnTo>
                  <a:lnTo>
                    <a:pt x="6254" y="19427"/>
                  </a:lnTo>
                  <a:lnTo>
                    <a:pt x="6939" y="19091"/>
                  </a:lnTo>
                  <a:lnTo>
                    <a:pt x="7623" y="18675"/>
                  </a:lnTo>
                  <a:lnTo>
                    <a:pt x="8308" y="18225"/>
                  </a:lnTo>
                  <a:lnTo>
                    <a:pt x="8993" y="17789"/>
                  </a:lnTo>
                  <a:lnTo>
                    <a:pt x="11745" y="15616"/>
                  </a:lnTo>
                  <a:lnTo>
                    <a:pt x="12340" y="15066"/>
                  </a:lnTo>
                  <a:lnTo>
                    <a:pt x="12964" y="14499"/>
                  </a:lnTo>
                  <a:lnTo>
                    <a:pt x="15837" y="11206"/>
                  </a:lnTo>
                  <a:lnTo>
                    <a:pt x="18249" y="7666"/>
                  </a:lnTo>
                  <a:lnTo>
                    <a:pt x="20175" y="3804"/>
                  </a:lnTo>
                  <a:lnTo>
                    <a:pt x="21051" y="1459"/>
                  </a:lnTo>
                  <a:lnTo>
                    <a:pt x="21372" y="6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42" name="Shape 942"/>
            <p:cNvSpPr/>
            <p:nvPr/>
          </p:nvSpPr>
          <p:spPr>
            <a:xfrm>
              <a:off x="0" y="0"/>
              <a:ext cx="297385" cy="304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17" y="0"/>
                  </a:moveTo>
                  <a:lnTo>
                    <a:pt x="15116" y="49"/>
                  </a:lnTo>
                  <a:lnTo>
                    <a:pt x="14398" y="90"/>
                  </a:lnTo>
                  <a:lnTo>
                    <a:pt x="13678" y="198"/>
                  </a:lnTo>
                  <a:lnTo>
                    <a:pt x="10736" y="1015"/>
                  </a:lnTo>
                  <a:lnTo>
                    <a:pt x="7869" y="2484"/>
                  </a:lnTo>
                  <a:lnTo>
                    <a:pt x="5350" y="4516"/>
                  </a:lnTo>
                  <a:lnTo>
                    <a:pt x="3191" y="6919"/>
                  </a:lnTo>
                  <a:lnTo>
                    <a:pt x="1568" y="9596"/>
                  </a:lnTo>
                  <a:lnTo>
                    <a:pt x="499" y="12364"/>
                  </a:lnTo>
                  <a:lnTo>
                    <a:pt x="5" y="16126"/>
                  </a:lnTo>
                  <a:lnTo>
                    <a:pt x="0" y="17372"/>
                  </a:lnTo>
                  <a:lnTo>
                    <a:pt x="7" y="17727"/>
                  </a:lnTo>
                  <a:lnTo>
                    <a:pt x="593" y="20783"/>
                  </a:lnTo>
                  <a:lnTo>
                    <a:pt x="593" y="21139"/>
                  </a:lnTo>
                  <a:lnTo>
                    <a:pt x="829" y="21600"/>
                  </a:lnTo>
                  <a:lnTo>
                    <a:pt x="957" y="21254"/>
                  </a:lnTo>
                  <a:lnTo>
                    <a:pt x="1075" y="20899"/>
                  </a:lnTo>
                  <a:lnTo>
                    <a:pt x="1311" y="20668"/>
                  </a:lnTo>
                  <a:lnTo>
                    <a:pt x="2831" y="17828"/>
                  </a:lnTo>
                  <a:lnTo>
                    <a:pt x="4794" y="14807"/>
                  </a:lnTo>
                  <a:lnTo>
                    <a:pt x="7195" y="11886"/>
                  </a:lnTo>
                  <a:lnTo>
                    <a:pt x="7559" y="11530"/>
                  </a:lnTo>
                  <a:lnTo>
                    <a:pt x="7913" y="11060"/>
                  </a:lnTo>
                  <a:lnTo>
                    <a:pt x="8396" y="10714"/>
                  </a:lnTo>
                  <a:lnTo>
                    <a:pt x="8760" y="10358"/>
                  </a:lnTo>
                  <a:lnTo>
                    <a:pt x="9114" y="10003"/>
                  </a:lnTo>
                  <a:lnTo>
                    <a:pt x="9478" y="9657"/>
                  </a:lnTo>
                  <a:lnTo>
                    <a:pt x="9832" y="9426"/>
                  </a:lnTo>
                  <a:lnTo>
                    <a:pt x="10196" y="9186"/>
                  </a:lnTo>
                  <a:lnTo>
                    <a:pt x="10560" y="8955"/>
                  </a:lnTo>
                  <a:lnTo>
                    <a:pt x="10796" y="8715"/>
                  </a:lnTo>
                  <a:lnTo>
                    <a:pt x="11160" y="8485"/>
                  </a:lnTo>
                  <a:lnTo>
                    <a:pt x="11397" y="8369"/>
                  </a:lnTo>
                  <a:lnTo>
                    <a:pt x="11879" y="8129"/>
                  </a:lnTo>
                  <a:lnTo>
                    <a:pt x="12115" y="8014"/>
                  </a:lnTo>
                  <a:lnTo>
                    <a:pt x="19149" y="8014"/>
                  </a:lnTo>
                  <a:lnTo>
                    <a:pt x="19428" y="7369"/>
                  </a:lnTo>
                  <a:lnTo>
                    <a:pt x="19681" y="6842"/>
                  </a:lnTo>
                  <a:lnTo>
                    <a:pt x="19870" y="6290"/>
                  </a:lnTo>
                  <a:lnTo>
                    <a:pt x="20040" y="5804"/>
                  </a:lnTo>
                  <a:lnTo>
                    <a:pt x="20221" y="5312"/>
                  </a:lnTo>
                  <a:lnTo>
                    <a:pt x="20400" y="4853"/>
                  </a:lnTo>
                  <a:lnTo>
                    <a:pt x="20636" y="4151"/>
                  </a:lnTo>
                  <a:lnTo>
                    <a:pt x="20882" y="3565"/>
                  </a:lnTo>
                  <a:lnTo>
                    <a:pt x="21000" y="3094"/>
                  </a:lnTo>
                  <a:lnTo>
                    <a:pt x="21236" y="2624"/>
                  </a:lnTo>
                  <a:lnTo>
                    <a:pt x="21364" y="2162"/>
                  </a:lnTo>
                  <a:lnTo>
                    <a:pt x="21600" y="1451"/>
                  </a:lnTo>
                  <a:lnTo>
                    <a:pt x="21600" y="1336"/>
                  </a:lnTo>
                  <a:lnTo>
                    <a:pt x="21482" y="1221"/>
                  </a:lnTo>
                  <a:lnTo>
                    <a:pt x="21118" y="1105"/>
                  </a:lnTo>
                  <a:lnTo>
                    <a:pt x="20882" y="990"/>
                  </a:lnTo>
                  <a:lnTo>
                    <a:pt x="17763" y="49"/>
                  </a:lnTo>
                  <a:lnTo>
                    <a:pt x="17128" y="32"/>
                  </a:lnTo>
                  <a:lnTo>
                    <a:pt x="16484" y="5"/>
                  </a:lnTo>
                  <a:lnTo>
                    <a:pt x="1581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46" name="Group 946"/>
          <p:cNvGrpSpPr/>
          <p:nvPr/>
        </p:nvGrpSpPr>
        <p:grpSpPr>
          <a:xfrm>
            <a:off x="6680131" y="5086157"/>
            <a:ext cx="297370" cy="309551"/>
            <a:chOff x="0" y="0"/>
            <a:chExt cx="297368" cy="309549"/>
          </a:xfrm>
        </p:grpSpPr>
        <p:sp>
          <p:nvSpPr>
            <p:cNvPr id="944" name="Shape 944"/>
            <p:cNvSpPr/>
            <p:nvPr/>
          </p:nvSpPr>
          <p:spPr>
            <a:xfrm>
              <a:off x="0" y="0"/>
              <a:ext cx="266056" cy="309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45" y="0"/>
                  </a:moveTo>
                  <a:lnTo>
                    <a:pt x="5669" y="5"/>
                  </a:lnTo>
                  <a:lnTo>
                    <a:pt x="4943" y="32"/>
                  </a:lnTo>
                  <a:lnTo>
                    <a:pt x="4289" y="48"/>
                  </a:lnTo>
                  <a:lnTo>
                    <a:pt x="3613" y="152"/>
                  </a:lnTo>
                  <a:lnTo>
                    <a:pt x="2986" y="279"/>
                  </a:lnTo>
                  <a:lnTo>
                    <a:pt x="2408" y="407"/>
                  </a:lnTo>
                  <a:lnTo>
                    <a:pt x="1881" y="511"/>
                  </a:lnTo>
                  <a:lnTo>
                    <a:pt x="1342" y="738"/>
                  </a:lnTo>
                  <a:lnTo>
                    <a:pt x="803" y="974"/>
                  </a:lnTo>
                  <a:lnTo>
                    <a:pt x="407" y="1088"/>
                  </a:lnTo>
                  <a:lnTo>
                    <a:pt x="132" y="1201"/>
                  </a:lnTo>
                  <a:lnTo>
                    <a:pt x="0" y="1314"/>
                  </a:lnTo>
                  <a:lnTo>
                    <a:pt x="0" y="1428"/>
                  </a:lnTo>
                  <a:lnTo>
                    <a:pt x="132" y="1778"/>
                  </a:lnTo>
                  <a:lnTo>
                    <a:pt x="264" y="2004"/>
                  </a:lnTo>
                  <a:lnTo>
                    <a:pt x="407" y="2581"/>
                  </a:lnTo>
                  <a:lnTo>
                    <a:pt x="671" y="3044"/>
                  </a:lnTo>
                  <a:lnTo>
                    <a:pt x="803" y="3507"/>
                  </a:lnTo>
                  <a:lnTo>
                    <a:pt x="1078" y="4084"/>
                  </a:lnTo>
                  <a:lnTo>
                    <a:pt x="1342" y="4774"/>
                  </a:lnTo>
                  <a:lnTo>
                    <a:pt x="1541" y="5226"/>
                  </a:lnTo>
                  <a:lnTo>
                    <a:pt x="1743" y="5710"/>
                  </a:lnTo>
                  <a:lnTo>
                    <a:pt x="1945" y="6215"/>
                  </a:lnTo>
                  <a:lnTo>
                    <a:pt x="2145" y="6731"/>
                  </a:lnTo>
                  <a:lnTo>
                    <a:pt x="2351" y="7250"/>
                  </a:lnTo>
                  <a:lnTo>
                    <a:pt x="2568" y="7771"/>
                  </a:lnTo>
                  <a:lnTo>
                    <a:pt x="2810" y="8291"/>
                  </a:lnTo>
                  <a:lnTo>
                    <a:pt x="3090" y="8810"/>
                  </a:lnTo>
                  <a:lnTo>
                    <a:pt x="3370" y="9278"/>
                  </a:lnTo>
                  <a:lnTo>
                    <a:pt x="3640" y="9789"/>
                  </a:lnTo>
                  <a:lnTo>
                    <a:pt x="3935" y="10299"/>
                  </a:lnTo>
                  <a:lnTo>
                    <a:pt x="4289" y="10767"/>
                  </a:lnTo>
                  <a:lnTo>
                    <a:pt x="4945" y="11781"/>
                  </a:lnTo>
                  <a:lnTo>
                    <a:pt x="7807" y="15000"/>
                  </a:lnTo>
                  <a:lnTo>
                    <a:pt x="10283" y="17091"/>
                  </a:lnTo>
                  <a:lnTo>
                    <a:pt x="13824" y="19180"/>
                  </a:lnTo>
                  <a:lnTo>
                    <a:pt x="14427" y="19457"/>
                  </a:lnTo>
                  <a:lnTo>
                    <a:pt x="15029" y="19743"/>
                  </a:lnTo>
                  <a:lnTo>
                    <a:pt x="15631" y="20007"/>
                  </a:lnTo>
                  <a:lnTo>
                    <a:pt x="16233" y="20220"/>
                  </a:lnTo>
                  <a:lnTo>
                    <a:pt x="17426" y="20721"/>
                  </a:lnTo>
                  <a:lnTo>
                    <a:pt x="17993" y="20946"/>
                  </a:lnTo>
                  <a:lnTo>
                    <a:pt x="18521" y="21137"/>
                  </a:lnTo>
                  <a:lnTo>
                    <a:pt x="19048" y="21373"/>
                  </a:lnTo>
                  <a:lnTo>
                    <a:pt x="20126" y="21600"/>
                  </a:lnTo>
                  <a:lnTo>
                    <a:pt x="21600" y="21487"/>
                  </a:lnTo>
                  <a:lnTo>
                    <a:pt x="21600" y="21250"/>
                  </a:lnTo>
                  <a:lnTo>
                    <a:pt x="21336" y="20797"/>
                  </a:lnTo>
                  <a:lnTo>
                    <a:pt x="20662" y="19487"/>
                  </a:lnTo>
                  <a:lnTo>
                    <a:pt x="18959" y="16482"/>
                  </a:lnTo>
                  <a:lnTo>
                    <a:pt x="16842" y="13433"/>
                  </a:lnTo>
                  <a:lnTo>
                    <a:pt x="14891" y="11117"/>
                  </a:lnTo>
                  <a:lnTo>
                    <a:pt x="14088" y="10417"/>
                  </a:lnTo>
                  <a:lnTo>
                    <a:pt x="13681" y="9964"/>
                  </a:lnTo>
                  <a:lnTo>
                    <a:pt x="13286" y="9727"/>
                  </a:lnTo>
                  <a:lnTo>
                    <a:pt x="12879" y="9387"/>
                  </a:lnTo>
                  <a:lnTo>
                    <a:pt x="12615" y="9151"/>
                  </a:lnTo>
                  <a:lnTo>
                    <a:pt x="12208" y="8924"/>
                  </a:lnTo>
                  <a:lnTo>
                    <a:pt x="11944" y="8574"/>
                  </a:lnTo>
                  <a:lnTo>
                    <a:pt x="11537" y="8461"/>
                  </a:lnTo>
                  <a:lnTo>
                    <a:pt x="11405" y="8347"/>
                  </a:lnTo>
                  <a:lnTo>
                    <a:pt x="10866" y="7998"/>
                  </a:lnTo>
                  <a:lnTo>
                    <a:pt x="10602" y="7884"/>
                  </a:lnTo>
                  <a:lnTo>
                    <a:pt x="21311" y="7884"/>
                  </a:lnTo>
                  <a:lnTo>
                    <a:pt x="21021" y="7447"/>
                  </a:lnTo>
                  <a:lnTo>
                    <a:pt x="20511" y="6806"/>
                  </a:lnTo>
                  <a:lnTo>
                    <a:pt x="19977" y="6188"/>
                  </a:lnTo>
                  <a:lnTo>
                    <a:pt x="19455" y="5578"/>
                  </a:lnTo>
                  <a:lnTo>
                    <a:pt x="16772" y="3394"/>
                  </a:lnTo>
                  <a:lnTo>
                    <a:pt x="13681" y="1664"/>
                  </a:lnTo>
                  <a:lnTo>
                    <a:pt x="10470" y="511"/>
                  </a:lnTo>
                  <a:lnTo>
                    <a:pt x="7975" y="88"/>
                  </a:lnTo>
                  <a:lnTo>
                    <a:pt x="644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45" name="Shape 945"/>
            <p:cNvSpPr/>
            <p:nvPr/>
          </p:nvSpPr>
          <p:spPr>
            <a:xfrm>
              <a:off x="130588" y="112987"/>
              <a:ext cx="166781" cy="19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4" y="0"/>
                  </a:moveTo>
                  <a:lnTo>
                    <a:pt x="0" y="0"/>
                  </a:lnTo>
                  <a:lnTo>
                    <a:pt x="421" y="183"/>
                  </a:lnTo>
                  <a:lnTo>
                    <a:pt x="1281" y="565"/>
                  </a:lnTo>
                  <a:lnTo>
                    <a:pt x="1702" y="749"/>
                  </a:lnTo>
                  <a:lnTo>
                    <a:pt x="2141" y="1115"/>
                  </a:lnTo>
                  <a:lnTo>
                    <a:pt x="2772" y="1497"/>
                  </a:lnTo>
                  <a:lnTo>
                    <a:pt x="3211" y="1864"/>
                  </a:lnTo>
                  <a:lnTo>
                    <a:pt x="3842" y="2246"/>
                  </a:lnTo>
                  <a:lnTo>
                    <a:pt x="4702" y="2612"/>
                  </a:lnTo>
                  <a:lnTo>
                    <a:pt x="5141" y="3162"/>
                  </a:lnTo>
                  <a:lnTo>
                    <a:pt x="5983" y="3727"/>
                  </a:lnTo>
                  <a:lnTo>
                    <a:pt x="6632" y="4293"/>
                  </a:lnTo>
                  <a:lnTo>
                    <a:pt x="7281" y="4842"/>
                  </a:lnTo>
                  <a:lnTo>
                    <a:pt x="8123" y="5408"/>
                  </a:lnTo>
                  <a:lnTo>
                    <a:pt x="8772" y="6156"/>
                  </a:lnTo>
                  <a:lnTo>
                    <a:pt x="9857" y="7270"/>
                  </a:lnTo>
                  <a:lnTo>
                    <a:pt x="14803" y="13126"/>
                  </a:lnTo>
                  <a:lnTo>
                    <a:pt x="18014" y="17927"/>
                  </a:lnTo>
                  <a:lnTo>
                    <a:pt x="19264" y="20118"/>
                  </a:lnTo>
                  <a:lnTo>
                    <a:pt x="19685" y="20485"/>
                  </a:lnTo>
                  <a:lnTo>
                    <a:pt x="19896" y="21050"/>
                  </a:lnTo>
                  <a:lnTo>
                    <a:pt x="20124" y="21600"/>
                  </a:lnTo>
                  <a:lnTo>
                    <a:pt x="20334" y="21233"/>
                  </a:lnTo>
                  <a:lnTo>
                    <a:pt x="20334" y="20867"/>
                  </a:lnTo>
                  <a:lnTo>
                    <a:pt x="20545" y="20302"/>
                  </a:lnTo>
                  <a:lnTo>
                    <a:pt x="20738" y="19677"/>
                  </a:lnTo>
                  <a:lnTo>
                    <a:pt x="20975" y="18950"/>
                  </a:lnTo>
                  <a:lnTo>
                    <a:pt x="21211" y="18153"/>
                  </a:lnTo>
                  <a:lnTo>
                    <a:pt x="21404" y="17323"/>
                  </a:lnTo>
                  <a:lnTo>
                    <a:pt x="21437" y="16375"/>
                  </a:lnTo>
                  <a:lnTo>
                    <a:pt x="21582" y="14472"/>
                  </a:lnTo>
                  <a:lnTo>
                    <a:pt x="21600" y="13894"/>
                  </a:lnTo>
                  <a:lnTo>
                    <a:pt x="21585" y="12897"/>
                  </a:lnTo>
                  <a:lnTo>
                    <a:pt x="21493" y="11361"/>
                  </a:lnTo>
                  <a:lnTo>
                    <a:pt x="21130" y="9173"/>
                  </a:lnTo>
                  <a:lnTo>
                    <a:pt x="20527" y="6916"/>
                  </a:lnTo>
                  <a:lnTo>
                    <a:pt x="19685" y="4659"/>
                  </a:lnTo>
                  <a:lnTo>
                    <a:pt x="19291" y="3568"/>
                  </a:lnTo>
                  <a:lnTo>
                    <a:pt x="18753" y="2515"/>
                  </a:lnTo>
                  <a:lnTo>
                    <a:pt x="18094" y="1465"/>
                  </a:lnTo>
                  <a:lnTo>
                    <a:pt x="17334" y="382"/>
                  </a:lnTo>
                  <a:lnTo>
                    <a:pt x="1708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47" name="Shape 947"/>
          <p:cNvSpPr/>
          <p:nvPr/>
        </p:nvSpPr>
        <p:spPr>
          <a:xfrm>
            <a:off x="6735402" y="5446100"/>
            <a:ext cx="169064" cy="19994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8" name="Shape 948"/>
          <p:cNvSpPr/>
          <p:nvPr/>
        </p:nvSpPr>
        <p:spPr>
          <a:xfrm>
            <a:off x="6932100" y="5446100"/>
            <a:ext cx="146304" cy="19994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9" name="Shape 949"/>
          <p:cNvSpPr/>
          <p:nvPr/>
        </p:nvSpPr>
        <p:spPr>
          <a:xfrm>
            <a:off x="7099537" y="5446100"/>
            <a:ext cx="182067" cy="199948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50" name="Shape 950"/>
          <p:cNvSpPr/>
          <p:nvPr/>
        </p:nvSpPr>
        <p:spPr>
          <a:xfrm>
            <a:off x="9715126" y="5433096"/>
            <a:ext cx="159310" cy="325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827" y="899"/>
                </a:lnTo>
                <a:lnTo>
                  <a:pt x="1745" y="1799"/>
                </a:lnTo>
                <a:lnTo>
                  <a:pt x="2590" y="3060"/>
                </a:lnTo>
                <a:lnTo>
                  <a:pt x="6880" y="8462"/>
                </a:lnTo>
                <a:lnTo>
                  <a:pt x="11537" y="13680"/>
                </a:lnTo>
                <a:lnTo>
                  <a:pt x="16473" y="18222"/>
                </a:lnTo>
                <a:lnTo>
                  <a:pt x="21600" y="21600"/>
                </a:lnTo>
                <a:lnTo>
                  <a:pt x="20314" y="19799"/>
                </a:lnTo>
                <a:lnTo>
                  <a:pt x="19745" y="18540"/>
                </a:lnTo>
                <a:lnTo>
                  <a:pt x="14630" y="11909"/>
                </a:lnTo>
                <a:lnTo>
                  <a:pt x="9638" y="6603"/>
                </a:lnTo>
                <a:lnTo>
                  <a:pt x="4764" y="263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954" name="Group 954"/>
          <p:cNvGrpSpPr/>
          <p:nvPr/>
        </p:nvGrpSpPr>
        <p:grpSpPr>
          <a:xfrm>
            <a:off x="9451779" y="5439598"/>
            <a:ext cx="560833" cy="74778"/>
            <a:chOff x="0" y="0"/>
            <a:chExt cx="560832" cy="74776"/>
          </a:xfrm>
        </p:grpSpPr>
        <p:sp>
          <p:nvSpPr>
            <p:cNvPr id="951" name="Shape 951"/>
            <p:cNvSpPr/>
            <p:nvPr/>
          </p:nvSpPr>
          <p:spPr>
            <a:xfrm>
              <a:off x="158767" y="29530"/>
              <a:ext cx="402066" cy="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3" y="0"/>
                  </a:moveTo>
                  <a:lnTo>
                    <a:pt x="0" y="0"/>
                  </a:lnTo>
                  <a:lnTo>
                    <a:pt x="1868" y="669"/>
                  </a:lnTo>
                  <a:lnTo>
                    <a:pt x="3742" y="2684"/>
                  </a:lnTo>
                  <a:lnTo>
                    <a:pt x="5631" y="6057"/>
                  </a:lnTo>
                  <a:lnTo>
                    <a:pt x="7540" y="10800"/>
                  </a:lnTo>
                  <a:lnTo>
                    <a:pt x="9314" y="15380"/>
                  </a:lnTo>
                  <a:lnTo>
                    <a:pt x="11160" y="18771"/>
                  </a:lnTo>
                  <a:lnTo>
                    <a:pt x="13056" y="20877"/>
                  </a:lnTo>
                  <a:lnTo>
                    <a:pt x="14977" y="21600"/>
                  </a:lnTo>
                  <a:lnTo>
                    <a:pt x="16673" y="20978"/>
                  </a:lnTo>
                  <a:lnTo>
                    <a:pt x="18354" y="19094"/>
                  </a:lnTo>
                  <a:lnTo>
                    <a:pt x="20002" y="15925"/>
                  </a:lnTo>
                  <a:lnTo>
                    <a:pt x="21600" y="11447"/>
                  </a:lnTo>
                  <a:lnTo>
                    <a:pt x="20612" y="10588"/>
                  </a:lnTo>
                  <a:lnTo>
                    <a:pt x="19624" y="9475"/>
                  </a:lnTo>
                  <a:lnTo>
                    <a:pt x="18636" y="8118"/>
                  </a:lnTo>
                  <a:lnTo>
                    <a:pt x="17850" y="6855"/>
                  </a:lnTo>
                  <a:lnTo>
                    <a:pt x="16840" y="6855"/>
                  </a:lnTo>
                  <a:lnTo>
                    <a:pt x="14232" y="5651"/>
                  </a:lnTo>
                  <a:lnTo>
                    <a:pt x="11627" y="2361"/>
                  </a:lnTo>
                  <a:lnTo>
                    <a:pt x="1037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52" name="Shape 952"/>
            <p:cNvSpPr/>
            <p:nvPr/>
          </p:nvSpPr>
          <p:spPr>
            <a:xfrm>
              <a:off x="0" y="0"/>
              <a:ext cx="351850" cy="62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8" y="0"/>
                  </a:moveTo>
                  <a:lnTo>
                    <a:pt x="8618" y="1339"/>
                  </a:lnTo>
                  <a:lnTo>
                    <a:pt x="5588" y="5371"/>
                  </a:lnTo>
                  <a:lnTo>
                    <a:pt x="2693" y="12117"/>
                  </a:lnTo>
                  <a:lnTo>
                    <a:pt x="0" y="21600"/>
                  </a:lnTo>
                  <a:lnTo>
                    <a:pt x="2463" y="16520"/>
                  </a:lnTo>
                  <a:lnTo>
                    <a:pt x="4905" y="12973"/>
                  </a:lnTo>
                  <a:lnTo>
                    <a:pt x="7330" y="10893"/>
                  </a:lnTo>
                  <a:lnTo>
                    <a:pt x="9747" y="10214"/>
                  </a:lnTo>
                  <a:lnTo>
                    <a:pt x="21600" y="10214"/>
                  </a:lnTo>
                  <a:lnTo>
                    <a:pt x="20064" y="8381"/>
                  </a:lnTo>
                  <a:lnTo>
                    <a:pt x="17107" y="4029"/>
                  </a:lnTo>
                  <a:lnTo>
                    <a:pt x="15777" y="2194"/>
                  </a:lnTo>
                  <a:lnTo>
                    <a:pt x="14428" y="943"/>
                  </a:lnTo>
                  <a:lnTo>
                    <a:pt x="13071" y="228"/>
                  </a:lnTo>
                  <a:lnTo>
                    <a:pt x="1171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53" name="Shape 953"/>
            <p:cNvSpPr/>
            <p:nvPr/>
          </p:nvSpPr>
          <p:spPr>
            <a:xfrm>
              <a:off x="476978" y="43212"/>
              <a:ext cx="14044" cy="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37" y="0"/>
                  </a:moveTo>
                  <a:lnTo>
                    <a:pt x="7292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5837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57" name="Group 957"/>
          <p:cNvGrpSpPr/>
          <p:nvPr/>
        </p:nvGrpSpPr>
        <p:grpSpPr>
          <a:xfrm>
            <a:off x="9451779" y="5049966"/>
            <a:ext cx="973737" cy="373376"/>
            <a:chOff x="0" y="0"/>
            <a:chExt cx="973735" cy="373374"/>
          </a:xfrm>
        </p:grpSpPr>
        <p:sp>
          <p:nvSpPr>
            <p:cNvPr id="955" name="Shape 955"/>
            <p:cNvSpPr/>
            <p:nvPr/>
          </p:nvSpPr>
          <p:spPr>
            <a:xfrm>
              <a:off x="0" y="0"/>
              <a:ext cx="973736" cy="37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4" y="0"/>
                  </a:moveTo>
                  <a:lnTo>
                    <a:pt x="13009" y="1307"/>
                  </a:lnTo>
                  <a:lnTo>
                    <a:pt x="8069" y="6310"/>
                  </a:lnTo>
                  <a:lnTo>
                    <a:pt x="0" y="16467"/>
                  </a:lnTo>
                  <a:lnTo>
                    <a:pt x="0" y="21600"/>
                  </a:lnTo>
                  <a:lnTo>
                    <a:pt x="195" y="21600"/>
                  </a:lnTo>
                  <a:lnTo>
                    <a:pt x="763" y="20728"/>
                  </a:lnTo>
                  <a:lnTo>
                    <a:pt x="1352" y="19947"/>
                  </a:lnTo>
                  <a:lnTo>
                    <a:pt x="2587" y="18677"/>
                  </a:lnTo>
                  <a:lnTo>
                    <a:pt x="4187" y="17700"/>
                  </a:lnTo>
                  <a:lnTo>
                    <a:pt x="5842" y="17376"/>
                  </a:lnTo>
                  <a:lnTo>
                    <a:pt x="18325" y="17376"/>
                  </a:lnTo>
                  <a:lnTo>
                    <a:pt x="19601" y="10973"/>
                  </a:lnTo>
                  <a:lnTo>
                    <a:pt x="16621" y="10973"/>
                  </a:lnTo>
                  <a:lnTo>
                    <a:pt x="16387" y="10815"/>
                  </a:lnTo>
                  <a:lnTo>
                    <a:pt x="16221" y="10385"/>
                  </a:lnTo>
                  <a:lnTo>
                    <a:pt x="16137" y="9757"/>
                  </a:lnTo>
                  <a:lnTo>
                    <a:pt x="16152" y="8998"/>
                  </a:lnTo>
                  <a:lnTo>
                    <a:pt x="16266" y="8230"/>
                  </a:lnTo>
                  <a:lnTo>
                    <a:pt x="16456" y="7616"/>
                  </a:lnTo>
                  <a:lnTo>
                    <a:pt x="16695" y="7210"/>
                  </a:lnTo>
                  <a:lnTo>
                    <a:pt x="16954" y="7063"/>
                  </a:lnTo>
                  <a:lnTo>
                    <a:pt x="20379" y="7063"/>
                  </a:lnTo>
                  <a:lnTo>
                    <a:pt x="21600" y="934"/>
                  </a:lnTo>
                  <a:lnTo>
                    <a:pt x="1684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56" name="Shape 956"/>
            <p:cNvSpPr/>
            <p:nvPr/>
          </p:nvSpPr>
          <p:spPr>
            <a:xfrm>
              <a:off x="263346" y="122084"/>
              <a:ext cx="655365" cy="238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48" y="16114"/>
                  </a:moveTo>
                  <a:lnTo>
                    <a:pt x="0" y="16114"/>
                  </a:lnTo>
                  <a:lnTo>
                    <a:pt x="1067" y="16207"/>
                  </a:lnTo>
                  <a:lnTo>
                    <a:pt x="2133" y="16491"/>
                  </a:lnTo>
                  <a:lnTo>
                    <a:pt x="3189" y="16972"/>
                  </a:lnTo>
                  <a:lnTo>
                    <a:pt x="4228" y="17657"/>
                  </a:lnTo>
                  <a:lnTo>
                    <a:pt x="5771" y="18777"/>
                  </a:lnTo>
                  <a:lnTo>
                    <a:pt x="7461" y="19844"/>
                  </a:lnTo>
                  <a:lnTo>
                    <a:pt x="9258" y="20745"/>
                  </a:lnTo>
                  <a:lnTo>
                    <a:pt x="11125" y="21367"/>
                  </a:lnTo>
                  <a:lnTo>
                    <a:pt x="13024" y="21600"/>
                  </a:lnTo>
                  <a:lnTo>
                    <a:pt x="14298" y="21485"/>
                  </a:lnTo>
                  <a:lnTo>
                    <a:pt x="15525" y="21139"/>
                  </a:lnTo>
                  <a:lnTo>
                    <a:pt x="16711" y="20562"/>
                  </a:lnTo>
                  <a:lnTo>
                    <a:pt x="17859" y="19751"/>
                  </a:lnTo>
                  <a:lnTo>
                    <a:pt x="18548" y="16114"/>
                  </a:lnTo>
                  <a:close/>
                  <a:moveTo>
                    <a:pt x="21600" y="0"/>
                  </a:moveTo>
                  <a:lnTo>
                    <a:pt x="16511" y="0"/>
                  </a:lnTo>
                  <a:lnTo>
                    <a:pt x="16855" y="283"/>
                  </a:lnTo>
                  <a:lnTo>
                    <a:pt x="17102" y="972"/>
                  </a:lnTo>
                  <a:lnTo>
                    <a:pt x="17227" y="1961"/>
                  </a:lnTo>
                  <a:lnTo>
                    <a:pt x="17207" y="3147"/>
                  </a:lnTo>
                  <a:lnTo>
                    <a:pt x="17038" y="4321"/>
                  </a:lnTo>
                  <a:lnTo>
                    <a:pt x="16755" y="5276"/>
                  </a:lnTo>
                  <a:lnTo>
                    <a:pt x="16401" y="5907"/>
                  </a:lnTo>
                  <a:lnTo>
                    <a:pt x="16015" y="6110"/>
                  </a:lnTo>
                  <a:lnTo>
                    <a:pt x="20443" y="611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58" name="Shape 958"/>
          <p:cNvSpPr/>
          <p:nvPr/>
        </p:nvSpPr>
        <p:spPr>
          <a:xfrm>
            <a:off x="9676114" y="5033300"/>
            <a:ext cx="466548" cy="162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39" y="0"/>
                </a:moveTo>
                <a:lnTo>
                  <a:pt x="8392" y="3426"/>
                </a:lnTo>
                <a:lnTo>
                  <a:pt x="0" y="11442"/>
                </a:lnTo>
                <a:lnTo>
                  <a:pt x="1041" y="21600"/>
                </a:lnTo>
                <a:lnTo>
                  <a:pt x="6682" y="14135"/>
                </a:lnTo>
                <a:lnTo>
                  <a:pt x="10704" y="9834"/>
                </a:lnTo>
                <a:lnTo>
                  <a:pt x="15034" y="7067"/>
                </a:lnTo>
                <a:lnTo>
                  <a:pt x="21600" y="4201"/>
                </a:lnTo>
                <a:lnTo>
                  <a:pt x="17167" y="485"/>
                </a:lnTo>
                <a:lnTo>
                  <a:pt x="13439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59" name="Shape 959"/>
          <p:cNvSpPr/>
          <p:nvPr/>
        </p:nvSpPr>
        <p:spPr>
          <a:xfrm>
            <a:off x="9648476" y="4993421"/>
            <a:ext cx="357633" cy="101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80" y="0"/>
                </a:moveTo>
                <a:lnTo>
                  <a:pt x="6472" y="1420"/>
                </a:lnTo>
                <a:lnTo>
                  <a:pt x="0" y="6501"/>
                </a:lnTo>
                <a:lnTo>
                  <a:pt x="1366" y="21600"/>
                </a:lnTo>
                <a:lnTo>
                  <a:pt x="6676" y="14727"/>
                </a:lnTo>
                <a:lnTo>
                  <a:pt x="10554" y="11137"/>
                </a:lnTo>
                <a:lnTo>
                  <a:pt x="14896" y="9659"/>
                </a:lnTo>
                <a:lnTo>
                  <a:pt x="21600" y="9123"/>
                </a:lnTo>
                <a:lnTo>
                  <a:pt x="15247" y="2486"/>
                </a:lnTo>
                <a:lnTo>
                  <a:pt x="1088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963" name="Group 963"/>
          <p:cNvGrpSpPr/>
          <p:nvPr/>
        </p:nvGrpSpPr>
        <p:grpSpPr>
          <a:xfrm>
            <a:off x="9446903" y="5364820"/>
            <a:ext cx="915212" cy="110540"/>
            <a:chOff x="0" y="0"/>
            <a:chExt cx="915210" cy="110539"/>
          </a:xfrm>
        </p:grpSpPr>
        <p:sp>
          <p:nvSpPr>
            <p:cNvPr id="960" name="Shape 960"/>
            <p:cNvSpPr/>
            <p:nvPr/>
          </p:nvSpPr>
          <p:spPr>
            <a:xfrm>
              <a:off x="223519" y="46328"/>
              <a:ext cx="596164" cy="64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90" y="0"/>
                  </a:moveTo>
                  <a:lnTo>
                    <a:pt x="0" y="0"/>
                  </a:lnTo>
                  <a:lnTo>
                    <a:pt x="1761" y="686"/>
                  </a:lnTo>
                  <a:lnTo>
                    <a:pt x="3528" y="2717"/>
                  </a:lnTo>
                  <a:lnTo>
                    <a:pt x="5310" y="6056"/>
                  </a:lnTo>
                  <a:lnTo>
                    <a:pt x="7112" y="10663"/>
                  </a:lnTo>
                  <a:lnTo>
                    <a:pt x="8803" y="15314"/>
                  </a:lnTo>
                  <a:lnTo>
                    <a:pt x="10561" y="18746"/>
                  </a:lnTo>
                  <a:lnTo>
                    <a:pt x="12360" y="20872"/>
                  </a:lnTo>
                  <a:lnTo>
                    <a:pt x="14175" y="21600"/>
                  </a:lnTo>
                  <a:lnTo>
                    <a:pt x="16180" y="20669"/>
                  </a:lnTo>
                  <a:lnTo>
                    <a:pt x="18149" y="17793"/>
                  </a:lnTo>
                  <a:lnTo>
                    <a:pt x="20052" y="12851"/>
                  </a:lnTo>
                  <a:lnTo>
                    <a:pt x="21600" y="6744"/>
                  </a:lnTo>
                  <a:lnTo>
                    <a:pt x="15927" y="6744"/>
                  </a:lnTo>
                  <a:lnTo>
                    <a:pt x="13967" y="5974"/>
                  </a:lnTo>
                  <a:lnTo>
                    <a:pt x="11999" y="3819"/>
                  </a:lnTo>
                  <a:lnTo>
                    <a:pt x="10029" y="514"/>
                  </a:lnTo>
                  <a:lnTo>
                    <a:pt x="979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61" name="Shape 961"/>
            <p:cNvSpPr/>
            <p:nvPr/>
          </p:nvSpPr>
          <p:spPr>
            <a:xfrm>
              <a:off x="0" y="4875"/>
              <a:ext cx="493714" cy="88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47" y="0"/>
                  </a:moveTo>
                  <a:lnTo>
                    <a:pt x="9252" y="854"/>
                  </a:lnTo>
                  <a:lnTo>
                    <a:pt x="6798" y="3424"/>
                  </a:lnTo>
                  <a:lnTo>
                    <a:pt x="4416" y="7728"/>
                  </a:lnTo>
                  <a:lnTo>
                    <a:pt x="2139" y="13782"/>
                  </a:lnTo>
                  <a:lnTo>
                    <a:pt x="0" y="21600"/>
                  </a:lnTo>
                  <a:lnTo>
                    <a:pt x="2466" y="16469"/>
                  </a:lnTo>
                  <a:lnTo>
                    <a:pt x="4912" y="12900"/>
                  </a:lnTo>
                  <a:lnTo>
                    <a:pt x="7346" y="10815"/>
                  </a:lnTo>
                  <a:lnTo>
                    <a:pt x="9779" y="10137"/>
                  </a:lnTo>
                  <a:lnTo>
                    <a:pt x="21600" y="10137"/>
                  </a:lnTo>
                  <a:lnTo>
                    <a:pt x="19509" y="7436"/>
                  </a:lnTo>
                  <a:lnTo>
                    <a:pt x="17146" y="3876"/>
                  </a:lnTo>
                  <a:lnTo>
                    <a:pt x="15799" y="2208"/>
                  </a:lnTo>
                  <a:lnTo>
                    <a:pt x="14446" y="994"/>
                  </a:lnTo>
                  <a:lnTo>
                    <a:pt x="13094" y="252"/>
                  </a:lnTo>
                  <a:lnTo>
                    <a:pt x="1174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62" name="Shape 962"/>
            <p:cNvSpPr/>
            <p:nvPr/>
          </p:nvSpPr>
          <p:spPr>
            <a:xfrm>
              <a:off x="663107" y="0"/>
              <a:ext cx="252104" cy="66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7368" y="8290"/>
                  </a:lnTo>
                  <a:lnTo>
                    <a:pt x="13088" y="14402"/>
                  </a:lnTo>
                  <a:lnTo>
                    <a:pt x="8763" y="18529"/>
                  </a:lnTo>
                  <a:lnTo>
                    <a:pt x="4399" y="20864"/>
                  </a:lnTo>
                  <a:lnTo>
                    <a:pt x="0" y="21600"/>
                  </a:lnTo>
                  <a:lnTo>
                    <a:pt x="13415" y="21600"/>
                  </a:lnTo>
                  <a:lnTo>
                    <a:pt x="14028" y="20611"/>
                  </a:lnTo>
                  <a:lnTo>
                    <a:pt x="18000" y="1148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64" name="Shape 964"/>
          <p:cNvSpPr/>
          <p:nvPr/>
        </p:nvSpPr>
        <p:spPr>
          <a:xfrm>
            <a:off x="60341" y="9198745"/>
            <a:ext cx="394954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/>
            </a:lvl1pPr>
          </a:lstStyle>
          <a:p>
            <a:pPr lvl="0">
              <a:defRPr sz="1800"/>
            </a:pPr>
            <a:r>
              <a:rPr sz="1700"/>
              <a:t> * Slide taken from Koperasi MSMEs 3.0</a:t>
            </a:r>
          </a:p>
        </p:txBody>
      </p:sp>
      <p:pic>
        <p:nvPicPr>
          <p:cNvPr id="965" name="image3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786204" y="8768186"/>
            <a:ext cx="2790970" cy="6977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rawpixel-670749-unsplash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429" y="793"/>
            <a:ext cx="13022151" cy="8690116"/>
          </a:xfrm>
          <a:prstGeom prst="rect">
            <a:avLst/>
          </a:prstGeom>
          <a:ln w="12700">
            <a:miter lim="400000"/>
          </a:ln>
        </p:spPr>
      </p:pic>
      <p:sp>
        <p:nvSpPr>
          <p:cNvPr id="968" name="Shape 968"/>
          <p:cNvSpPr/>
          <p:nvPr>
            <p:ph type="title"/>
          </p:nvPr>
        </p:nvSpPr>
        <p:spPr>
          <a:xfrm>
            <a:off x="2418784" y="877534"/>
            <a:ext cx="8585878" cy="74303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 indent="12700">
              <a:spcBef>
                <a:spcPts val="100"/>
              </a:spcBef>
              <a:defRPr sz="1800">
                <a:solidFill>
                  <a:srgbClr val="000000"/>
                </a:solidFill>
              </a:defRPr>
            </a:pPr>
            <a:r>
              <a:rPr spc="-104" sz="4600"/>
              <a:t>Sustainable </a:t>
            </a:r>
            <a:r>
              <a:rPr spc="-209" sz="4600"/>
              <a:t>Business</a:t>
            </a:r>
            <a:r>
              <a:rPr spc="-313" sz="4600"/>
              <a:t> </a:t>
            </a:r>
            <a:r>
              <a:rPr sz="4600"/>
              <a:t>Framework</a:t>
            </a:r>
          </a:p>
        </p:txBody>
      </p:sp>
      <p:sp>
        <p:nvSpPr>
          <p:cNvPr id="969" name="Shape 969"/>
          <p:cNvSpPr/>
          <p:nvPr/>
        </p:nvSpPr>
        <p:spPr>
          <a:xfrm>
            <a:off x="4638269" y="2889349"/>
            <a:ext cx="4146907" cy="4145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3" y="10530"/>
                </a:lnTo>
                <a:lnTo>
                  <a:pt x="13" y="10261"/>
                </a:lnTo>
                <a:lnTo>
                  <a:pt x="30" y="9994"/>
                </a:lnTo>
                <a:lnTo>
                  <a:pt x="52" y="9729"/>
                </a:lnTo>
                <a:lnTo>
                  <a:pt x="82" y="9465"/>
                </a:lnTo>
                <a:lnTo>
                  <a:pt x="117" y="9204"/>
                </a:lnTo>
                <a:lnTo>
                  <a:pt x="159" y="8945"/>
                </a:lnTo>
                <a:lnTo>
                  <a:pt x="207" y="8687"/>
                </a:lnTo>
                <a:lnTo>
                  <a:pt x="260" y="8432"/>
                </a:lnTo>
                <a:lnTo>
                  <a:pt x="320" y="8179"/>
                </a:lnTo>
                <a:lnTo>
                  <a:pt x="386" y="7929"/>
                </a:lnTo>
                <a:lnTo>
                  <a:pt x="457" y="7681"/>
                </a:lnTo>
                <a:lnTo>
                  <a:pt x="534" y="7435"/>
                </a:lnTo>
                <a:lnTo>
                  <a:pt x="617" y="7192"/>
                </a:lnTo>
                <a:lnTo>
                  <a:pt x="706" y="6952"/>
                </a:lnTo>
                <a:lnTo>
                  <a:pt x="800" y="6714"/>
                </a:lnTo>
                <a:lnTo>
                  <a:pt x="899" y="6479"/>
                </a:lnTo>
                <a:lnTo>
                  <a:pt x="1004" y="6247"/>
                </a:lnTo>
                <a:lnTo>
                  <a:pt x="1114" y="6018"/>
                </a:lnTo>
                <a:lnTo>
                  <a:pt x="1229" y="5792"/>
                </a:lnTo>
                <a:lnTo>
                  <a:pt x="1349" y="5569"/>
                </a:lnTo>
                <a:lnTo>
                  <a:pt x="1475" y="5349"/>
                </a:lnTo>
                <a:lnTo>
                  <a:pt x="1605" y="5132"/>
                </a:lnTo>
                <a:lnTo>
                  <a:pt x="1740" y="4919"/>
                </a:lnTo>
                <a:lnTo>
                  <a:pt x="1880" y="4709"/>
                </a:lnTo>
                <a:lnTo>
                  <a:pt x="2025" y="4503"/>
                </a:lnTo>
                <a:lnTo>
                  <a:pt x="2174" y="4300"/>
                </a:lnTo>
                <a:lnTo>
                  <a:pt x="2328" y="4101"/>
                </a:lnTo>
                <a:lnTo>
                  <a:pt x="2486" y="3906"/>
                </a:lnTo>
                <a:lnTo>
                  <a:pt x="2649" y="3714"/>
                </a:lnTo>
                <a:lnTo>
                  <a:pt x="2816" y="3527"/>
                </a:lnTo>
                <a:lnTo>
                  <a:pt x="2988" y="3343"/>
                </a:lnTo>
                <a:lnTo>
                  <a:pt x="3163" y="3163"/>
                </a:lnTo>
                <a:lnTo>
                  <a:pt x="3343" y="2988"/>
                </a:lnTo>
                <a:lnTo>
                  <a:pt x="3527" y="2816"/>
                </a:lnTo>
                <a:lnTo>
                  <a:pt x="3714" y="2649"/>
                </a:lnTo>
                <a:lnTo>
                  <a:pt x="3906" y="2486"/>
                </a:lnTo>
                <a:lnTo>
                  <a:pt x="4101" y="2328"/>
                </a:lnTo>
                <a:lnTo>
                  <a:pt x="4301" y="2174"/>
                </a:lnTo>
                <a:lnTo>
                  <a:pt x="4503" y="2025"/>
                </a:lnTo>
                <a:lnTo>
                  <a:pt x="4710" y="1880"/>
                </a:lnTo>
                <a:lnTo>
                  <a:pt x="4919" y="1740"/>
                </a:lnTo>
                <a:lnTo>
                  <a:pt x="5133" y="1605"/>
                </a:lnTo>
                <a:lnTo>
                  <a:pt x="5349" y="1475"/>
                </a:lnTo>
                <a:lnTo>
                  <a:pt x="5569" y="1349"/>
                </a:lnTo>
                <a:lnTo>
                  <a:pt x="5792" y="1229"/>
                </a:lnTo>
                <a:lnTo>
                  <a:pt x="6018" y="1114"/>
                </a:lnTo>
                <a:lnTo>
                  <a:pt x="6247" y="1004"/>
                </a:lnTo>
                <a:lnTo>
                  <a:pt x="6479" y="899"/>
                </a:lnTo>
                <a:lnTo>
                  <a:pt x="6714" y="800"/>
                </a:lnTo>
                <a:lnTo>
                  <a:pt x="6952" y="706"/>
                </a:lnTo>
                <a:lnTo>
                  <a:pt x="7192" y="617"/>
                </a:lnTo>
                <a:lnTo>
                  <a:pt x="7435" y="534"/>
                </a:lnTo>
                <a:lnTo>
                  <a:pt x="7681" y="457"/>
                </a:lnTo>
                <a:lnTo>
                  <a:pt x="7929" y="386"/>
                </a:lnTo>
                <a:lnTo>
                  <a:pt x="8180" y="320"/>
                </a:lnTo>
                <a:lnTo>
                  <a:pt x="8432" y="260"/>
                </a:lnTo>
                <a:lnTo>
                  <a:pt x="8687" y="207"/>
                </a:lnTo>
                <a:lnTo>
                  <a:pt x="8945" y="159"/>
                </a:lnTo>
                <a:lnTo>
                  <a:pt x="9204" y="117"/>
                </a:lnTo>
                <a:lnTo>
                  <a:pt x="9465" y="82"/>
                </a:lnTo>
                <a:lnTo>
                  <a:pt x="9729" y="52"/>
                </a:lnTo>
                <a:lnTo>
                  <a:pt x="9994" y="30"/>
                </a:lnTo>
                <a:lnTo>
                  <a:pt x="10261" y="13"/>
                </a:lnTo>
                <a:lnTo>
                  <a:pt x="10530" y="3"/>
                </a:lnTo>
                <a:lnTo>
                  <a:pt x="10800" y="0"/>
                </a:lnTo>
                <a:lnTo>
                  <a:pt x="11070" y="3"/>
                </a:lnTo>
                <a:lnTo>
                  <a:pt x="11339" y="13"/>
                </a:lnTo>
                <a:lnTo>
                  <a:pt x="11606" y="30"/>
                </a:lnTo>
                <a:lnTo>
                  <a:pt x="11871" y="52"/>
                </a:lnTo>
                <a:lnTo>
                  <a:pt x="12135" y="82"/>
                </a:lnTo>
                <a:lnTo>
                  <a:pt x="12396" y="117"/>
                </a:lnTo>
                <a:lnTo>
                  <a:pt x="12655" y="159"/>
                </a:lnTo>
                <a:lnTo>
                  <a:pt x="12913" y="207"/>
                </a:lnTo>
                <a:lnTo>
                  <a:pt x="13168" y="260"/>
                </a:lnTo>
                <a:lnTo>
                  <a:pt x="13420" y="320"/>
                </a:lnTo>
                <a:lnTo>
                  <a:pt x="13671" y="386"/>
                </a:lnTo>
                <a:lnTo>
                  <a:pt x="13919" y="457"/>
                </a:lnTo>
                <a:lnTo>
                  <a:pt x="14165" y="534"/>
                </a:lnTo>
                <a:lnTo>
                  <a:pt x="14408" y="617"/>
                </a:lnTo>
                <a:lnTo>
                  <a:pt x="14648" y="706"/>
                </a:lnTo>
                <a:lnTo>
                  <a:pt x="14886" y="800"/>
                </a:lnTo>
                <a:lnTo>
                  <a:pt x="15121" y="899"/>
                </a:lnTo>
                <a:lnTo>
                  <a:pt x="15353" y="1004"/>
                </a:lnTo>
                <a:lnTo>
                  <a:pt x="15582" y="1114"/>
                </a:lnTo>
                <a:lnTo>
                  <a:pt x="15808" y="1229"/>
                </a:lnTo>
                <a:lnTo>
                  <a:pt x="16031" y="1349"/>
                </a:lnTo>
                <a:lnTo>
                  <a:pt x="16251" y="1475"/>
                </a:lnTo>
                <a:lnTo>
                  <a:pt x="16467" y="1605"/>
                </a:lnTo>
                <a:lnTo>
                  <a:pt x="16681" y="1740"/>
                </a:lnTo>
                <a:lnTo>
                  <a:pt x="16890" y="1880"/>
                </a:lnTo>
                <a:lnTo>
                  <a:pt x="17097" y="2025"/>
                </a:lnTo>
                <a:lnTo>
                  <a:pt x="17299" y="2174"/>
                </a:lnTo>
                <a:lnTo>
                  <a:pt x="17499" y="2328"/>
                </a:lnTo>
                <a:lnTo>
                  <a:pt x="17694" y="2486"/>
                </a:lnTo>
                <a:lnTo>
                  <a:pt x="17886" y="2649"/>
                </a:lnTo>
                <a:lnTo>
                  <a:pt x="18073" y="2816"/>
                </a:lnTo>
                <a:lnTo>
                  <a:pt x="18257" y="2988"/>
                </a:lnTo>
                <a:lnTo>
                  <a:pt x="18437" y="3163"/>
                </a:lnTo>
                <a:lnTo>
                  <a:pt x="18612" y="3343"/>
                </a:lnTo>
                <a:lnTo>
                  <a:pt x="18784" y="3527"/>
                </a:lnTo>
                <a:lnTo>
                  <a:pt x="18951" y="3714"/>
                </a:lnTo>
                <a:lnTo>
                  <a:pt x="19114" y="3906"/>
                </a:lnTo>
                <a:lnTo>
                  <a:pt x="19272" y="4101"/>
                </a:lnTo>
                <a:lnTo>
                  <a:pt x="19426" y="4300"/>
                </a:lnTo>
                <a:lnTo>
                  <a:pt x="19575" y="4503"/>
                </a:lnTo>
                <a:lnTo>
                  <a:pt x="19720" y="4709"/>
                </a:lnTo>
                <a:lnTo>
                  <a:pt x="19860" y="4919"/>
                </a:lnTo>
                <a:lnTo>
                  <a:pt x="19995" y="5132"/>
                </a:lnTo>
                <a:lnTo>
                  <a:pt x="20125" y="5349"/>
                </a:lnTo>
                <a:lnTo>
                  <a:pt x="20251" y="5569"/>
                </a:lnTo>
                <a:lnTo>
                  <a:pt x="20371" y="5792"/>
                </a:lnTo>
                <a:lnTo>
                  <a:pt x="20486" y="6018"/>
                </a:lnTo>
                <a:lnTo>
                  <a:pt x="20596" y="6247"/>
                </a:lnTo>
                <a:lnTo>
                  <a:pt x="20701" y="6479"/>
                </a:lnTo>
                <a:lnTo>
                  <a:pt x="20800" y="6714"/>
                </a:lnTo>
                <a:lnTo>
                  <a:pt x="20894" y="6952"/>
                </a:lnTo>
                <a:lnTo>
                  <a:pt x="20983" y="7192"/>
                </a:lnTo>
                <a:lnTo>
                  <a:pt x="21066" y="7435"/>
                </a:lnTo>
                <a:lnTo>
                  <a:pt x="21143" y="7681"/>
                </a:lnTo>
                <a:lnTo>
                  <a:pt x="21214" y="7929"/>
                </a:lnTo>
                <a:lnTo>
                  <a:pt x="21280" y="8179"/>
                </a:lnTo>
                <a:lnTo>
                  <a:pt x="21340" y="8432"/>
                </a:lnTo>
                <a:lnTo>
                  <a:pt x="21393" y="8687"/>
                </a:lnTo>
                <a:lnTo>
                  <a:pt x="21441" y="8945"/>
                </a:lnTo>
                <a:lnTo>
                  <a:pt x="21483" y="9204"/>
                </a:lnTo>
                <a:lnTo>
                  <a:pt x="21518" y="9465"/>
                </a:lnTo>
                <a:lnTo>
                  <a:pt x="21548" y="9729"/>
                </a:lnTo>
                <a:lnTo>
                  <a:pt x="21570" y="9994"/>
                </a:lnTo>
                <a:lnTo>
                  <a:pt x="21587" y="10261"/>
                </a:lnTo>
                <a:lnTo>
                  <a:pt x="21597" y="10530"/>
                </a:lnTo>
                <a:lnTo>
                  <a:pt x="21600" y="10800"/>
                </a:lnTo>
                <a:lnTo>
                  <a:pt x="21597" y="11070"/>
                </a:lnTo>
                <a:lnTo>
                  <a:pt x="21587" y="11339"/>
                </a:lnTo>
                <a:lnTo>
                  <a:pt x="21570" y="11606"/>
                </a:lnTo>
                <a:lnTo>
                  <a:pt x="21548" y="11871"/>
                </a:lnTo>
                <a:lnTo>
                  <a:pt x="21518" y="12135"/>
                </a:lnTo>
                <a:lnTo>
                  <a:pt x="21483" y="12396"/>
                </a:lnTo>
                <a:lnTo>
                  <a:pt x="21441" y="12655"/>
                </a:lnTo>
                <a:lnTo>
                  <a:pt x="21393" y="12913"/>
                </a:lnTo>
                <a:lnTo>
                  <a:pt x="21340" y="13168"/>
                </a:lnTo>
                <a:lnTo>
                  <a:pt x="21280" y="13421"/>
                </a:lnTo>
                <a:lnTo>
                  <a:pt x="21214" y="13671"/>
                </a:lnTo>
                <a:lnTo>
                  <a:pt x="21143" y="13919"/>
                </a:lnTo>
                <a:lnTo>
                  <a:pt x="21066" y="14165"/>
                </a:lnTo>
                <a:lnTo>
                  <a:pt x="20983" y="14408"/>
                </a:lnTo>
                <a:lnTo>
                  <a:pt x="20894" y="14648"/>
                </a:lnTo>
                <a:lnTo>
                  <a:pt x="20800" y="14886"/>
                </a:lnTo>
                <a:lnTo>
                  <a:pt x="20701" y="15121"/>
                </a:lnTo>
                <a:lnTo>
                  <a:pt x="20596" y="15353"/>
                </a:lnTo>
                <a:lnTo>
                  <a:pt x="20486" y="15582"/>
                </a:lnTo>
                <a:lnTo>
                  <a:pt x="20371" y="15808"/>
                </a:lnTo>
                <a:lnTo>
                  <a:pt x="20251" y="16031"/>
                </a:lnTo>
                <a:lnTo>
                  <a:pt x="20125" y="16251"/>
                </a:lnTo>
                <a:lnTo>
                  <a:pt x="19995" y="16468"/>
                </a:lnTo>
                <a:lnTo>
                  <a:pt x="19860" y="16681"/>
                </a:lnTo>
                <a:lnTo>
                  <a:pt x="19720" y="16891"/>
                </a:lnTo>
                <a:lnTo>
                  <a:pt x="19575" y="17097"/>
                </a:lnTo>
                <a:lnTo>
                  <a:pt x="19426" y="17300"/>
                </a:lnTo>
                <a:lnTo>
                  <a:pt x="19272" y="17499"/>
                </a:lnTo>
                <a:lnTo>
                  <a:pt x="19114" y="17694"/>
                </a:lnTo>
                <a:lnTo>
                  <a:pt x="18951" y="17886"/>
                </a:lnTo>
                <a:lnTo>
                  <a:pt x="18784" y="18073"/>
                </a:lnTo>
                <a:lnTo>
                  <a:pt x="18612" y="18257"/>
                </a:lnTo>
                <a:lnTo>
                  <a:pt x="18437" y="18437"/>
                </a:lnTo>
                <a:lnTo>
                  <a:pt x="18257" y="18612"/>
                </a:lnTo>
                <a:lnTo>
                  <a:pt x="18073" y="18784"/>
                </a:lnTo>
                <a:lnTo>
                  <a:pt x="17886" y="18951"/>
                </a:lnTo>
                <a:lnTo>
                  <a:pt x="17694" y="19114"/>
                </a:lnTo>
                <a:lnTo>
                  <a:pt x="17499" y="19272"/>
                </a:lnTo>
                <a:lnTo>
                  <a:pt x="17299" y="19426"/>
                </a:lnTo>
                <a:lnTo>
                  <a:pt x="17097" y="19575"/>
                </a:lnTo>
                <a:lnTo>
                  <a:pt x="16890" y="19720"/>
                </a:lnTo>
                <a:lnTo>
                  <a:pt x="16681" y="19860"/>
                </a:lnTo>
                <a:lnTo>
                  <a:pt x="16467" y="19995"/>
                </a:lnTo>
                <a:lnTo>
                  <a:pt x="16251" y="20125"/>
                </a:lnTo>
                <a:lnTo>
                  <a:pt x="16031" y="20251"/>
                </a:lnTo>
                <a:lnTo>
                  <a:pt x="15808" y="20371"/>
                </a:lnTo>
                <a:lnTo>
                  <a:pt x="15582" y="20486"/>
                </a:lnTo>
                <a:lnTo>
                  <a:pt x="15353" y="20596"/>
                </a:lnTo>
                <a:lnTo>
                  <a:pt x="15121" y="20701"/>
                </a:lnTo>
                <a:lnTo>
                  <a:pt x="14886" y="20800"/>
                </a:lnTo>
                <a:lnTo>
                  <a:pt x="14648" y="20894"/>
                </a:lnTo>
                <a:lnTo>
                  <a:pt x="14408" y="20983"/>
                </a:lnTo>
                <a:lnTo>
                  <a:pt x="14165" y="21066"/>
                </a:lnTo>
                <a:lnTo>
                  <a:pt x="13919" y="21143"/>
                </a:lnTo>
                <a:lnTo>
                  <a:pt x="13671" y="21214"/>
                </a:lnTo>
                <a:lnTo>
                  <a:pt x="13420" y="21280"/>
                </a:lnTo>
                <a:lnTo>
                  <a:pt x="13168" y="21340"/>
                </a:lnTo>
                <a:lnTo>
                  <a:pt x="12913" y="21393"/>
                </a:lnTo>
                <a:lnTo>
                  <a:pt x="12655" y="21441"/>
                </a:lnTo>
                <a:lnTo>
                  <a:pt x="12396" y="21483"/>
                </a:lnTo>
                <a:lnTo>
                  <a:pt x="12135" y="21518"/>
                </a:lnTo>
                <a:lnTo>
                  <a:pt x="11871" y="21548"/>
                </a:lnTo>
                <a:lnTo>
                  <a:pt x="11606" y="21570"/>
                </a:lnTo>
                <a:lnTo>
                  <a:pt x="11339" y="21587"/>
                </a:lnTo>
                <a:lnTo>
                  <a:pt x="11070" y="21597"/>
                </a:lnTo>
                <a:lnTo>
                  <a:pt x="10800" y="21600"/>
                </a:lnTo>
                <a:lnTo>
                  <a:pt x="10530" y="21597"/>
                </a:lnTo>
                <a:lnTo>
                  <a:pt x="10261" y="21587"/>
                </a:lnTo>
                <a:lnTo>
                  <a:pt x="9994" y="21570"/>
                </a:lnTo>
                <a:lnTo>
                  <a:pt x="9729" y="21548"/>
                </a:lnTo>
                <a:lnTo>
                  <a:pt x="9465" y="21518"/>
                </a:lnTo>
                <a:lnTo>
                  <a:pt x="9204" y="21483"/>
                </a:lnTo>
                <a:lnTo>
                  <a:pt x="8945" y="21441"/>
                </a:lnTo>
                <a:lnTo>
                  <a:pt x="8687" y="21393"/>
                </a:lnTo>
                <a:lnTo>
                  <a:pt x="8432" y="21340"/>
                </a:lnTo>
                <a:lnTo>
                  <a:pt x="8180" y="21280"/>
                </a:lnTo>
                <a:lnTo>
                  <a:pt x="7929" y="21214"/>
                </a:lnTo>
                <a:lnTo>
                  <a:pt x="7681" y="21143"/>
                </a:lnTo>
                <a:lnTo>
                  <a:pt x="7435" y="21066"/>
                </a:lnTo>
                <a:lnTo>
                  <a:pt x="7192" y="20983"/>
                </a:lnTo>
                <a:lnTo>
                  <a:pt x="6952" y="20894"/>
                </a:lnTo>
                <a:lnTo>
                  <a:pt x="6714" y="20800"/>
                </a:lnTo>
                <a:lnTo>
                  <a:pt x="6479" y="20701"/>
                </a:lnTo>
                <a:lnTo>
                  <a:pt x="6247" y="20596"/>
                </a:lnTo>
                <a:lnTo>
                  <a:pt x="6018" y="20486"/>
                </a:lnTo>
                <a:lnTo>
                  <a:pt x="5792" y="20371"/>
                </a:lnTo>
                <a:lnTo>
                  <a:pt x="5569" y="20251"/>
                </a:lnTo>
                <a:lnTo>
                  <a:pt x="5349" y="20125"/>
                </a:lnTo>
                <a:lnTo>
                  <a:pt x="5133" y="19995"/>
                </a:lnTo>
                <a:lnTo>
                  <a:pt x="4919" y="19860"/>
                </a:lnTo>
                <a:lnTo>
                  <a:pt x="4710" y="19720"/>
                </a:lnTo>
                <a:lnTo>
                  <a:pt x="4503" y="19575"/>
                </a:lnTo>
                <a:lnTo>
                  <a:pt x="4301" y="19426"/>
                </a:lnTo>
                <a:lnTo>
                  <a:pt x="4101" y="19272"/>
                </a:lnTo>
                <a:lnTo>
                  <a:pt x="3906" y="19114"/>
                </a:lnTo>
                <a:lnTo>
                  <a:pt x="3714" y="18951"/>
                </a:lnTo>
                <a:lnTo>
                  <a:pt x="3527" y="18784"/>
                </a:lnTo>
                <a:lnTo>
                  <a:pt x="3343" y="18612"/>
                </a:lnTo>
                <a:lnTo>
                  <a:pt x="3163" y="18437"/>
                </a:lnTo>
                <a:lnTo>
                  <a:pt x="2988" y="18257"/>
                </a:lnTo>
                <a:lnTo>
                  <a:pt x="2816" y="18073"/>
                </a:lnTo>
                <a:lnTo>
                  <a:pt x="2649" y="17886"/>
                </a:lnTo>
                <a:lnTo>
                  <a:pt x="2486" y="17694"/>
                </a:lnTo>
                <a:lnTo>
                  <a:pt x="2328" y="17499"/>
                </a:lnTo>
                <a:lnTo>
                  <a:pt x="2174" y="17300"/>
                </a:lnTo>
                <a:lnTo>
                  <a:pt x="2025" y="17097"/>
                </a:lnTo>
                <a:lnTo>
                  <a:pt x="1880" y="16891"/>
                </a:lnTo>
                <a:lnTo>
                  <a:pt x="1740" y="16681"/>
                </a:lnTo>
                <a:lnTo>
                  <a:pt x="1605" y="16468"/>
                </a:lnTo>
                <a:lnTo>
                  <a:pt x="1475" y="16251"/>
                </a:lnTo>
                <a:lnTo>
                  <a:pt x="1349" y="16031"/>
                </a:lnTo>
                <a:lnTo>
                  <a:pt x="1229" y="15808"/>
                </a:lnTo>
                <a:lnTo>
                  <a:pt x="1114" y="15582"/>
                </a:lnTo>
                <a:lnTo>
                  <a:pt x="1004" y="15353"/>
                </a:lnTo>
                <a:lnTo>
                  <a:pt x="899" y="15121"/>
                </a:lnTo>
                <a:lnTo>
                  <a:pt x="800" y="14886"/>
                </a:lnTo>
                <a:lnTo>
                  <a:pt x="706" y="14648"/>
                </a:lnTo>
                <a:lnTo>
                  <a:pt x="617" y="14408"/>
                </a:lnTo>
                <a:lnTo>
                  <a:pt x="534" y="14165"/>
                </a:lnTo>
                <a:lnTo>
                  <a:pt x="457" y="13919"/>
                </a:lnTo>
                <a:lnTo>
                  <a:pt x="386" y="13671"/>
                </a:lnTo>
                <a:lnTo>
                  <a:pt x="320" y="13421"/>
                </a:lnTo>
                <a:lnTo>
                  <a:pt x="260" y="13168"/>
                </a:lnTo>
                <a:lnTo>
                  <a:pt x="207" y="12913"/>
                </a:lnTo>
                <a:lnTo>
                  <a:pt x="159" y="12655"/>
                </a:lnTo>
                <a:lnTo>
                  <a:pt x="117" y="12396"/>
                </a:lnTo>
                <a:lnTo>
                  <a:pt x="82" y="12135"/>
                </a:lnTo>
                <a:lnTo>
                  <a:pt x="52" y="11871"/>
                </a:lnTo>
                <a:lnTo>
                  <a:pt x="30" y="11606"/>
                </a:lnTo>
                <a:lnTo>
                  <a:pt x="13" y="11339"/>
                </a:lnTo>
                <a:lnTo>
                  <a:pt x="3" y="11070"/>
                </a:lnTo>
                <a:lnTo>
                  <a:pt x="0" y="10800"/>
                </a:lnTo>
                <a:close/>
              </a:path>
            </a:pathLst>
          </a:custGeom>
          <a:ln w="25400">
            <a:solidFill>
              <a:srgbClr val="BEBEBE"/>
            </a:solidFill>
            <a:prstDash val="dash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0" name="Shape 970"/>
          <p:cNvSpPr/>
          <p:nvPr/>
        </p:nvSpPr>
        <p:spPr>
          <a:xfrm>
            <a:off x="6611749" y="4849823"/>
            <a:ext cx="2841551" cy="2841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7" y="10413"/>
                </a:lnTo>
                <a:lnTo>
                  <a:pt x="27" y="10029"/>
                </a:lnTo>
                <a:lnTo>
                  <a:pt x="61" y="9649"/>
                </a:lnTo>
                <a:lnTo>
                  <a:pt x="107" y="9272"/>
                </a:lnTo>
                <a:lnTo>
                  <a:pt x="167" y="8900"/>
                </a:lnTo>
                <a:lnTo>
                  <a:pt x="239" y="8532"/>
                </a:lnTo>
                <a:lnTo>
                  <a:pt x="323" y="8169"/>
                </a:lnTo>
                <a:lnTo>
                  <a:pt x="419" y="7810"/>
                </a:lnTo>
                <a:lnTo>
                  <a:pt x="528" y="7457"/>
                </a:lnTo>
                <a:lnTo>
                  <a:pt x="648" y="7108"/>
                </a:lnTo>
                <a:lnTo>
                  <a:pt x="779" y="6766"/>
                </a:lnTo>
                <a:lnTo>
                  <a:pt x="921" y="6429"/>
                </a:lnTo>
                <a:lnTo>
                  <a:pt x="1075" y="6097"/>
                </a:lnTo>
                <a:lnTo>
                  <a:pt x="1239" y="5772"/>
                </a:lnTo>
                <a:lnTo>
                  <a:pt x="1414" y="5454"/>
                </a:lnTo>
                <a:lnTo>
                  <a:pt x="1599" y="5142"/>
                </a:lnTo>
                <a:lnTo>
                  <a:pt x="1794" y="4837"/>
                </a:lnTo>
                <a:lnTo>
                  <a:pt x="1999" y="4539"/>
                </a:lnTo>
                <a:lnTo>
                  <a:pt x="2214" y="4248"/>
                </a:lnTo>
                <a:lnTo>
                  <a:pt x="2438" y="3965"/>
                </a:lnTo>
                <a:lnTo>
                  <a:pt x="2671" y="3690"/>
                </a:lnTo>
                <a:lnTo>
                  <a:pt x="2913" y="3423"/>
                </a:lnTo>
                <a:lnTo>
                  <a:pt x="3163" y="3163"/>
                </a:lnTo>
                <a:lnTo>
                  <a:pt x="3423" y="2913"/>
                </a:lnTo>
                <a:lnTo>
                  <a:pt x="3690" y="2671"/>
                </a:lnTo>
                <a:lnTo>
                  <a:pt x="3965" y="2438"/>
                </a:lnTo>
                <a:lnTo>
                  <a:pt x="4248" y="2214"/>
                </a:lnTo>
                <a:lnTo>
                  <a:pt x="4539" y="1999"/>
                </a:lnTo>
                <a:lnTo>
                  <a:pt x="4837" y="1794"/>
                </a:lnTo>
                <a:lnTo>
                  <a:pt x="5142" y="1599"/>
                </a:lnTo>
                <a:lnTo>
                  <a:pt x="5454" y="1414"/>
                </a:lnTo>
                <a:lnTo>
                  <a:pt x="5772" y="1239"/>
                </a:lnTo>
                <a:lnTo>
                  <a:pt x="6097" y="1075"/>
                </a:lnTo>
                <a:lnTo>
                  <a:pt x="6429" y="921"/>
                </a:lnTo>
                <a:lnTo>
                  <a:pt x="6766" y="779"/>
                </a:lnTo>
                <a:lnTo>
                  <a:pt x="7108" y="648"/>
                </a:lnTo>
                <a:lnTo>
                  <a:pt x="7457" y="528"/>
                </a:lnTo>
                <a:lnTo>
                  <a:pt x="7810" y="419"/>
                </a:lnTo>
                <a:lnTo>
                  <a:pt x="8169" y="323"/>
                </a:lnTo>
                <a:lnTo>
                  <a:pt x="8532" y="239"/>
                </a:lnTo>
                <a:lnTo>
                  <a:pt x="8900" y="167"/>
                </a:lnTo>
                <a:lnTo>
                  <a:pt x="9272" y="107"/>
                </a:lnTo>
                <a:lnTo>
                  <a:pt x="9648" y="61"/>
                </a:lnTo>
                <a:lnTo>
                  <a:pt x="10029" y="27"/>
                </a:lnTo>
                <a:lnTo>
                  <a:pt x="10413" y="7"/>
                </a:lnTo>
                <a:lnTo>
                  <a:pt x="10800" y="0"/>
                </a:lnTo>
                <a:lnTo>
                  <a:pt x="11187" y="7"/>
                </a:lnTo>
                <a:lnTo>
                  <a:pt x="11571" y="27"/>
                </a:lnTo>
                <a:lnTo>
                  <a:pt x="11951" y="61"/>
                </a:lnTo>
                <a:lnTo>
                  <a:pt x="12328" y="107"/>
                </a:lnTo>
                <a:lnTo>
                  <a:pt x="12700" y="167"/>
                </a:lnTo>
                <a:lnTo>
                  <a:pt x="13068" y="239"/>
                </a:lnTo>
                <a:lnTo>
                  <a:pt x="13431" y="323"/>
                </a:lnTo>
                <a:lnTo>
                  <a:pt x="13790" y="419"/>
                </a:lnTo>
                <a:lnTo>
                  <a:pt x="14143" y="528"/>
                </a:lnTo>
                <a:lnTo>
                  <a:pt x="14492" y="648"/>
                </a:lnTo>
                <a:lnTo>
                  <a:pt x="14834" y="779"/>
                </a:lnTo>
                <a:lnTo>
                  <a:pt x="15171" y="921"/>
                </a:lnTo>
                <a:lnTo>
                  <a:pt x="15503" y="1075"/>
                </a:lnTo>
                <a:lnTo>
                  <a:pt x="15828" y="1239"/>
                </a:lnTo>
                <a:lnTo>
                  <a:pt x="16146" y="1414"/>
                </a:lnTo>
                <a:lnTo>
                  <a:pt x="16458" y="1599"/>
                </a:lnTo>
                <a:lnTo>
                  <a:pt x="16763" y="1794"/>
                </a:lnTo>
                <a:lnTo>
                  <a:pt x="17061" y="1999"/>
                </a:lnTo>
                <a:lnTo>
                  <a:pt x="17352" y="2214"/>
                </a:lnTo>
                <a:lnTo>
                  <a:pt x="17635" y="2438"/>
                </a:lnTo>
                <a:lnTo>
                  <a:pt x="17910" y="2671"/>
                </a:lnTo>
                <a:lnTo>
                  <a:pt x="18177" y="2913"/>
                </a:lnTo>
                <a:lnTo>
                  <a:pt x="18437" y="3163"/>
                </a:lnTo>
                <a:lnTo>
                  <a:pt x="18687" y="3423"/>
                </a:lnTo>
                <a:lnTo>
                  <a:pt x="18929" y="3690"/>
                </a:lnTo>
                <a:lnTo>
                  <a:pt x="19162" y="3965"/>
                </a:lnTo>
                <a:lnTo>
                  <a:pt x="19386" y="4248"/>
                </a:lnTo>
                <a:lnTo>
                  <a:pt x="19601" y="4539"/>
                </a:lnTo>
                <a:lnTo>
                  <a:pt x="19806" y="4837"/>
                </a:lnTo>
                <a:lnTo>
                  <a:pt x="20001" y="5142"/>
                </a:lnTo>
                <a:lnTo>
                  <a:pt x="20186" y="5454"/>
                </a:lnTo>
                <a:lnTo>
                  <a:pt x="20361" y="5772"/>
                </a:lnTo>
                <a:lnTo>
                  <a:pt x="20525" y="6097"/>
                </a:lnTo>
                <a:lnTo>
                  <a:pt x="20679" y="6429"/>
                </a:lnTo>
                <a:lnTo>
                  <a:pt x="20821" y="6766"/>
                </a:lnTo>
                <a:lnTo>
                  <a:pt x="20952" y="7108"/>
                </a:lnTo>
                <a:lnTo>
                  <a:pt x="21072" y="7457"/>
                </a:lnTo>
                <a:lnTo>
                  <a:pt x="21181" y="7810"/>
                </a:lnTo>
                <a:lnTo>
                  <a:pt x="21277" y="8169"/>
                </a:lnTo>
                <a:lnTo>
                  <a:pt x="21361" y="8532"/>
                </a:lnTo>
                <a:lnTo>
                  <a:pt x="21433" y="8900"/>
                </a:lnTo>
                <a:lnTo>
                  <a:pt x="21493" y="9272"/>
                </a:lnTo>
                <a:lnTo>
                  <a:pt x="21539" y="9649"/>
                </a:lnTo>
                <a:lnTo>
                  <a:pt x="21573" y="10029"/>
                </a:lnTo>
                <a:lnTo>
                  <a:pt x="21593" y="10413"/>
                </a:lnTo>
                <a:lnTo>
                  <a:pt x="21600" y="10800"/>
                </a:lnTo>
                <a:lnTo>
                  <a:pt x="21593" y="11187"/>
                </a:lnTo>
                <a:lnTo>
                  <a:pt x="21573" y="11571"/>
                </a:lnTo>
                <a:lnTo>
                  <a:pt x="21539" y="11952"/>
                </a:lnTo>
                <a:lnTo>
                  <a:pt x="21493" y="12328"/>
                </a:lnTo>
                <a:lnTo>
                  <a:pt x="21433" y="12700"/>
                </a:lnTo>
                <a:lnTo>
                  <a:pt x="21361" y="13068"/>
                </a:lnTo>
                <a:lnTo>
                  <a:pt x="21277" y="13431"/>
                </a:lnTo>
                <a:lnTo>
                  <a:pt x="21181" y="13790"/>
                </a:lnTo>
                <a:lnTo>
                  <a:pt x="21072" y="14144"/>
                </a:lnTo>
                <a:lnTo>
                  <a:pt x="20952" y="14492"/>
                </a:lnTo>
                <a:lnTo>
                  <a:pt x="20821" y="14835"/>
                </a:lnTo>
                <a:lnTo>
                  <a:pt x="20679" y="15172"/>
                </a:lnTo>
                <a:lnTo>
                  <a:pt x="20525" y="15503"/>
                </a:lnTo>
                <a:lnTo>
                  <a:pt x="20361" y="15828"/>
                </a:lnTo>
                <a:lnTo>
                  <a:pt x="20186" y="16146"/>
                </a:lnTo>
                <a:lnTo>
                  <a:pt x="20001" y="16458"/>
                </a:lnTo>
                <a:lnTo>
                  <a:pt x="19806" y="16763"/>
                </a:lnTo>
                <a:lnTo>
                  <a:pt x="19601" y="17061"/>
                </a:lnTo>
                <a:lnTo>
                  <a:pt x="19386" y="17352"/>
                </a:lnTo>
                <a:lnTo>
                  <a:pt x="19162" y="17635"/>
                </a:lnTo>
                <a:lnTo>
                  <a:pt x="18929" y="17910"/>
                </a:lnTo>
                <a:lnTo>
                  <a:pt x="18687" y="18178"/>
                </a:lnTo>
                <a:lnTo>
                  <a:pt x="18437" y="18437"/>
                </a:lnTo>
                <a:lnTo>
                  <a:pt x="18177" y="18687"/>
                </a:lnTo>
                <a:lnTo>
                  <a:pt x="17910" y="18929"/>
                </a:lnTo>
                <a:lnTo>
                  <a:pt x="17635" y="19162"/>
                </a:lnTo>
                <a:lnTo>
                  <a:pt x="17352" y="19386"/>
                </a:lnTo>
                <a:lnTo>
                  <a:pt x="17061" y="19601"/>
                </a:lnTo>
                <a:lnTo>
                  <a:pt x="16763" y="19806"/>
                </a:lnTo>
                <a:lnTo>
                  <a:pt x="16458" y="20001"/>
                </a:lnTo>
                <a:lnTo>
                  <a:pt x="16146" y="20186"/>
                </a:lnTo>
                <a:lnTo>
                  <a:pt x="15828" y="20361"/>
                </a:lnTo>
                <a:lnTo>
                  <a:pt x="15503" y="20525"/>
                </a:lnTo>
                <a:lnTo>
                  <a:pt x="15171" y="20679"/>
                </a:lnTo>
                <a:lnTo>
                  <a:pt x="14834" y="20821"/>
                </a:lnTo>
                <a:lnTo>
                  <a:pt x="14492" y="20953"/>
                </a:lnTo>
                <a:lnTo>
                  <a:pt x="14143" y="21072"/>
                </a:lnTo>
                <a:lnTo>
                  <a:pt x="13790" y="21181"/>
                </a:lnTo>
                <a:lnTo>
                  <a:pt x="13431" y="21277"/>
                </a:lnTo>
                <a:lnTo>
                  <a:pt x="13068" y="21361"/>
                </a:lnTo>
                <a:lnTo>
                  <a:pt x="12700" y="21433"/>
                </a:lnTo>
                <a:lnTo>
                  <a:pt x="12328" y="21493"/>
                </a:lnTo>
                <a:lnTo>
                  <a:pt x="11951" y="21539"/>
                </a:lnTo>
                <a:lnTo>
                  <a:pt x="11571" y="21573"/>
                </a:lnTo>
                <a:lnTo>
                  <a:pt x="11187" y="21593"/>
                </a:lnTo>
                <a:lnTo>
                  <a:pt x="10800" y="21600"/>
                </a:lnTo>
                <a:lnTo>
                  <a:pt x="10413" y="21593"/>
                </a:lnTo>
                <a:lnTo>
                  <a:pt x="10029" y="21573"/>
                </a:lnTo>
                <a:lnTo>
                  <a:pt x="9648" y="21539"/>
                </a:lnTo>
                <a:lnTo>
                  <a:pt x="9272" y="21493"/>
                </a:lnTo>
                <a:lnTo>
                  <a:pt x="8900" y="21433"/>
                </a:lnTo>
                <a:lnTo>
                  <a:pt x="8532" y="21361"/>
                </a:lnTo>
                <a:lnTo>
                  <a:pt x="8169" y="21277"/>
                </a:lnTo>
                <a:lnTo>
                  <a:pt x="7810" y="21181"/>
                </a:lnTo>
                <a:lnTo>
                  <a:pt x="7457" y="21072"/>
                </a:lnTo>
                <a:lnTo>
                  <a:pt x="7108" y="20953"/>
                </a:lnTo>
                <a:lnTo>
                  <a:pt x="6766" y="20821"/>
                </a:lnTo>
                <a:lnTo>
                  <a:pt x="6429" y="20679"/>
                </a:lnTo>
                <a:lnTo>
                  <a:pt x="6097" y="20525"/>
                </a:lnTo>
                <a:lnTo>
                  <a:pt x="5772" y="20361"/>
                </a:lnTo>
                <a:lnTo>
                  <a:pt x="5454" y="20186"/>
                </a:lnTo>
                <a:lnTo>
                  <a:pt x="5142" y="20001"/>
                </a:lnTo>
                <a:lnTo>
                  <a:pt x="4837" y="19806"/>
                </a:lnTo>
                <a:lnTo>
                  <a:pt x="4539" y="19601"/>
                </a:lnTo>
                <a:lnTo>
                  <a:pt x="4248" y="19386"/>
                </a:lnTo>
                <a:lnTo>
                  <a:pt x="3965" y="19162"/>
                </a:lnTo>
                <a:lnTo>
                  <a:pt x="3690" y="18929"/>
                </a:lnTo>
                <a:lnTo>
                  <a:pt x="3423" y="18687"/>
                </a:lnTo>
                <a:lnTo>
                  <a:pt x="3163" y="18437"/>
                </a:lnTo>
                <a:lnTo>
                  <a:pt x="2913" y="18178"/>
                </a:lnTo>
                <a:lnTo>
                  <a:pt x="2671" y="17910"/>
                </a:lnTo>
                <a:lnTo>
                  <a:pt x="2438" y="17635"/>
                </a:lnTo>
                <a:lnTo>
                  <a:pt x="2214" y="17352"/>
                </a:lnTo>
                <a:lnTo>
                  <a:pt x="1999" y="17061"/>
                </a:lnTo>
                <a:lnTo>
                  <a:pt x="1794" y="16763"/>
                </a:lnTo>
                <a:lnTo>
                  <a:pt x="1599" y="16458"/>
                </a:lnTo>
                <a:lnTo>
                  <a:pt x="1414" y="16146"/>
                </a:lnTo>
                <a:lnTo>
                  <a:pt x="1239" y="15828"/>
                </a:lnTo>
                <a:lnTo>
                  <a:pt x="1075" y="15503"/>
                </a:lnTo>
                <a:lnTo>
                  <a:pt x="921" y="15172"/>
                </a:lnTo>
                <a:lnTo>
                  <a:pt x="779" y="14835"/>
                </a:lnTo>
                <a:lnTo>
                  <a:pt x="648" y="14492"/>
                </a:lnTo>
                <a:lnTo>
                  <a:pt x="528" y="14144"/>
                </a:lnTo>
                <a:lnTo>
                  <a:pt x="419" y="13790"/>
                </a:lnTo>
                <a:lnTo>
                  <a:pt x="323" y="13431"/>
                </a:lnTo>
                <a:lnTo>
                  <a:pt x="239" y="13068"/>
                </a:lnTo>
                <a:lnTo>
                  <a:pt x="167" y="12700"/>
                </a:lnTo>
                <a:lnTo>
                  <a:pt x="107" y="12328"/>
                </a:lnTo>
                <a:lnTo>
                  <a:pt x="61" y="11952"/>
                </a:lnTo>
                <a:lnTo>
                  <a:pt x="27" y="11571"/>
                </a:lnTo>
                <a:lnTo>
                  <a:pt x="7" y="11187"/>
                </a:lnTo>
                <a:lnTo>
                  <a:pt x="0" y="10800"/>
                </a:lnTo>
                <a:close/>
              </a:path>
            </a:pathLst>
          </a:custGeom>
          <a:ln w="25400">
            <a:solidFill>
              <a:srgbClr val="D9D9D9"/>
            </a:solidFill>
            <a:prstDash val="dash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1" name="Shape 971"/>
          <p:cNvSpPr/>
          <p:nvPr/>
        </p:nvSpPr>
        <p:spPr>
          <a:xfrm>
            <a:off x="4522851" y="2603245"/>
            <a:ext cx="1680871" cy="1680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20" y="10142"/>
                </a:lnTo>
                <a:lnTo>
                  <a:pt x="78" y="9495"/>
                </a:lnTo>
                <a:lnTo>
                  <a:pt x="174" y="8859"/>
                </a:lnTo>
                <a:lnTo>
                  <a:pt x="306" y="8236"/>
                </a:lnTo>
                <a:lnTo>
                  <a:pt x="474" y="7626"/>
                </a:lnTo>
                <a:lnTo>
                  <a:pt x="676" y="7032"/>
                </a:lnTo>
                <a:lnTo>
                  <a:pt x="911" y="6453"/>
                </a:lnTo>
                <a:lnTo>
                  <a:pt x="1177" y="5892"/>
                </a:lnTo>
                <a:lnTo>
                  <a:pt x="1475" y="5349"/>
                </a:lnTo>
                <a:lnTo>
                  <a:pt x="1802" y="4826"/>
                </a:lnTo>
                <a:lnTo>
                  <a:pt x="2157" y="4323"/>
                </a:lnTo>
                <a:lnTo>
                  <a:pt x="2540" y="3842"/>
                </a:lnTo>
                <a:lnTo>
                  <a:pt x="2949" y="3384"/>
                </a:lnTo>
                <a:lnTo>
                  <a:pt x="3384" y="2949"/>
                </a:lnTo>
                <a:lnTo>
                  <a:pt x="3842" y="2540"/>
                </a:lnTo>
                <a:lnTo>
                  <a:pt x="4323" y="2157"/>
                </a:lnTo>
                <a:lnTo>
                  <a:pt x="4826" y="1802"/>
                </a:lnTo>
                <a:lnTo>
                  <a:pt x="5349" y="1475"/>
                </a:lnTo>
                <a:lnTo>
                  <a:pt x="5892" y="1177"/>
                </a:lnTo>
                <a:lnTo>
                  <a:pt x="6453" y="911"/>
                </a:lnTo>
                <a:lnTo>
                  <a:pt x="7032" y="676"/>
                </a:lnTo>
                <a:lnTo>
                  <a:pt x="7626" y="474"/>
                </a:lnTo>
                <a:lnTo>
                  <a:pt x="8236" y="306"/>
                </a:lnTo>
                <a:lnTo>
                  <a:pt x="8859" y="174"/>
                </a:lnTo>
                <a:lnTo>
                  <a:pt x="9495" y="78"/>
                </a:lnTo>
                <a:lnTo>
                  <a:pt x="10142" y="20"/>
                </a:lnTo>
                <a:lnTo>
                  <a:pt x="10800" y="0"/>
                </a:lnTo>
                <a:lnTo>
                  <a:pt x="11458" y="20"/>
                </a:lnTo>
                <a:lnTo>
                  <a:pt x="12105" y="78"/>
                </a:lnTo>
                <a:lnTo>
                  <a:pt x="12741" y="174"/>
                </a:lnTo>
                <a:lnTo>
                  <a:pt x="13364" y="306"/>
                </a:lnTo>
                <a:lnTo>
                  <a:pt x="13974" y="474"/>
                </a:lnTo>
                <a:lnTo>
                  <a:pt x="14568" y="676"/>
                </a:lnTo>
                <a:lnTo>
                  <a:pt x="15147" y="911"/>
                </a:lnTo>
                <a:lnTo>
                  <a:pt x="15708" y="1177"/>
                </a:lnTo>
                <a:lnTo>
                  <a:pt x="16251" y="1475"/>
                </a:lnTo>
                <a:lnTo>
                  <a:pt x="16774" y="1802"/>
                </a:lnTo>
                <a:lnTo>
                  <a:pt x="17277" y="2157"/>
                </a:lnTo>
                <a:lnTo>
                  <a:pt x="17758" y="2540"/>
                </a:lnTo>
                <a:lnTo>
                  <a:pt x="18216" y="2949"/>
                </a:lnTo>
                <a:lnTo>
                  <a:pt x="18651" y="3384"/>
                </a:lnTo>
                <a:lnTo>
                  <a:pt x="19060" y="3842"/>
                </a:lnTo>
                <a:lnTo>
                  <a:pt x="19443" y="4323"/>
                </a:lnTo>
                <a:lnTo>
                  <a:pt x="19798" y="4826"/>
                </a:lnTo>
                <a:lnTo>
                  <a:pt x="20125" y="5349"/>
                </a:lnTo>
                <a:lnTo>
                  <a:pt x="20423" y="5892"/>
                </a:lnTo>
                <a:lnTo>
                  <a:pt x="20689" y="6453"/>
                </a:lnTo>
                <a:lnTo>
                  <a:pt x="20924" y="7032"/>
                </a:lnTo>
                <a:lnTo>
                  <a:pt x="21126" y="7626"/>
                </a:lnTo>
                <a:lnTo>
                  <a:pt x="21294" y="8236"/>
                </a:lnTo>
                <a:lnTo>
                  <a:pt x="21426" y="8859"/>
                </a:lnTo>
                <a:lnTo>
                  <a:pt x="21522" y="9495"/>
                </a:lnTo>
                <a:lnTo>
                  <a:pt x="21580" y="10142"/>
                </a:lnTo>
                <a:lnTo>
                  <a:pt x="21600" y="10800"/>
                </a:lnTo>
                <a:lnTo>
                  <a:pt x="21580" y="11458"/>
                </a:lnTo>
                <a:lnTo>
                  <a:pt x="21522" y="12105"/>
                </a:lnTo>
                <a:lnTo>
                  <a:pt x="21426" y="12741"/>
                </a:lnTo>
                <a:lnTo>
                  <a:pt x="21294" y="13364"/>
                </a:lnTo>
                <a:lnTo>
                  <a:pt x="21126" y="13974"/>
                </a:lnTo>
                <a:lnTo>
                  <a:pt x="20924" y="14568"/>
                </a:lnTo>
                <a:lnTo>
                  <a:pt x="20689" y="15147"/>
                </a:lnTo>
                <a:lnTo>
                  <a:pt x="20423" y="15708"/>
                </a:lnTo>
                <a:lnTo>
                  <a:pt x="20125" y="16251"/>
                </a:lnTo>
                <a:lnTo>
                  <a:pt x="19798" y="16774"/>
                </a:lnTo>
                <a:lnTo>
                  <a:pt x="19443" y="17277"/>
                </a:lnTo>
                <a:lnTo>
                  <a:pt x="19060" y="17758"/>
                </a:lnTo>
                <a:lnTo>
                  <a:pt x="18651" y="18216"/>
                </a:lnTo>
                <a:lnTo>
                  <a:pt x="18216" y="18651"/>
                </a:lnTo>
                <a:lnTo>
                  <a:pt x="17758" y="19060"/>
                </a:lnTo>
                <a:lnTo>
                  <a:pt x="17277" y="19443"/>
                </a:lnTo>
                <a:lnTo>
                  <a:pt x="16774" y="19798"/>
                </a:lnTo>
                <a:lnTo>
                  <a:pt x="16251" y="20125"/>
                </a:lnTo>
                <a:lnTo>
                  <a:pt x="15708" y="20423"/>
                </a:lnTo>
                <a:lnTo>
                  <a:pt x="15147" y="20689"/>
                </a:lnTo>
                <a:lnTo>
                  <a:pt x="14568" y="20924"/>
                </a:lnTo>
                <a:lnTo>
                  <a:pt x="13974" y="21126"/>
                </a:lnTo>
                <a:lnTo>
                  <a:pt x="13364" y="21294"/>
                </a:lnTo>
                <a:lnTo>
                  <a:pt x="12741" y="21426"/>
                </a:lnTo>
                <a:lnTo>
                  <a:pt x="12105" y="21522"/>
                </a:lnTo>
                <a:lnTo>
                  <a:pt x="11458" y="21580"/>
                </a:lnTo>
                <a:lnTo>
                  <a:pt x="10800" y="21600"/>
                </a:lnTo>
                <a:lnTo>
                  <a:pt x="10142" y="21580"/>
                </a:lnTo>
                <a:lnTo>
                  <a:pt x="9495" y="21522"/>
                </a:lnTo>
                <a:lnTo>
                  <a:pt x="8859" y="21426"/>
                </a:lnTo>
                <a:lnTo>
                  <a:pt x="8236" y="21294"/>
                </a:lnTo>
                <a:lnTo>
                  <a:pt x="7626" y="21126"/>
                </a:lnTo>
                <a:lnTo>
                  <a:pt x="7032" y="20924"/>
                </a:lnTo>
                <a:lnTo>
                  <a:pt x="6453" y="20689"/>
                </a:lnTo>
                <a:lnTo>
                  <a:pt x="5892" y="20423"/>
                </a:lnTo>
                <a:lnTo>
                  <a:pt x="5349" y="20125"/>
                </a:lnTo>
                <a:lnTo>
                  <a:pt x="4826" y="19798"/>
                </a:lnTo>
                <a:lnTo>
                  <a:pt x="4323" y="19443"/>
                </a:lnTo>
                <a:lnTo>
                  <a:pt x="3842" y="19060"/>
                </a:lnTo>
                <a:lnTo>
                  <a:pt x="3384" y="18651"/>
                </a:lnTo>
                <a:lnTo>
                  <a:pt x="2949" y="18216"/>
                </a:lnTo>
                <a:lnTo>
                  <a:pt x="2540" y="17758"/>
                </a:lnTo>
                <a:lnTo>
                  <a:pt x="2157" y="17277"/>
                </a:lnTo>
                <a:lnTo>
                  <a:pt x="1802" y="16774"/>
                </a:lnTo>
                <a:lnTo>
                  <a:pt x="1475" y="16251"/>
                </a:lnTo>
                <a:lnTo>
                  <a:pt x="1177" y="15708"/>
                </a:lnTo>
                <a:lnTo>
                  <a:pt x="911" y="15147"/>
                </a:lnTo>
                <a:lnTo>
                  <a:pt x="676" y="14568"/>
                </a:lnTo>
                <a:lnTo>
                  <a:pt x="474" y="13974"/>
                </a:lnTo>
                <a:lnTo>
                  <a:pt x="306" y="13364"/>
                </a:lnTo>
                <a:lnTo>
                  <a:pt x="174" y="12741"/>
                </a:lnTo>
                <a:lnTo>
                  <a:pt x="78" y="12105"/>
                </a:lnTo>
                <a:lnTo>
                  <a:pt x="20" y="11458"/>
                </a:lnTo>
                <a:lnTo>
                  <a:pt x="0" y="10800"/>
                </a:lnTo>
                <a:close/>
              </a:path>
            </a:pathLst>
          </a:custGeom>
          <a:ln w="25400">
            <a:solidFill>
              <a:srgbClr val="D9D9D9"/>
            </a:solidFill>
            <a:prstDash val="dash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2" name="Shape 972"/>
          <p:cNvSpPr/>
          <p:nvPr/>
        </p:nvSpPr>
        <p:spPr>
          <a:xfrm>
            <a:off x="6753989" y="6923276"/>
            <a:ext cx="190196" cy="19019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3" name="Shape 973"/>
          <p:cNvSpPr/>
          <p:nvPr/>
        </p:nvSpPr>
        <p:spPr>
          <a:xfrm>
            <a:off x="8688451" y="4970930"/>
            <a:ext cx="190197" cy="19019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4" name="Shape 974"/>
          <p:cNvSpPr/>
          <p:nvPr/>
        </p:nvSpPr>
        <p:spPr>
          <a:xfrm>
            <a:off x="9227881" y="3258371"/>
            <a:ext cx="2716108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500"/>
              </a:spcBef>
              <a:defRPr sz="1800"/>
            </a:pPr>
            <a:r>
              <a:rPr spc="-106" sz="24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Business</a:t>
            </a:r>
            <a:r>
              <a:rPr spc="-113" sz="24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33" sz="24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Incubator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 marR="5080" indent="12700" algn="l" defTabSz="457200">
              <a:spcBef>
                <a:spcPts val="300"/>
              </a:spcBef>
              <a:defRPr sz="1800"/>
            </a:pPr>
            <a:r>
              <a:rPr spc="-66" sz="1600">
                <a:solidFill>
                  <a:srgbClr val="A6A6A6"/>
                </a:solidFill>
                <a:latin typeface="Noto Sans"/>
                <a:ea typeface="Noto Sans"/>
                <a:cs typeface="Noto Sans"/>
                <a:sym typeface="Noto Sans"/>
              </a:rPr>
              <a:t>Analyzing </a:t>
            </a:r>
            <a:r>
              <a:rPr spc="-40" sz="1600">
                <a:solidFill>
                  <a:srgbClr val="A6A6A6"/>
                </a:solidFill>
                <a:latin typeface="Noto Sans"/>
                <a:ea typeface="Noto Sans"/>
                <a:cs typeface="Noto Sans"/>
                <a:sym typeface="Noto Sans"/>
              </a:rPr>
              <a:t>detailed </a:t>
            </a:r>
            <a:r>
              <a:rPr spc="-33" sz="1600">
                <a:solidFill>
                  <a:srgbClr val="A6A6A6"/>
                </a:solidFill>
                <a:latin typeface="Noto Sans"/>
                <a:ea typeface="Noto Sans"/>
                <a:cs typeface="Noto Sans"/>
                <a:sym typeface="Noto Sans"/>
              </a:rPr>
              <a:t>business </a:t>
            </a:r>
            <a:r>
              <a:rPr spc="-46" sz="1600">
                <a:solidFill>
                  <a:srgbClr val="A6A6A6"/>
                </a:solidFill>
                <a:latin typeface="Noto Sans"/>
                <a:ea typeface="Noto Sans"/>
                <a:cs typeface="Noto Sans"/>
                <a:sym typeface="Noto Sans"/>
              </a:rPr>
              <a:t>and </a:t>
            </a:r>
            <a:r>
              <a:rPr spc="-40" sz="1600">
                <a:solidFill>
                  <a:srgbClr val="A6A6A6"/>
                </a:solidFill>
                <a:latin typeface="Noto Sans"/>
                <a:ea typeface="Noto Sans"/>
                <a:cs typeface="Noto Sans"/>
                <a:sym typeface="Noto Sans"/>
              </a:rPr>
              <a:t>the  </a:t>
            </a:r>
            <a:r>
              <a:rPr spc="-46" sz="1600">
                <a:solidFill>
                  <a:srgbClr val="A6A6A6"/>
                </a:solidFill>
                <a:latin typeface="Noto Sans"/>
                <a:ea typeface="Noto Sans"/>
                <a:cs typeface="Noto Sans"/>
                <a:sym typeface="Noto Sans"/>
              </a:rPr>
              <a:t>participants </a:t>
            </a:r>
            <a:r>
              <a:rPr spc="-53" sz="1600">
                <a:solidFill>
                  <a:srgbClr val="A6A6A6"/>
                </a:solidFill>
                <a:latin typeface="Noto Sans"/>
                <a:ea typeface="Noto Sans"/>
                <a:cs typeface="Noto Sans"/>
                <a:sym typeface="Noto Sans"/>
              </a:rPr>
              <a:t>must </a:t>
            </a:r>
            <a:r>
              <a:rPr spc="-59" sz="1600">
                <a:solidFill>
                  <a:srgbClr val="A6A6A6"/>
                </a:solidFill>
                <a:latin typeface="Noto Sans"/>
                <a:ea typeface="Noto Sans"/>
                <a:cs typeface="Noto Sans"/>
                <a:sym typeface="Noto Sans"/>
              </a:rPr>
              <a:t>fulfill </a:t>
            </a:r>
            <a:r>
              <a:rPr spc="-46" sz="1600">
                <a:solidFill>
                  <a:srgbClr val="A6A6A6"/>
                </a:solidFill>
                <a:latin typeface="Noto Sans"/>
                <a:ea typeface="Noto Sans"/>
                <a:cs typeface="Noto Sans"/>
                <a:sym typeface="Noto Sans"/>
              </a:rPr>
              <a:t>the </a:t>
            </a:r>
            <a:r>
              <a:rPr spc="-40" sz="1600">
                <a:solidFill>
                  <a:srgbClr val="A6A6A6"/>
                </a:solidFill>
                <a:latin typeface="Noto Sans"/>
                <a:ea typeface="Noto Sans"/>
                <a:cs typeface="Noto Sans"/>
                <a:sym typeface="Noto Sans"/>
              </a:rPr>
              <a:t>incubator  </a:t>
            </a:r>
            <a:r>
              <a:rPr spc="-66" sz="1600">
                <a:solidFill>
                  <a:srgbClr val="A6A6A6"/>
                </a:solidFill>
                <a:latin typeface="Noto Sans"/>
                <a:ea typeface="Noto Sans"/>
                <a:cs typeface="Noto Sans"/>
                <a:sym typeface="Noto Sans"/>
              </a:rPr>
              <a:t>programs</a:t>
            </a:r>
          </a:p>
        </p:txBody>
      </p:sp>
      <p:sp>
        <p:nvSpPr>
          <p:cNvPr id="975" name="Shape 975"/>
          <p:cNvSpPr/>
          <p:nvPr/>
        </p:nvSpPr>
        <p:spPr>
          <a:xfrm>
            <a:off x="9636583" y="5622187"/>
            <a:ext cx="2592156" cy="1758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600"/>
              </a:spcBef>
              <a:defRPr sz="1800"/>
            </a:pPr>
            <a:r>
              <a:rPr spc="-66" sz="2400">
                <a:solidFill>
                  <a:srgbClr val="C0392B"/>
                </a:solidFill>
                <a:latin typeface="Arial"/>
                <a:ea typeface="Arial"/>
                <a:cs typeface="Arial"/>
                <a:sym typeface="Arial"/>
              </a:rPr>
              <a:t>Capital</a:t>
            </a:r>
            <a:r>
              <a:rPr spc="-100" sz="2400">
                <a:solidFill>
                  <a:srgbClr val="C0392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59" sz="2400">
                <a:solidFill>
                  <a:srgbClr val="C0392B"/>
                </a:solidFill>
                <a:latin typeface="Arial"/>
                <a:ea typeface="Arial"/>
                <a:cs typeface="Arial"/>
                <a:sym typeface="Arial"/>
              </a:rPr>
              <a:t>Funding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 marR="147954" indent="13334" algn="l" defTabSz="457200">
              <a:spcBef>
                <a:spcPts val="300"/>
              </a:spcBef>
              <a:defRPr sz="1800"/>
            </a:pPr>
            <a:r>
              <a:rPr spc="-80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Raising </a:t>
            </a:r>
            <a:r>
              <a:rPr spc="-13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monetary </a:t>
            </a:r>
            <a:r>
              <a:rPr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contributions  </a:t>
            </a:r>
            <a:r>
              <a:rPr spc="13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from </a:t>
            </a:r>
            <a:r>
              <a:rPr spc="-119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spc="-46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large </a:t>
            </a:r>
            <a:r>
              <a:rPr spc="-20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number </a:t>
            </a:r>
            <a:r>
              <a:rPr spc="46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-33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people,  </a:t>
            </a:r>
            <a:r>
              <a:rPr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through </a:t>
            </a:r>
            <a:r>
              <a:rPr spc="6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-13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online</a:t>
            </a:r>
            <a:r>
              <a:rPr spc="-46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6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crowd-funding,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lvl="0" marR="5080" indent="13334" algn="l" defTabSz="457200">
              <a:defRPr sz="1800"/>
            </a:pPr>
            <a:r>
              <a:rPr spc="-6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venture </a:t>
            </a:r>
            <a:r>
              <a:rPr spc="-33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capital </a:t>
            </a:r>
            <a:r>
              <a:rPr spc="-46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spc="33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profit  </a:t>
            </a:r>
            <a:r>
              <a:rPr spc="-46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sharing</a:t>
            </a:r>
          </a:p>
        </p:txBody>
      </p:sp>
      <p:sp>
        <p:nvSpPr>
          <p:cNvPr id="976" name="Shape 976"/>
          <p:cNvSpPr/>
          <p:nvPr/>
        </p:nvSpPr>
        <p:spPr>
          <a:xfrm>
            <a:off x="1093846" y="2830563"/>
            <a:ext cx="3101718" cy="806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spcBef>
                <a:spcPts val="600"/>
              </a:spcBef>
              <a:defRPr sz="1800"/>
            </a:pPr>
            <a:r>
              <a:rPr spc="-26" sz="2400">
                <a:solidFill>
                  <a:srgbClr val="C0392B"/>
                </a:solidFill>
                <a:latin typeface="Arial"/>
                <a:ea typeface="Arial"/>
                <a:cs typeface="Arial"/>
                <a:sym typeface="Arial"/>
              </a:rPr>
              <a:t>Digital</a:t>
            </a:r>
            <a:r>
              <a:rPr spc="-173" sz="2400">
                <a:solidFill>
                  <a:srgbClr val="C0392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113" sz="2400">
                <a:solidFill>
                  <a:srgbClr val="C0392B"/>
                </a:solidFill>
                <a:latin typeface="Arial"/>
                <a:ea typeface="Arial"/>
                <a:cs typeface="Arial"/>
                <a:sym typeface="Arial"/>
              </a:rPr>
              <a:t>Business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 indent="12700" algn="l" defTabSz="457200">
              <a:defRPr sz="1800"/>
            </a:pPr>
            <a:r>
              <a:rPr spc="-33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e-commerce, </a:t>
            </a:r>
            <a:r>
              <a:rPr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crowd-funding</a:t>
            </a:r>
            <a:r>
              <a:rPr spc="-40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59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campaign, </a:t>
            </a:r>
            <a:r>
              <a:rPr spc="-20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digital</a:t>
            </a:r>
            <a:r>
              <a:rPr spc="-133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26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marketing</a:t>
            </a:r>
          </a:p>
        </p:txBody>
      </p:sp>
      <p:sp>
        <p:nvSpPr>
          <p:cNvPr id="977" name="Shape 977"/>
          <p:cNvSpPr/>
          <p:nvPr/>
        </p:nvSpPr>
        <p:spPr>
          <a:xfrm>
            <a:off x="513966" y="4996118"/>
            <a:ext cx="3282325" cy="1072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 defTabSz="457200">
              <a:spcBef>
                <a:spcPts val="600"/>
              </a:spcBef>
              <a:defRPr sz="1800"/>
            </a:pPr>
            <a:r>
              <a:rPr spc="-13" sz="2400">
                <a:solidFill>
                  <a:srgbClr val="DF8278"/>
                </a:solidFill>
                <a:latin typeface="Arial"/>
                <a:ea typeface="Arial"/>
                <a:cs typeface="Arial"/>
                <a:sym typeface="Arial"/>
              </a:rPr>
              <a:t>Information</a:t>
            </a:r>
            <a:r>
              <a:rPr spc="-186" sz="2400">
                <a:solidFill>
                  <a:srgbClr val="DF827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66" sz="2400">
                <a:solidFill>
                  <a:srgbClr val="DF8278"/>
                </a:solidFill>
                <a:latin typeface="Arial"/>
                <a:ea typeface="Arial"/>
                <a:cs typeface="Arial"/>
                <a:sym typeface="Arial"/>
              </a:rPr>
              <a:t>Technologies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spcBef>
                <a:spcPts val="300"/>
              </a:spcBef>
              <a:defRPr sz="1800"/>
            </a:pPr>
            <a:r>
              <a:rPr spc="40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Multi</a:t>
            </a:r>
            <a:r>
              <a:rPr spc="-59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53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Finance</a:t>
            </a:r>
            <a:r>
              <a:rPr spc="-46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20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Platform, </a:t>
            </a:r>
            <a:r>
              <a:rPr spc="-100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66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Syariah</a:t>
            </a:r>
            <a:r>
              <a:rPr spc="-59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Crowd</a:t>
            </a:r>
            <a:r>
              <a:rPr spc="-53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33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Funding </a:t>
            </a:r>
            <a:r>
              <a:rPr spc="-20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 Platform, </a:t>
            </a:r>
            <a:r>
              <a:rPr spc="-33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Big-data</a:t>
            </a:r>
            <a:r>
              <a:rPr spc="-93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33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Analytics,</a:t>
            </a:r>
            <a:r>
              <a:rPr spc="-46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Technical</a:t>
            </a:r>
            <a:r>
              <a:rPr spc="-66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33" sz="16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Supports</a:t>
            </a:r>
          </a:p>
        </p:txBody>
      </p:sp>
      <p:sp>
        <p:nvSpPr>
          <p:cNvPr id="978" name="Shape 978"/>
          <p:cNvSpPr/>
          <p:nvPr/>
        </p:nvSpPr>
        <p:spPr>
          <a:xfrm>
            <a:off x="7303441" y="3127499"/>
            <a:ext cx="2036878" cy="203687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9" name="Shape 979"/>
          <p:cNvSpPr/>
          <p:nvPr/>
        </p:nvSpPr>
        <p:spPr>
          <a:xfrm>
            <a:off x="7657821" y="3143755"/>
            <a:ext cx="1328116" cy="132811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991" name="Group 991"/>
          <p:cNvGrpSpPr/>
          <p:nvPr/>
        </p:nvGrpSpPr>
        <p:grpSpPr>
          <a:xfrm>
            <a:off x="7917917" y="3555033"/>
            <a:ext cx="798171" cy="457741"/>
            <a:chOff x="0" y="0"/>
            <a:chExt cx="798169" cy="457740"/>
          </a:xfrm>
        </p:grpSpPr>
        <p:sp>
          <p:nvSpPr>
            <p:cNvPr id="980" name="Shape 980"/>
            <p:cNvSpPr/>
            <p:nvPr/>
          </p:nvSpPr>
          <p:spPr>
            <a:xfrm>
              <a:off x="348555" y="420487"/>
              <a:ext cx="182906" cy="37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55" y="0"/>
                  </a:moveTo>
                  <a:lnTo>
                    <a:pt x="0" y="0"/>
                  </a:lnTo>
                  <a:lnTo>
                    <a:pt x="602" y="15218"/>
                  </a:lnTo>
                  <a:lnTo>
                    <a:pt x="1456" y="21600"/>
                  </a:lnTo>
                  <a:lnTo>
                    <a:pt x="3150" y="20323"/>
                  </a:lnTo>
                  <a:lnTo>
                    <a:pt x="6271" y="12567"/>
                  </a:lnTo>
                  <a:lnTo>
                    <a:pt x="17114" y="12567"/>
                  </a:lnTo>
                  <a:lnTo>
                    <a:pt x="17139" y="12543"/>
                  </a:lnTo>
                  <a:lnTo>
                    <a:pt x="19093" y="9622"/>
                  </a:lnTo>
                  <a:lnTo>
                    <a:pt x="21048" y="4639"/>
                  </a:lnTo>
                  <a:lnTo>
                    <a:pt x="21600" y="1988"/>
                  </a:lnTo>
                  <a:lnTo>
                    <a:pt x="11377" y="1988"/>
                  </a:lnTo>
                  <a:lnTo>
                    <a:pt x="10254" y="1374"/>
                  </a:lnTo>
                  <a:lnTo>
                    <a:pt x="9300" y="466"/>
                  </a:lnTo>
                  <a:lnTo>
                    <a:pt x="8655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81" name="Shape 981"/>
            <p:cNvSpPr/>
            <p:nvPr/>
          </p:nvSpPr>
          <p:spPr>
            <a:xfrm>
              <a:off x="596053" y="368874"/>
              <a:ext cx="202117" cy="70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lnTo>
                    <a:pt x="0" y="0"/>
                  </a:lnTo>
                  <a:lnTo>
                    <a:pt x="1946" y="11555"/>
                  </a:lnTo>
                  <a:lnTo>
                    <a:pt x="3411" y="17656"/>
                  </a:lnTo>
                  <a:lnTo>
                    <a:pt x="5128" y="20329"/>
                  </a:lnTo>
                  <a:lnTo>
                    <a:pt x="7832" y="21600"/>
                  </a:lnTo>
                  <a:lnTo>
                    <a:pt x="21600" y="829"/>
                  </a:lnTo>
                  <a:lnTo>
                    <a:pt x="21539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82" name="Shape 982"/>
            <p:cNvSpPr/>
            <p:nvPr/>
          </p:nvSpPr>
          <p:spPr>
            <a:xfrm>
              <a:off x="303038" y="385130"/>
              <a:ext cx="118806" cy="43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11" y="0"/>
                  </a:moveTo>
                  <a:lnTo>
                    <a:pt x="0" y="0"/>
                  </a:lnTo>
                  <a:lnTo>
                    <a:pt x="129" y="14540"/>
                  </a:lnTo>
                  <a:lnTo>
                    <a:pt x="1034" y="21197"/>
                  </a:lnTo>
                  <a:lnTo>
                    <a:pt x="3491" y="21600"/>
                  </a:lnTo>
                  <a:lnTo>
                    <a:pt x="8275" y="17378"/>
                  </a:lnTo>
                  <a:lnTo>
                    <a:pt x="21600" y="17378"/>
                  </a:lnTo>
                  <a:lnTo>
                    <a:pt x="16994" y="9321"/>
                  </a:lnTo>
                  <a:lnTo>
                    <a:pt x="16556" y="4640"/>
                  </a:lnTo>
                  <a:lnTo>
                    <a:pt x="15852" y="832"/>
                  </a:lnTo>
                  <a:lnTo>
                    <a:pt x="15511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83" name="Shape 983"/>
            <p:cNvSpPr/>
            <p:nvPr/>
          </p:nvSpPr>
          <p:spPr>
            <a:xfrm>
              <a:off x="444892" y="415067"/>
              <a:ext cx="95621" cy="8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5045" y="0"/>
                  </a:lnTo>
                  <a:lnTo>
                    <a:pt x="4494" y="13231"/>
                  </a:lnTo>
                  <a:lnTo>
                    <a:pt x="3912" y="19845"/>
                  </a:lnTo>
                  <a:lnTo>
                    <a:pt x="2199" y="19845"/>
                  </a:lnTo>
                  <a:lnTo>
                    <a:pt x="0" y="21600"/>
                  </a:lnTo>
                  <a:lnTo>
                    <a:pt x="1955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84" name="Shape 984"/>
            <p:cNvSpPr/>
            <p:nvPr/>
          </p:nvSpPr>
          <p:spPr>
            <a:xfrm>
              <a:off x="477384" y="385130"/>
              <a:ext cx="115177" cy="29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99" y="0"/>
                  </a:moveTo>
                  <a:lnTo>
                    <a:pt x="8536" y="0"/>
                  </a:lnTo>
                  <a:lnTo>
                    <a:pt x="8054" y="7819"/>
                  </a:lnTo>
                  <a:lnTo>
                    <a:pt x="6866" y="13271"/>
                  </a:lnTo>
                  <a:lnTo>
                    <a:pt x="4922" y="17642"/>
                  </a:lnTo>
                  <a:lnTo>
                    <a:pt x="2530" y="20546"/>
                  </a:lnTo>
                  <a:lnTo>
                    <a:pt x="0" y="21600"/>
                  </a:lnTo>
                  <a:lnTo>
                    <a:pt x="13262" y="21600"/>
                  </a:lnTo>
                  <a:lnTo>
                    <a:pt x="20832" y="7819"/>
                  </a:lnTo>
                  <a:lnTo>
                    <a:pt x="21600" y="1954"/>
                  </a:lnTo>
                  <a:lnTo>
                    <a:pt x="11839" y="1954"/>
                  </a:lnTo>
                  <a:lnTo>
                    <a:pt x="10899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85" name="Shape 985"/>
            <p:cNvSpPr/>
            <p:nvPr/>
          </p:nvSpPr>
          <p:spPr>
            <a:xfrm>
              <a:off x="250071" y="344490"/>
              <a:ext cx="138279" cy="66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3" y="0"/>
                  </a:moveTo>
                  <a:lnTo>
                    <a:pt x="0" y="0"/>
                  </a:lnTo>
                  <a:lnTo>
                    <a:pt x="355" y="15163"/>
                  </a:lnTo>
                  <a:lnTo>
                    <a:pt x="1336" y="21600"/>
                  </a:lnTo>
                  <a:lnTo>
                    <a:pt x="3717" y="20555"/>
                  </a:lnTo>
                  <a:lnTo>
                    <a:pt x="8274" y="13272"/>
                  </a:lnTo>
                  <a:lnTo>
                    <a:pt x="21600" y="13272"/>
                  </a:lnTo>
                  <a:lnTo>
                    <a:pt x="20991" y="12124"/>
                  </a:lnTo>
                  <a:lnTo>
                    <a:pt x="19722" y="11502"/>
                  </a:lnTo>
                  <a:lnTo>
                    <a:pt x="19233" y="884"/>
                  </a:lnTo>
                  <a:lnTo>
                    <a:pt x="12231" y="884"/>
                  </a:lnTo>
                  <a:lnTo>
                    <a:pt x="12123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86" name="Shape 986"/>
            <p:cNvSpPr/>
            <p:nvPr/>
          </p:nvSpPr>
          <p:spPr>
            <a:xfrm>
              <a:off x="0" y="0"/>
              <a:ext cx="558259" cy="401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85" y="0"/>
                  </a:moveTo>
                  <a:lnTo>
                    <a:pt x="0" y="17663"/>
                  </a:lnTo>
                  <a:lnTo>
                    <a:pt x="5278" y="21600"/>
                  </a:lnTo>
                  <a:lnTo>
                    <a:pt x="6236" y="20691"/>
                  </a:lnTo>
                  <a:lnTo>
                    <a:pt x="6927" y="19140"/>
                  </a:lnTo>
                  <a:lnTo>
                    <a:pt x="7380" y="17397"/>
                  </a:lnTo>
                  <a:lnTo>
                    <a:pt x="7621" y="15914"/>
                  </a:lnTo>
                  <a:lnTo>
                    <a:pt x="9484" y="15914"/>
                  </a:lnTo>
                  <a:lnTo>
                    <a:pt x="8601" y="15032"/>
                  </a:lnTo>
                  <a:lnTo>
                    <a:pt x="7034" y="13282"/>
                  </a:lnTo>
                  <a:lnTo>
                    <a:pt x="6940" y="13282"/>
                  </a:lnTo>
                  <a:lnTo>
                    <a:pt x="6940" y="13136"/>
                  </a:lnTo>
                  <a:lnTo>
                    <a:pt x="7034" y="12991"/>
                  </a:lnTo>
                  <a:lnTo>
                    <a:pt x="7034" y="12845"/>
                  </a:lnTo>
                  <a:lnTo>
                    <a:pt x="7311" y="11358"/>
                  </a:lnTo>
                  <a:lnTo>
                    <a:pt x="7927" y="8175"/>
                  </a:lnTo>
                  <a:lnTo>
                    <a:pt x="8562" y="4880"/>
                  </a:lnTo>
                  <a:lnTo>
                    <a:pt x="8895" y="3062"/>
                  </a:lnTo>
                  <a:lnTo>
                    <a:pt x="9089" y="2916"/>
                  </a:lnTo>
                  <a:lnTo>
                    <a:pt x="21600" y="2916"/>
                  </a:lnTo>
                  <a:lnTo>
                    <a:pt x="19336" y="1895"/>
                  </a:lnTo>
                  <a:lnTo>
                    <a:pt x="8208" y="1895"/>
                  </a:lnTo>
                  <a:lnTo>
                    <a:pt x="4885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87" name="Shape 987"/>
            <p:cNvSpPr/>
            <p:nvPr/>
          </p:nvSpPr>
          <p:spPr>
            <a:xfrm>
              <a:off x="404035" y="120150"/>
              <a:ext cx="393560" cy="267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707" y="0"/>
                  </a:moveTo>
                  <a:lnTo>
                    <a:pt x="0" y="0"/>
                  </a:lnTo>
                  <a:lnTo>
                    <a:pt x="1010" y="126"/>
                  </a:lnTo>
                  <a:lnTo>
                    <a:pt x="2174" y="868"/>
                  </a:lnTo>
                  <a:lnTo>
                    <a:pt x="7942" y="9429"/>
                  </a:lnTo>
                  <a:lnTo>
                    <a:pt x="9787" y="12497"/>
                  </a:lnTo>
                  <a:lnTo>
                    <a:pt x="11238" y="15260"/>
                  </a:lnTo>
                  <a:lnTo>
                    <a:pt x="11371" y="15916"/>
                  </a:lnTo>
                  <a:lnTo>
                    <a:pt x="11238" y="16353"/>
                  </a:lnTo>
                  <a:lnTo>
                    <a:pt x="10997" y="16965"/>
                  </a:lnTo>
                  <a:lnTo>
                    <a:pt x="10575" y="17474"/>
                  </a:lnTo>
                  <a:lnTo>
                    <a:pt x="10101" y="17860"/>
                  </a:lnTo>
                  <a:lnTo>
                    <a:pt x="9706" y="18102"/>
                  </a:lnTo>
                  <a:lnTo>
                    <a:pt x="9015" y="18539"/>
                  </a:lnTo>
                  <a:lnTo>
                    <a:pt x="9156" y="19414"/>
                  </a:lnTo>
                  <a:lnTo>
                    <a:pt x="9156" y="20288"/>
                  </a:lnTo>
                  <a:lnTo>
                    <a:pt x="9015" y="20726"/>
                  </a:lnTo>
                  <a:lnTo>
                    <a:pt x="8739" y="21163"/>
                  </a:lnTo>
                  <a:lnTo>
                    <a:pt x="8323" y="21381"/>
                  </a:lnTo>
                  <a:lnTo>
                    <a:pt x="7765" y="21381"/>
                  </a:lnTo>
                  <a:lnTo>
                    <a:pt x="7490" y="21600"/>
                  </a:lnTo>
                  <a:lnTo>
                    <a:pt x="10347" y="21600"/>
                  </a:lnTo>
                  <a:lnTo>
                    <a:pt x="10436" y="21245"/>
                  </a:lnTo>
                  <a:lnTo>
                    <a:pt x="10513" y="20688"/>
                  </a:lnTo>
                  <a:lnTo>
                    <a:pt x="10539" y="20070"/>
                  </a:lnTo>
                  <a:lnTo>
                    <a:pt x="21600" y="20070"/>
                  </a:lnTo>
                  <a:lnTo>
                    <a:pt x="18707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88" name="Shape 988"/>
            <p:cNvSpPr/>
            <p:nvPr/>
          </p:nvSpPr>
          <p:spPr>
            <a:xfrm>
              <a:off x="306954" y="54186"/>
              <a:ext cx="437928" cy="141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95" y="0"/>
                  </a:moveTo>
                  <a:lnTo>
                    <a:pt x="2052" y="0"/>
                  </a:lnTo>
                  <a:lnTo>
                    <a:pt x="1551" y="850"/>
                  </a:lnTo>
                  <a:lnTo>
                    <a:pt x="355" y="10094"/>
                  </a:lnTo>
                  <a:lnTo>
                    <a:pt x="61" y="16604"/>
                  </a:lnTo>
                  <a:lnTo>
                    <a:pt x="0" y="18618"/>
                  </a:lnTo>
                  <a:lnTo>
                    <a:pt x="231" y="20198"/>
                  </a:lnTo>
                  <a:lnTo>
                    <a:pt x="532" y="21230"/>
                  </a:lnTo>
                  <a:lnTo>
                    <a:pt x="682" y="21600"/>
                  </a:lnTo>
                  <a:lnTo>
                    <a:pt x="1889" y="21551"/>
                  </a:lnTo>
                  <a:lnTo>
                    <a:pt x="2969" y="17807"/>
                  </a:lnTo>
                  <a:lnTo>
                    <a:pt x="3745" y="13362"/>
                  </a:lnTo>
                  <a:lnTo>
                    <a:pt x="4043" y="11215"/>
                  </a:lnTo>
                  <a:lnTo>
                    <a:pt x="4788" y="10094"/>
                  </a:lnTo>
                  <a:lnTo>
                    <a:pt x="21600" y="10094"/>
                  </a:lnTo>
                  <a:lnTo>
                    <a:pt x="21223" y="4581"/>
                  </a:lnTo>
                  <a:lnTo>
                    <a:pt x="13885" y="4581"/>
                  </a:lnTo>
                  <a:lnTo>
                    <a:pt x="13390" y="2291"/>
                  </a:lnTo>
                  <a:lnTo>
                    <a:pt x="12907" y="891"/>
                  </a:lnTo>
                  <a:lnTo>
                    <a:pt x="12541" y="191"/>
                  </a:lnTo>
                  <a:lnTo>
                    <a:pt x="12395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89" name="Shape 989"/>
            <p:cNvSpPr/>
            <p:nvPr/>
          </p:nvSpPr>
          <p:spPr>
            <a:xfrm>
              <a:off x="586028" y="37930"/>
              <a:ext cx="151218" cy="46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02" y="0"/>
                  </a:moveTo>
                  <a:lnTo>
                    <a:pt x="0" y="16533"/>
                  </a:lnTo>
                  <a:lnTo>
                    <a:pt x="348" y="21600"/>
                  </a:lnTo>
                  <a:lnTo>
                    <a:pt x="21600" y="21600"/>
                  </a:lnTo>
                  <a:lnTo>
                    <a:pt x="20202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90" name="Shape 990"/>
            <p:cNvSpPr/>
            <p:nvPr/>
          </p:nvSpPr>
          <p:spPr>
            <a:xfrm>
              <a:off x="196968" y="16805"/>
              <a:ext cx="302789" cy="436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4" y="13802"/>
                  </a:moveTo>
                  <a:lnTo>
                    <a:pt x="0" y="13802"/>
                  </a:lnTo>
                  <a:lnTo>
                    <a:pt x="725" y="14205"/>
                  </a:lnTo>
                  <a:lnTo>
                    <a:pt x="1082" y="14339"/>
                  </a:lnTo>
                  <a:lnTo>
                    <a:pt x="1150" y="15084"/>
                  </a:lnTo>
                  <a:lnTo>
                    <a:pt x="1489" y="15780"/>
                  </a:lnTo>
                  <a:lnTo>
                    <a:pt x="2301" y="16224"/>
                  </a:lnTo>
                  <a:lnTo>
                    <a:pt x="9324" y="16216"/>
                  </a:lnTo>
                  <a:lnTo>
                    <a:pt x="8830" y="14875"/>
                  </a:lnTo>
                  <a:lnTo>
                    <a:pt x="5586" y="14875"/>
                  </a:lnTo>
                  <a:lnTo>
                    <a:pt x="3434" y="13802"/>
                  </a:lnTo>
                  <a:close/>
                  <a:moveTo>
                    <a:pt x="8226" y="14154"/>
                  </a:moveTo>
                  <a:lnTo>
                    <a:pt x="7270" y="14219"/>
                  </a:lnTo>
                  <a:lnTo>
                    <a:pt x="5586" y="14875"/>
                  </a:lnTo>
                  <a:lnTo>
                    <a:pt x="8830" y="14875"/>
                  </a:lnTo>
                  <a:lnTo>
                    <a:pt x="8809" y="14818"/>
                  </a:lnTo>
                  <a:lnTo>
                    <a:pt x="8226" y="14154"/>
                  </a:lnTo>
                  <a:close/>
                  <a:moveTo>
                    <a:pt x="21152" y="21049"/>
                  </a:moveTo>
                  <a:lnTo>
                    <a:pt x="14602" y="21049"/>
                  </a:lnTo>
                  <a:lnTo>
                    <a:pt x="15143" y="21317"/>
                  </a:lnTo>
                  <a:lnTo>
                    <a:pt x="15317" y="21317"/>
                  </a:lnTo>
                  <a:lnTo>
                    <a:pt x="16469" y="21502"/>
                  </a:lnTo>
                  <a:lnTo>
                    <a:pt x="17475" y="21600"/>
                  </a:lnTo>
                  <a:lnTo>
                    <a:pt x="18564" y="21585"/>
                  </a:lnTo>
                  <a:lnTo>
                    <a:pt x="19279" y="21585"/>
                  </a:lnTo>
                  <a:lnTo>
                    <a:pt x="19820" y="21451"/>
                  </a:lnTo>
                  <a:lnTo>
                    <a:pt x="20188" y="21183"/>
                  </a:lnTo>
                  <a:lnTo>
                    <a:pt x="21152" y="21049"/>
                  </a:lnTo>
                  <a:close/>
                  <a:moveTo>
                    <a:pt x="12099" y="15344"/>
                  </a:moveTo>
                  <a:lnTo>
                    <a:pt x="11150" y="15470"/>
                  </a:lnTo>
                  <a:lnTo>
                    <a:pt x="9374" y="16350"/>
                  </a:lnTo>
                  <a:lnTo>
                    <a:pt x="12572" y="16350"/>
                  </a:lnTo>
                  <a:lnTo>
                    <a:pt x="12540" y="16124"/>
                  </a:lnTo>
                  <a:lnTo>
                    <a:pt x="12099" y="15344"/>
                  </a:lnTo>
                  <a:close/>
                  <a:moveTo>
                    <a:pt x="14061" y="375"/>
                  </a:moveTo>
                  <a:lnTo>
                    <a:pt x="2348" y="375"/>
                  </a:lnTo>
                  <a:lnTo>
                    <a:pt x="1624" y="509"/>
                  </a:lnTo>
                  <a:lnTo>
                    <a:pt x="1082" y="911"/>
                  </a:lnTo>
                  <a:lnTo>
                    <a:pt x="21600" y="911"/>
                  </a:lnTo>
                  <a:lnTo>
                    <a:pt x="19811" y="509"/>
                  </a:lnTo>
                  <a:lnTo>
                    <a:pt x="14235" y="509"/>
                  </a:lnTo>
                  <a:lnTo>
                    <a:pt x="14061" y="375"/>
                  </a:lnTo>
                  <a:close/>
                  <a:moveTo>
                    <a:pt x="17256" y="0"/>
                  </a:moveTo>
                  <a:lnTo>
                    <a:pt x="16335" y="57"/>
                  </a:lnTo>
                  <a:lnTo>
                    <a:pt x="15312" y="239"/>
                  </a:lnTo>
                  <a:lnTo>
                    <a:pt x="14235" y="509"/>
                  </a:lnTo>
                  <a:lnTo>
                    <a:pt x="19811" y="509"/>
                  </a:lnTo>
                  <a:lnTo>
                    <a:pt x="18023" y="107"/>
                  </a:lnTo>
                  <a:lnTo>
                    <a:pt x="17256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92" name="Shape 992"/>
          <p:cNvSpPr/>
          <p:nvPr/>
        </p:nvSpPr>
        <p:spPr>
          <a:xfrm>
            <a:off x="3722244" y="4809996"/>
            <a:ext cx="2396135" cy="2396136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93" name="Shape 993"/>
          <p:cNvSpPr/>
          <p:nvPr/>
        </p:nvSpPr>
        <p:spPr>
          <a:xfrm>
            <a:off x="4076625" y="4704333"/>
            <a:ext cx="1687374" cy="1687374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996" name="Group 996"/>
          <p:cNvGrpSpPr/>
          <p:nvPr/>
        </p:nvGrpSpPr>
        <p:grpSpPr>
          <a:xfrm>
            <a:off x="4614698" y="5515507"/>
            <a:ext cx="273103" cy="386893"/>
            <a:chOff x="0" y="0"/>
            <a:chExt cx="273101" cy="386891"/>
          </a:xfrm>
        </p:grpSpPr>
        <p:sp>
          <p:nvSpPr>
            <p:cNvPr id="994" name="Shape 994"/>
            <p:cNvSpPr/>
            <p:nvPr/>
          </p:nvSpPr>
          <p:spPr>
            <a:xfrm>
              <a:off x="90492" y="148605"/>
              <a:ext cx="95099" cy="238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0" y="18137"/>
                  </a:lnTo>
                  <a:lnTo>
                    <a:pt x="6431" y="21195"/>
                  </a:lnTo>
                  <a:lnTo>
                    <a:pt x="10800" y="21600"/>
                  </a:lnTo>
                  <a:lnTo>
                    <a:pt x="12831" y="21465"/>
                  </a:lnTo>
                  <a:lnTo>
                    <a:pt x="20585" y="18935"/>
                  </a:lnTo>
                  <a:lnTo>
                    <a:pt x="21600" y="173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95" name="Shape 995"/>
            <p:cNvSpPr/>
            <p:nvPr/>
          </p:nvSpPr>
          <p:spPr>
            <a:xfrm>
              <a:off x="0" y="0"/>
              <a:ext cx="273102" cy="14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7" y="0"/>
                  </a:moveTo>
                  <a:lnTo>
                    <a:pt x="10211" y="0"/>
                  </a:lnTo>
                  <a:lnTo>
                    <a:pt x="9396" y="433"/>
                  </a:lnTo>
                  <a:lnTo>
                    <a:pt x="8807" y="1280"/>
                  </a:lnTo>
                  <a:lnTo>
                    <a:pt x="8100" y="2343"/>
                  </a:lnTo>
                  <a:lnTo>
                    <a:pt x="825" y="15614"/>
                  </a:lnTo>
                  <a:lnTo>
                    <a:pt x="354" y="16461"/>
                  </a:lnTo>
                  <a:lnTo>
                    <a:pt x="0" y="17524"/>
                  </a:lnTo>
                  <a:lnTo>
                    <a:pt x="0" y="19454"/>
                  </a:lnTo>
                  <a:lnTo>
                    <a:pt x="118" y="20320"/>
                  </a:lnTo>
                  <a:lnTo>
                    <a:pt x="589" y="21167"/>
                  </a:lnTo>
                  <a:lnTo>
                    <a:pt x="1179" y="21383"/>
                  </a:lnTo>
                  <a:lnTo>
                    <a:pt x="1875" y="21600"/>
                  </a:lnTo>
                  <a:lnTo>
                    <a:pt x="19489" y="21600"/>
                  </a:lnTo>
                  <a:lnTo>
                    <a:pt x="20304" y="21383"/>
                  </a:lnTo>
                  <a:lnTo>
                    <a:pt x="20893" y="20734"/>
                  </a:lnTo>
                  <a:lnTo>
                    <a:pt x="21364" y="20320"/>
                  </a:lnTo>
                  <a:lnTo>
                    <a:pt x="21600" y="19454"/>
                  </a:lnTo>
                  <a:lnTo>
                    <a:pt x="21600" y="17524"/>
                  </a:lnTo>
                  <a:lnTo>
                    <a:pt x="21364" y="16461"/>
                  </a:lnTo>
                  <a:lnTo>
                    <a:pt x="12911" y="1280"/>
                  </a:lnTo>
                  <a:lnTo>
                    <a:pt x="12204" y="433"/>
                  </a:lnTo>
                  <a:lnTo>
                    <a:pt x="11507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00" name="Group 1000"/>
          <p:cNvGrpSpPr/>
          <p:nvPr/>
        </p:nvGrpSpPr>
        <p:grpSpPr>
          <a:xfrm>
            <a:off x="4512285" y="5222899"/>
            <a:ext cx="708763" cy="497435"/>
            <a:chOff x="0" y="0"/>
            <a:chExt cx="708761" cy="497433"/>
          </a:xfrm>
        </p:grpSpPr>
        <p:sp>
          <p:nvSpPr>
            <p:cNvPr id="997" name="Shape 997"/>
            <p:cNvSpPr/>
            <p:nvPr/>
          </p:nvSpPr>
          <p:spPr>
            <a:xfrm>
              <a:off x="239234" y="269443"/>
              <a:ext cx="246550" cy="227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1033" y="141"/>
                  </a:lnTo>
                  <a:lnTo>
                    <a:pt x="2196" y="424"/>
                  </a:lnTo>
                  <a:lnTo>
                    <a:pt x="3359" y="1116"/>
                  </a:lnTo>
                  <a:lnTo>
                    <a:pt x="4261" y="2246"/>
                  </a:lnTo>
                  <a:lnTo>
                    <a:pt x="12414" y="10794"/>
                  </a:lnTo>
                  <a:lnTo>
                    <a:pt x="13197" y="12064"/>
                  </a:lnTo>
                  <a:lnTo>
                    <a:pt x="13708" y="13322"/>
                  </a:lnTo>
                  <a:lnTo>
                    <a:pt x="13838" y="14451"/>
                  </a:lnTo>
                  <a:lnTo>
                    <a:pt x="13708" y="15850"/>
                  </a:lnTo>
                  <a:lnTo>
                    <a:pt x="13447" y="16415"/>
                  </a:lnTo>
                  <a:lnTo>
                    <a:pt x="13067" y="16967"/>
                  </a:lnTo>
                  <a:lnTo>
                    <a:pt x="12545" y="17390"/>
                  </a:lnTo>
                  <a:lnTo>
                    <a:pt x="12022" y="17955"/>
                  </a:lnTo>
                  <a:lnTo>
                    <a:pt x="10859" y="18379"/>
                  </a:lnTo>
                  <a:lnTo>
                    <a:pt x="9435" y="18648"/>
                  </a:lnTo>
                  <a:lnTo>
                    <a:pt x="6207" y="18648"/>
                  </a:lnTo>
                  <a:lnTo>
                    <a:pt x="6207" y="21600"/>
                  </a:lnTo>
                  <a:lnTo>
                    <a:pt x="15262" y="21600"/>
                  </a:lnTo>
                  <a:lnTo>
                    <a:pt x="15262" y="5326"/>
                  </a:lnTo>
                  <a:lnTo>
                    <a:pt x="15785" y="4068"/>
                  </a:lnTo>
                  <a:lnTo>
                    <a:pt x="19013" y="424"/>
                  </a:lnTo>
                  <a:lnTo>
                    <a:pt x="20306" y="14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98" name="Shape 998"/>
            <p:cNvSpPr/>
            <p:nvPr/>
          </p:nvSpPr>
          <p:spPr>
            <a:xfrm>
              <a:off x="0" y="0"/>
              <a:ext cx="690101" cy="49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92" y="0"/>
                  </a:moveTo>
                  <a:lnTo>
                    <a:pt x="9752" y="130"/>
                  </a:lnTo>
                  <a:lnTo>
                    <a:pt x="7997" y="968"/>
                  </a:lnTo>
                  <a:lnTo>
                    <a:pt x="6517" y="2319"/>
                  </a:lnTo>
                  <a:lnTo>
                    <a:pt x="6055" y="2773"/>
                  </a:lnTo>
                  <a:lnTo>
                    <a:pt x="5084" y="4708"/>
                  </a:lnTo>
                  <a:lnTo>
                    <a:pt x="4622" y="6897"/>
                  </a:lnTo>
                  <a:lnTo>
                    <a:pt x="4575" y="7611"/>
                  </a:lnTo>
                  <a:lnTo>
                    <a:pt x="4575" y="7865"/>
                  </a:lnTo>
                  <a:lnTo>
                    <a:pt x="4113" y="8059"/>
                  </a:lnTo>
                  <a:lnTo>
                    <a:pt x="3651" y="8189"/>
                  </a:lnTo>
                  <a:lnTo>
                    <a:pt x="3189" y="8514"/>
                  </a:lnTo>
                  <a:lnTo>
                    <a:pt x="1662" y="9865"/>
                  </a:lnTo>
                  <a:lnTo>
                    <a:pt x="738" y="11281"/>
                  </a:lnTo>
                  <a:lnTo>
                    <a:pt x="555" y="11800"/>
                  </a:lnTo>
                  <a:lnTo>
                    <a:pt x="322" y="12313"/>
                  </a:lnTo>
                  <a:lnTo>
                    <a:pt x="229" y="12897"/>
                  </a:lnTo>
                  <a:lnTo>
                    <a:pt x="93" y="13476"/>
                  </a:lnTo>
                  <a:lnTo>
                    <a:pt x="47" y="14119"/>
                  </a:lnTo>
                  <a:lnTo>
                    <a:pt x="0" y="14638"/>
                  </a:lnTo>
                  <a:lnTo>
                    <a:pt x="47" y="15281"/>
                  </a:lnTo>
                  <a:lnTo>
                    <a:pt x="93" y="15989"/>
                  </a:lnTo>
                  <a:lnTo>
                    <a:pt x="229" y="16573"/>
                  </a:lnTo>
                  <a:lnTo>
                    <a:pt x="369" y="17216"/>
                  </a:lnTo>
                  <a:lnTo>
                    <a:pt x="602" y="17730"/>
                  </a:lnTo>
                  <a:lnTo>
                    <a:pt x="924" y="18314"/>
                  </a:lnTo>
                  <a:lnTo>
                    <a:pt x="1200" y="18827"/>
                  </a:lnTo>
                  <a:lnTo>
                    <a:pt x="1526" y="19346"/>
                  </a:lnTo>
                  <a:lnTo>
                    <a:pt x="1895" y="19730"/>
                  </a:lnTo>
                  <a:lnTo>
                    <a:pt x="2264" y="20184"/>
                  </a:lnTo>
                  <a:lnTo>
                    <a:pt x="2726" y="20567"/>
                  </a:lnTo>
                  <a:lnTo>
                    <a:pt x="3189" y="20892"/>
                  </a:lnTo>
                  <a:lnTo>
                    <a:pt x="3651" y="21087"/>
                  </a:lnTo>
                  <a:lnTo>
                    <a:pt x="4160" y="21340"/>
                  </a:lnTo>
                  <a:lnTo>
                    <a:pt x="4668" y="21535"/>
                  </a:lnTo>
                  <a:lnTo>
                    <a:pt x="5270" y="21600"/>
                  </a:lnTo>
                  <a:lnTo>
                    <a:pt x="5270" y="20308"/>
                  </a:lnTo>
                  <a:lnTo>
                    <a:pt x="3926" y="20308"/>
                  </a:lnTo>
                  <a:lnTo>
                    <a:pt x="3464" y="20249"/>
                  </a:lnTo>
                  <a:lnTo>
                    <a:pt x="3095" y="19989"/>
                  </a:lnTo>
                  <a:lnTo>
                    <a:pt x="2913" y="19730"/>
                  </a:lnTo>
                  <a:lnTo>
                    <a:pt x="2726" y="19600"/>
                  </a:lnTo>
                  <a:lnTo>
                    <a:pt x="2633" y="19346"/>
                  </a:lnTo>
                  <a:lnTo>
                    <a:pt x="2497" y="19022"/>
                  </a:lnTo>
                  <a:lnTo>
                    <a:pt x="2451" y="18502"/>
                  </a:lnTo>
                  <a:lnTo>
                    <a:pt x="3002" y="16697"/>
                  </a:lnTo>
                  <a:lnTo>
                    <a:pt x="5868" y="12768"/>
                  </a:lnTo>
                  <a:lnTo>
                    <a:pt x="7026" y="11800"/>
                  </a:lnTo>
                  <a:lnTo>
                    <a:pt x="7488" y="11735"/>
                  </a:lnTo>
                  <a:lnTo>
                    <a:pt x="21600" y="11735"/>
                  </a:lnTo>
                  <a:lnTo>
                    <a:pt x="21400" y="11281"/>
                  </a:lnTo>
                  <a:lnTo>
                    <a:pt x="21120" y="10768"/>
                  </a:lnTo>
                  <a:lnTo>
                    <a:pt x="20844" y="10378"/>
                  </a:lnTo>
                  <a:lnTo>
                    <a:pt x="20564" y="9865"/>
                  </a:lnTo>
                  <a:lnTo>
                    <a:pt x="20242" y="9475"/>
                  </a:lnTo>
                  <a:lnTo>
                    <a:pt x="19827" y="9092"/>
                  </a:lnTo>
                  <a:lnTo>
                    <a:pt x="19411" y="8767"/>
                  </a:lnTo>
                  <a:lnTo>
                    <a:pt x="19042" y="8514"/>
                  </a:lnTo>
                  <a:lnTo>
                    <a:pt x="18580" y="8189"/>
                  </a:lnTo>
                  <a:lnTo>
                    <a:pt x="18118" y="8059"/>
                  </a:lnTo>
                  <a:lnTo>
                    <a:pt x="17609" y="7865"/>
                  </a:lnTo>
                  <a:lnTo>
                    <a:pt x="17609" y="6897"/>
                  </a:lnTo>
                  <a:lnTo>
                    <a:pt x="17469" y="6124"/>
                  </a:lnTo>
                  <a:lnTo>
                    <a:pt x="17287" y="5416"/>
                  </a:lnTo>
                  <a:lnTo>
                    <a:pt x="17054" y="4708"/>
                  </a:lnTo>
                  <a:lnTo>
                    <a:pt x="16867" y="4059"/>
                  </a:lnTo>
                  <a:lnTo>
                    <a:pt x="16498" y="3416"/>
                  </a:lnTo>
                  <a:lnTo>
                    <a:pt x="16083" y="2773"/>
                  </a:lnTo>
                  <a:lnTo>
                    <a:pt x="15714" y="2319"/>
                  </a:lnTo>
                  <a:lnTo>
                    <a:pt x="15252" y="1741"/>
                  </a:lnTo>
                  <a:lnTo>
                    <a:pt x="14234" y="968"/>
                  </a:lnTo>
                  <a:lnTo>
                    <a:pt x="13632" y="643"/>
                  </a:lnTo>
                  <a:lnTo>
                    <a:pt x="13034" y="389"/>
                  </a:lnTo>
                  <a:lnTo>
                    <a:pt x="12385" y="130"/>
                  </a:lnTo>
                  <a:lnTo>
                    <a:pt x="11092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99" name="Shape 999"/>
            <p:cNvSpPr/>
            <p:nvPr/>
          </p:nvSpPr>
          <p:spPr>
            <a:xfrm>
              <a:off x="485783" y="269443"/>
              <a:ext cx="222979" cy="225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92" y="0"/>
                  </a:moveTo>
                  <a:lnTo>
                    <a:pt x="0" y="0"/>
                  </a:lnTo>
                  <a:lnTo>
                    <a:pt x="1142" y="143"/>
                  </a:lnTo>
                  <a:lnTo>
                    <a:pt x="2572" y="429"/>
                  </a:lnTo>
                  <a:lnTo>
                    <a:pt x="5577" y="2978"/>
                  </a:lnTo>
                  <a:lnTo>
                    <a:pt x="6719" y="5397"/>
                  </a:lnTo>
                  <a:lnTo>
                    <a:pt x="6719" y="21600"/>
                  </a:lnTo>
                  <a:lnTo>
                    <a:pt x="8294" y="21171"/>
                  </a:lnTo>
                  <a:lnTo>
                    <a:pt x="9868" y="20885"/>
                  </a:lnTo>
                  <a:lnTo>
                    <a:pt x="11299" y="20326"/>
                  </a:lnTo>
                  <a:lnTo>
                    <a:pt x="12729" y="19610"/>
                  </a:lnTo>
                  <a:lnTo>
                    <a:pt x="13871" y="18895"/>
                  </a:lnTo>
                  <a:lnTo>
                    <a:pt x="15157" y="18193"/>
                  </a:lnTo>
                  <a:lnTo>
                    <a:pt x="18306" y="15202"/>
                  </a:lnTo>
                  <a:lnTo>
                    <a:pt x="19737" y="12926"/>
                  </a:lnTo>
                  <a:lnTo>
                    <a:pt x="20458" y="11652"/>
                  </a:lnTo>
                  <a:lnTo>
                    <a:pt x="21023" y="10520"/>
                  </a:lnTo>
                  <a:lnTo>
                    <a:pt x="21311" y="9233"/>
                  </a:lnTo>
                  <a:lnTo>
                    <a:pt x="21600" y="7816"/>
                  </a:lnTo>
                  <a:lnTo>
                    <a:pt x="21600" y="5254"/>
                  </a:lnTo>
                  <a:lnTo>
                    <a:pt x="21311" y="3836"/>
                  </a:lnTo>
                  <a:lnTo>
                    <a:pt x="21023" y="2562"/>
                  </a:lnTo>
                  <a:lnTo>
                    <a:pt x="20458" y="1274"/>
                  </a:lnTo>
                  <a:lnTo>
                    <a:pt x="19881" y="143"/>
                  </a:lnTo>
                  <a:lnTo>
                    <a:pt x="19792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03" name="Group 1003"/>
          <p:cNvGrpSpPr/>
          <p:nvPr/>
        </p:nvGrpSpPr>
        <p:grpSpPr>
          <a:xfrm>
            <a:off x="4860164" y="5515507"/>
            <a:ext cx="274727" cy="386893"/>
            <a:chOff x="0" y="0"/>
            <a:chExt cx="274726" cy="386891"/>
          </a:xfrm>
        </p:grpSpPr>
        <p:sp>
          <p:nvSpPr>
            <p:cNvPr id="1001" name="Shape 1001"/>
            <p:cNvSpPr/>
            <p:nvPr/>
          </p:nvSpPr>
          <p:spPr>
            <a:xfrm>
              <a:off x="0" y="238284"/>
              <a:ext cx="274727" cy="148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194" y="0"/>
                  </a:moveTo>
                  <a:lnTo>
                    <a:pt x="1289" y="0"/>
                  </a:lnTo>
                  <a:lnTo>
                    <a:pt x="703" y="433"/>
                  </a:lnTo>
                  <a:lnTo>
                    <a:pt x="234" y="1083"/>
                  </a:lnTo>
                  <a:lnTo>
                    <a:pt x="117" y="1713"/>
                  </a:lnTo>
                  <a:lnTo>
                    <a:pt x="0" y="2776"/>
                  </a:lnTo>
                  <a:lnTo>
                    <a:pt x="117" y="3643"/>
                  </a:lnTo>
                  <a:lnTo>
                    <a:pt x="8169" y="19040"/>
                  </a:lnTo>
                  <a:lnTo>
                    <a:pt x="10747" y="21600"/>
                  </a:lnTo>
                  <a:lnTo>
                    <a:pt x="11556" y="21383"/>
                  </a:lnTo>
                  <a:lnTo>
                    <a:pt x="21366" y="4923"/>
                  </a:lnTo>
                  <a:lnTo>
                    <a:pt x="21600" y="2776"/>
                  </a:lnTo>
                  <a:lnTo>
                    <a:pt x="21600" y="1930"/>
                  </a:lnTo>
                  <a:lnTo>
                    <a:pt x="21366" y="1280"/>
                  </a:lnTo>
                  <a:lnTo>
                    <a:pt x="20897" y="433"/>
                  </a:lnTo>
                  <a:lnTo>
                    <a:pt x="20194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02" name="Shape 1002"/>
            <p:cNvSpPr/>
            <p:nvPr/>
          </p:nvSpPr>
          <p:spPr>
            <a:xfrm>
              <a:off x="92117" y="0"/>
              <a:ext cx="94963" cy="238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8" y="0"/>
                  </a:moveTo>
                  <a:lnTo>
                    <a:pt x="8104" y="0"/>
                  </a:lnTo>
                  <a:lnTo>
                    <a:pt x="6070" y="270"/>
                  </a:lnTo>
                  <a:lnTo>
                    <a:pt x="0" y="3463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4261"/>
                  </a:lnTo>
                  <a:lnTo>
                    <a:pt x="16547" y="663"/>
                  </a:lnTo>
                  <a:lnTo>
                    <a:pt x="12818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004" name="Shape 1004"/>
          <p:cNvSpPr/>
          <p:nvPr/>
        </p:nvSpPr>
        <p:spPr>
          <a:xfrm>
            <a:off x="6688963" y="5292798"/>
            <a:ext cx="2685493" cy="2654606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05" name="Shape 1005"/>
          <p:cNvSpPr/>
          <p:nvPr/>
        </p:nvSpPr>
        <p:spPr>
          <a:xfrm>
            <a:off x="7043344" y="5281421"/>
            <a:ext cx="1976730" cy="1976731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06" name="Shape 1006"/>
          <p:cNvSpPr/>
          <p:nvPr/>
        </p:nvSpPr>
        <p:spPr>
          <a:xfrm>
            <a:off x="7818756" y="6422592"/>
            <a:ext cx="71526" cy="190196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07" name="Shape 1007"/>
          <p:cNvSpPr/>
          <p:nvPr/>
        </p:nvSpPr>
        <p:spPr>
          <a:xfrm>
            <a:off x="8112990" y="6312050"/>
            <a:ext cx="65025" cy="300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9935" y="0"/>
                </a:lnTo>
                <a:lnTo>
                  <a:pt x="1665" y="3960"/>
                </a:lnTo>
                <a:lnTo>
                  <a:pt x="0" y="504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DF8278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08" name="Shape 1008"/>
          <p:cNvSpPr/>
          <p:nvPr/>
        </p:nvSpPr>
        <p:spPr>
          <a:xfrm>
            <a:off x="8208899" y="6217766"/>
            <a:ext cx="65026" cy="3950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935" y="0"/>
                </a:moveTo>
                <a:lnTo>
                  <a:pt x="4995" y="2459"/>
                </a:lnTo>
                <a:lnTo>
                  <a:pt x="0" y="4104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74"/>
                </a:lnTo>
                <a:lnTo>
                  <a:pt x="19935" y="0"/>
                </a:lnTo>
                <a:close/>
              </a:path>
            </a:pathLst>
          </a:custGeom>
          <a:solidFill>
            <a:srgbClr val="DF8278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09" name="Shape 1009"/>
          <p:cNvSpPr/>
          <p:nvPr/>
        </p:nvSpPr>
        <p:spPr>
          <a:xfrm>
            <a:off x="8013829" y="6412974"/>
            <a:ext cx="69901" cy="199814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10" name="Shape 1010"/>
          <p:cNvSpPr/>
          <p:nvPr/>
        </p:nvSpPr>
        <p:spPr>
          <a:xfrm>
            <a:off x="7917917" y="6416089"/>
            <a:ext cx="65026" cy="196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65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8866"/>
                </a:lnTo>
                <a:lnTo>
                  <a:pt x="14940" y="4433"/>
                </a:lnTo>
                <a:lnTo>
                  <a:pt x="3330" y="550"/>
                </a:lnTo>
                <a:lnTo>
                  <a:pt x="1665" y="0"/>
                </a:lnTo>
                <a:close/>
              </a:path>
            </a:pathLst>
          </a:custGeom>
          <a:solidFill>
            <a:srgbClr val="DF8278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11" name="Shape 1011"/>
          <p:cNvSpPr/>
          <p:nvPr/>
        </p:nvSpPr>
        <p:spPr>
          <a:xfrm>
            <a:off x="7713091" y="6518502"/>
            <a:ext cx="76405" cy="94285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015" name="Group 1015"/>
          <p:cNvGrpSpPr/>
          <p:nvPr/>
        </p:nvGrpSpPr>
        <p:grpSpPr>
          <a:xfrm>
            <a:off x="7651081" y="5962548"/>
            <a:ext cx="713877" cy="535060"/>
            <a:chOff x="0" y="0"/>
            <a:chExt cx="713875" cy="535059"/>
          </a:xfrm>
        </p:grpSpPr>
        <p:sp>
          <p:nvSpPr>
            <p:cNvPr id="1012" name="Shape 1012"/>
            <p:cNvSpPr/>
            <p:nvPr/>
          </p:nvSpPr>
          <p:spPr>
            <a:xfrm>
              <a:off x="-1" y="190465"/>
              <a:ext cx="528800" cy="344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3" y="0"/>
                  </a:moveTo>
                  <a:lnTo>
                    <a:pt x="10164" y="0"/>
                  </a:lnTo>
                  <a:lnTo>
                    <a:pt x="768" y="14452"/>
                  </a:lnTo>
                  <a:lnTo>
                    <a:pt x="192" y="15827"/>
                  </a:lnTo>
                  <a:lnTo>
                    <a:pt x="0" y="17437"/>
                  </a:lnTo>
                  <a:lnTo>
                    <a:pt x="192" y="19047"/>
                  </a:lnTo>
                  <a:lnTo>
                    <a:pt x="768" y="20422"/>
                  </a:lnTo>
                  <a:lnTo>
                    <a:pt x="1627" y="21305"/>
                  </a:lnTo>
                  <a:lnTo>
                    <a:pt x="2603" y="21600"/>
                  </a:lnTo>
                  <a:lnTo>
                    <a:pt x="3579" y="21305"/>
                  </a:lnTo>
                  <a:lnTo>
                    <a:pt x="4442" y="20422"/>
                  </a:lnTo>
                  <a:lnTo>
                    <a:pt x="10368" y="11311"/>
                  </a:lnTo>
                  <a:lnTo>
                    <a:pt x="17924" y="11311"/>
                  </a:lnTo>
                  <a:lnTo>
                    <a:pt x="21600" y="5655"/>
                  </a:lnTo>
                  <a:lnTo>
                    <a:pt x="14042" y="5655"/>
                  </a:lnTo>
                  <a:lnTo>
                    <a:pt x="10772" y="314"/>
                  </a:lnTo>
                  <a:lnTo>
                    <a:pt x="10573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13" name="Shape 1013"/>
            <p:cNvSpPr/>
            <p:nvPr/>
          </p:nvSpPr>
          <p:spPr>
            <a:xfrm>
              <a:off x="343780" y="-1"/>
              <a:ext cx="370096" cy="280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0"/>
                  </a:moveTo>
                  <a:lnTo>
                    <a:pt x="6127" y="0"/>
                  </a:lnTo>
                  <a:lnTo>
                    <a:pt x="5835" y="386"/>
                  </a:lnTo>
                  <a:lnTo>
                    <a:pt x="6127" y="771"/>
                  </a:lnTo>
                  <a:lnTo>
                    <a:pt x="11093" y="6943"/>
                  </a:lnTo>
                  <a:lnTo>
                    <a:pt x="0" y="21600"/>
                  </a:lnTo>
                  <a:lnTo>
                    <a:pt x="10798" y="21600"/>
                  </a:lnTo>
                  <a:lnTo>
                    <a:pt x="16342" y="14271"/>
                  </a:lnTo>
                  <a:lnTo>
                    <a:pt x="21600" y="14271"/>
                  </a:lnTo>
                  <a:lnTo>
                    <a:pt x="21600" y="2314"/>
                  </a:lnTo>
                  <a:lnTo>
                    <a:pt x="21449" y="1464"/>
                  </a:lnTo>
                  <a:lnTo>
                    <a:pt x="21051" y="723"/>
                  </a:lnTo>
                  <a:lnTo>
                    <a:pt x="20489" y="199"/>
                  </a:lnTo>
                  <a:lnTo>
                    <a:pt x="19845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14" name="Shape 1014"/>
            <p:cNvSpPr/>
            <p:nvPr/>
          </p:nvSpPr>
          <p:spPr>
            <a:xfrm>
              <a:off x="253830" y="185452"/>
              <a:ext cx="460046" cy="2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85" y="14800"/>
                  </a:moveTo>
                  <a:lnTo>
                    <a:pt x="0" y="14800"/>
                  </a:lnTo>
                  <a:lnTo>
                    <a:pt x="3988" y="21600"/>
                  </a:lnTo>
                  <a:lnTo>
                    <a:pt x="4459" y="21600"/>
                  </a:lnTo>
                  <a:lnTo>
                    <a:pt x="4929" y="21200"/>
                  </a:lnTo>
                  <a:lnTo>
                    <a:pt x="8685" y="14800"/>
                  </a:lnTo>
                  <a:close/>
                  <a:moveTo>
                    <a:pt x="21600" y="0"/>
                  </a:moveTo>
                  <a:lnTo>
                    <a:pt x="17370" y="0"/>
                  </a:lnTo>
                  <a:lnTo>
                    <a:pt x="21365" y="6800"/>
                  </a:lnTo>
                  <a:lnTo>
                    <a:pt x="21600" y="68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016" name="Shape 1016"/>
          <p:cNvSpPr/>
          <p:nvPr/>
        </p:nvSpPr>
        <p:spPr>
          <a:xfrm>
            <a:off x="4357854" y="2758490"/>
            <a:ext cx="2002741" cy="2002739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17" name="Shape 1017"/>
          <p:cNvSpPr/>
          <p:nvPr/>
        </p:nvSpPr>
        <p:spPr>
          <a:xfrm>
            <a:off x="4712235" y="2774745"/>
            <a:ext cx="1293978" cy="129397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025" name="Group 1025"/>
          <p:cNvGrpSpPr/>
          <p:nvPr/>
        </p:nvGrpSpPr>
        <p:grpSpPr>
          <a:xfrm>
            <a:off x="5042231" y="3096791"/>
            <a:ext cx="635612" cy="586572"/>
            <a:chOff x="0" y="0"/>
            <a:chExt cx="635610" cy="586570"/>
          </a:xfrm>
        </p:grpSpPr>
        <p:sp>
          <p:nvSpPr>
            <p:cNvPr id="1018" name="Shape 1018"/>
            <p:cNvSpPr/>
            <p:nvPr/>
          </p:nvSpPr>
          <p:spPr>
            <a:xfrm>
              <a:off x="292473" y="463294"/>
              <a:ext cx="194768" cy="123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88" y="0"/>
                  </a:moveTo>
                  <a:lnTo>
                    <a:pt x="0" y="4985"/>
                  </a:lnTo>
                  <a:lnTo>
                    <a:pt x="926" y="6409"/>
                  </a:lnTo>
                  <a:lnTo>
                    <a:pt x="1793" y="7833"/>
                  </a:lnTo>
                  <a:lnTo>
                    <a:pt x="2546" y="9494"/>
                  </a:lnTo>
                  <a:lnTo>
                    <a:pt x="3125" y="10919"/>
                  </a:lnTo>
                  <a:lnTo>
                    <a:pt x="6945" y="16615"/>
                  </a:lnTo>
                  <a:lnTo>
                    <a:pt x="10766" y="20176"/>
                  </a:lnTo>
                  <a:lnTo>
                    <a:pt x="14354" y="21600"/>
                  </a:lnTo>
                  <a:lnTo>
                    <a:pt x="17472" y="20651"/>
                  </a:lnTo>
                  <a:lnTo>
                    <a:pt x="19916" y="17565"/>
                  </a:lnTo>
                  <a:lnTo>
                    <a:pt x="21600" y="12343"/>
                  </a:lnTo>
                  <a:lnTo>
                    <a:pt x="13720" y="12343"/>
                  </a:lnTo>
                  <a:lnTo>
                    <a:pt x="11934" y="11393"/>
                  </a:lnTo>
                  <a:lnTo>
                    <a:pt x="9796" y="8783"/>
                  </a:lnTo>
                  <a:lnTo>
                    <a:pt x="7482" y="4985"/>
                  </a:lnTo>
                  <a:lnTo>
                    <a:pt x="6655" y="4035"/>
                  </a:lnTo>
                  <a:lnTo>
                    <a:pt x="6004" y="2849"/>
                  </a:lnTo>
                  <a:lnTo>
                    <a:pt x="5468" y="1424"/>
                  </a:lnTo>
                  <a:lnTo>
                    <a:pt x="4988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19" name="Shape 1019"/>
            <p:cNvSpPr/>
            <p:nvPr/>
          </p:nvSpPr>
          <p:spPr>
            <a:xfrm>
              <a:off x="0" y="51477"/>
              <a:ext cx="581916" cy="483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58" y="0"/>
                  </a:moveTo>
                  <a:lnTo>
                    <a:pt x="8145" y="0"/>
                  </a:lnTo>
                  <a:lnTo>
                    <a:pt x="8742" y="303"/>
                  </a:lnTo>
                  <a:lnTo>
                    <a:pt x="9458" y="908"/>
                  </a:lnTo>
                  <a:lnTo>
                    <a:pt x="10233" y="1755"/>
                  </a:lnTo>
                  <a:lnTo>
                    <a:pt x="10546" y="2178"/>
                  </a:lnTo>
                  <a:lnTo>
                    <a:pt x="11172" y="3086"/>
                  </a:lnTo>
                  <a:lnTo>
                    <a:pt x="11485" y="3509"/>
                  </a:lnTo>
                  <a:lnTo>
                    <a:pt x="10022" y="5264"/>
                  </a:lnTo>
                  <a:lnTo>
                    <a:pt x="8225" y="5385"/>
                  </a:lnTo>
                  <a:lnTo>
                    <a:pt x="6604" y="5627"/>
                  </a:lnTo>
                  <a:lnTo>
                    <a:pt x="3967" y="6534"/>
                  </a:lnTo>
                  <a:lnTo>
                    <a:pt x="2291" y="7382"/>
                  </a:lnTo>
                  <a:lnTo>
                    <a:pt x="1045" y="8410"/>
                  </a:lnTo>
                  <a:lnTo>
                    <a:pt x="0" y="10830"/>
                  </a:lnTo>
                  <a:lnTo>
                    <a:pt x="261" y="11980"/>
                  </a:lnTo>
                  <a:lnTo>
                    <a:pt x="992" y="13008"/>
                  </a:lnTo>
                  <a:lnTo>
                    <a:pt x="2115" y="14037"/>
                  </a:lnTo>
                  <a:lnTo>
                    <a:pt x="3550" y="14884"/>
                  </a:lnTo>
                  <a:lnTo>
                    <a:pt x="3051" y="16699"/>
                  </a:lnTo>
                  <a:lnTo>
                    <a:pt x="2845" y="18333"/>
                  </a:lnTo>
                  <a:lnTo>
                    <a:pt x="2991" y="19664"/>
                  </a:lnTo>
                  <a:lnTo>
                    <a:pt x="3550" y="20632"/>
                  </a:lnTo>
                  <a:lnTo>
                    <a:pt x="4482" y="21358"/>
                  </a:lnTo>
                  <a:lnTo>
                    <a:pt x="5688" y="21600"/>
                  </a:lnTo>
                  <a:lnTo>
                    <a:pt x="7131" y="21237"/>
                  </a:lnTo>
                  <a:lnTo>
                    <a:pt x="8769" y="20390"/>
                  </a:lnTo>
                  <a:lnTo>
                    <a:pt x="9745" y="19724"/>
                  </a:lnTo>
                  <a:lnTo>
                    <a:pt x="10222" y="19361"/>
                  </a:lnTo>
                  <a:lnTo>
                    <a:pt x="5262" y="19361"/>
                  </a:lnTo>
                  <a:lnTo>
                    <a:pt x="4802" y="19119"/>
                  </a:lnTo>
                  <a:lnTo>
                    <a:pt x="4636" y="18635"/>
                  </a:lnTo>
                  <a:lnTo>
                    <a:pt x="4724" y="17849"/>
                  </a:lnTo>
                  <a:lnTo>
                    <a:pt x="5009" y="16820"/>
                  </a:lnTo>
                  <a:lnTo>
                    <a:pt x="5431" y="15610"/>
                  </a:lnTo>
                  <a:lnTo>
                    <a:pt x="17956" y="15610"/>
                  </a:lnTo>
                  <a:lnTo>
                    <a:pt x="19837" y="14884"/>
                  </a:lnTo>
                  <a:lnTo>
                    <a:pt x="21391" y="14158"/>
                  </a:lnTo>
                  <a:lnTo>
                    <a:pt x="21470" y="14097"/>
                  </a:lnTo>
                  <a:lnTo>
                    <a:pt x="11902" y="14097"/>
                  </a:lnTo>
                  <a:lnTo>
                    <a:pt x="10379" y="14037"/>
                  </a:lnTo>
                  <a:lnTo>
                    <a:pt x="8953" y="13916"/>
                  </a:lnTo>
                  <a:lnTo>
                    <a:pt x="7644" y="13674"/>
                  </a:lnTo>
                  <a:lnTo>
                    <a:pt x="6472" y="13371"/>
                  </a:lnTo>
                  <a:lnTo>
                    <a:pt x="6786" y="12827"/>
                  </a:lnTo>
                  <a:lnTo>
                    <a:pt x="4591" y="12827"/>
                  </a:lnTo>
                  <a:lnTo>
                    <a:pt x="3463" y="12282"/>
                  </a:lnTo>
                  <a:lnTo>
                    <a:pt x="2610" y="11738"/>
                  </a:lnTo>
                  <a:lnTo>
                    <a:pt x="2069" y="11254"/>
                  </a:lnTo>
                  <a:lnTo>
                    <a:pt x="1881" y="10830"/>
                  </a:lnTo>
                  <a:lnTo>
                    <a:pt x="2069" y="10286"/>
                  </a:lnTo>
                  <a:lnTo>
                    <a:pt x="3463" y="9136"/>
                  </a:lnTo>
                  <a:lnTo>
                    <a:pt x="5259" y="8350"/>
                  </a:lnTo>
                  <a:lnTo>
                    <a:pt x="6824" y="7987"/>
                  </a:lnTo>
                  <a:lnTo>
                    <a:pt x="7724" y="7805"/>
                  </a:lnTo>
                  <a:lnTo>
                    <a:pt x="10430" y="7805"/>
                  </a:lnTo>
                  <a:lnTo>
                    <a:pt x="10489" y="7745"/>
                  </a:lnTo>
                  <a:lnTo>
                    <a:pt x="10650" y="7563"/>
                  </a:lnTo>
                  <a:lnTo>
                    <a:pt x="21600" y="7563"/>
                  </a:lnTo>
                  <a:lnTo>
                    <a:pt x="21391" y="7382"/>
                  </a:lnTo>
                  <a:lnTo>
                    <a:pt x="19837" y="6534"/>
                  </a:lnTo>
                  <a:lnTo>
                    <a:pt x="17461" y="5808"/>
                  </a:lnTo>
                  <a:lnTo>
                    <a:pt x="14617" y="5264"/>
                  </a:lnTo>
                  <a:lnTo>
                    <a:pt x="14406" y="5022"/>
                  </a:lnTo>
                  <a:lnTo>
                    <a:pt x="14406" y="4538"/>
                  </a:lnTo>
                  <a:lnTo>
                    <a:pt x="14200" y="4296"/>
                  </a:lnTo>
                  <a:lnTo>
                    <a:pt x="14549" y="3872"/>
                  </a:lnTo>
                  <a:lnTo>
                    <a:pt x="14956" y="3570"/>
                  </a:lnTo>
                  <a:lnTo>
                    <a:pt x="15402" y="3267"/>
                  </a:lnTo>
                  <a:lnTo>
                    <a:pt x="15870" y="3025"/>
                  </a:lnTo>
                  <a:lnTo>
                    <a:pt x="16882" y="2481"/>
                  </a:lnTo>
                  <a:lnTo>
                    <a:pt x="17553" y="2239"/>
                  </a:lnTo>
                  <a:lnTo>
                    <a:pt x="13154" y="2239"/>
                  </a:lnTo>
                  <a:lnTo>
                    <a:pt x="12719" y="1755"/>
                  </a:lnTo>
                  <a:lnTo>
                    <a:pt x="12343" y="1271"/>
                  </a:lnTo>
                  <a:lnTo>
                    <a:pt x="12007" y="787"/>
                  </a:lnTo>
                  <a:lnTo>
                    <a:pt x="11691" y="242"/>
                  </a:lnTo>
                  <a:lnTo>
                    <a:pt x="11458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0" name="Shape 1020"/>
            <p:cNvSpPr/>
            <p:nvPr/>
          </p:nvSpPr>
          <p:spPr>
            <a:xfrm>
              <a:off x="345948" y="220810"/>
              <a:ext cx="257979" cy="146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57" y="0"/>
                  </a:moveTo>
                  <a:lnTo>
                    <a:pt x="1648" y="0"/>
                  </a:lnTo>
                  <a:lnTo>
                    <a:pt x="2005" y="1400"/>
                  </a:lnTo>
                  <a:lnTo>
                    <a:pt x="2410" y="2800"/>
                  </a:lnTo>
                  <a:lnTo>
                    <a:pt x="2904" y="4400"/>
                  </a:lnTo>
                  <a:lnTo>
                    <a:pt x="3530" y="5800"/>
                  </a:lnTo>
                  <a:lnTo>
                    <a:pt x="6355" y="20800"/>
                  </a:lnTo>
                  <a:lnTo>
                    <a:pt x="4236" y="21000"/>
                  </a:lnTo>
                  <a:lnTo>
                    <a:pt x="0" y="21600"/>
                  </a:lnTo>
                  <a:lnTo>
                    <a:pt x="19464" y="21600"/>
                  </a:lnTo>
                  <a:lnTo>
                    <a:pt x="21600" y="19200"/>
                  </a:lnTo>
                  <a:lnTo>
                    <a:pt x="10597" y="19200"/>
                  </a:lnTo>
                  <a:lnTo>
                    <a:pt x="9125" y="11200"/>
                  </a:lnTo>
                  <a:lnTo>
                    <a:pt x="8277" y="6800"/>
                  </a:lnTo>
                  <a:lnTo>
                    <a:pt x="7296" y="2400"/>
                  </a:lnTo>
                  <a:lnTo>
                    <a:pt x="6831" y="2400"/>
                  </a:lnTo>
                  <a:lnTo>
                    <a:pt x="6831" y="1600"/>
                  </a:lnTo>
                  <a:lnTo>
                    <a:pt x="6355" y="800"/>
                  </a:lnTo>
                  <a:lnTo>
                    <a:pt x="20385" y="800"/>
                  </a:lnTo>
                  <a:lnTo>
                    <a:pt x="19757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1" name="Shape 1021"/>
            <p:cNvSpPr/>
            <p:nvPr/>
          </p:nvSpPr>
          <p:spPr>
            <a:xfrm>
              <a:off x="421843" y="226228"/>
              <a:ext cx="213768" cy="124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33" y="0"/>
                  </a:moveTo>
                  <a:lnTo>
                    <a:pt x="0" y="0"/>
                  </a:lnTo>
                  <a:lnTo>
                    <a:pt x="2790" y="705"/>
                  </a:lnTo>
                  <a:lnTo>
                    <a:pt x="5258" y="1409"/>
                  </a:lnTo>
                  <a:lnTo>
                    <a:pt x="9664" y="2818"/>
                  </a:lnTo>
                  <a:lnTo>
                    <a:pt x="14566" y="7278"/>
                  </a:lnTo>
                  <a:lnTo>
                    <a:pt x="16481" y="11739"/>
                  </a:lnTo>
                  <a:lnTo>
                    <a:pt x="15976" y="13383"/>
                  </a:lnTo>
                  <a:lnTo>
                    <a:pt x="12409" y="17374"/>
                  </a:lnTo>
                  <a:lnTo>
                    <a:pt x="8471" y="20191"/>
                  </a:lnTo>
                  <a:lnTo>
                    <a:pt x="6305" y="20896"/>
                  </a:lnTo>
                  <a:lnTo>
                    <a:pt x="5119" y="21600"/>
                  </a:lnTo>
                  <a:lnTo>
                    <a:pt x="18398" y="21600"/>
                  </a:lnTo>
                  <a:lnTo>
                    <a:pt x="18828" y="21130"/>
                  </a:lnTo>
                  <a:lnTo>
                    <a:pt x="20880" y="16670"/>
                  </a:lnTo>
                  <a:lnTo>
                    <a:pt x="21600" y="11739"/>
                  </a:lnTo>
                  <a:lnTo>
                    <a:pt x="20880" y="6809"/>
                  </a:lnTo>
                  <a:lnTo>
                    <a:pt x="18828" y="2348"/>
                  </a:lnTo>
                  <a:lnTo>
                    <a:pt x="16933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2" name="Shape 1022"/>
            <p:cNvSpPr/>
            <p:nvPr/>
          </p:nvSpPr>
          <p:spPr>
            <a:xfrm>
              <a:off x="142954" y="0"/>
              <a:ext cx="165744" cy="15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1" y="0"/>
                  </a:moveTo>
                  <a:lnTo>
                    <a:pt x="5556" y="765"/>
                  </a:lnTo>
                  <a:lnTo>
                    <a:pt x="2696" y="3441"/>
                  </a:lnTo>
                  <a:lnTo>
                    <a:pt x="798" y="7264"/>
                  </a:lnTo>
                  <a:lnTo>
                    <a:pt x="0" y="12616"/>
                  </a:lnTo>
                  <a:lnTo>
                    <a:pt x="436" y="19115"/>
                  </a:lnTo>
                  <a:lnTo>
                    <a:pt x="436" y="21600"/>
                  </a:lnTo>
                  <a:lnTo>
                    <a:pt x="7022" y="21600"/>
                  </a:lnTo>
                  <a:lnTo>
                    <a:pt x="7022" y="19115"/>
                  </a:lnTo>
                  <a:lnTo>
                    <a:pt x="6298" y="18350"/>
                  </a:lnTo>
                  <a:lnTo>
                    <a:pt x="6332" y="14145"/>
                  </a:lnTo>
                  <a:lnTo>
                    <a:pt x="6571" y="10704"/>
                  </a:lnTo>
                  <a:lnTo>
                    <a:pt x="7221" y="8411"/>
                  </a:lnTo>
                  <a:lnTo>
                    <a:pt x="8487" y="7264"/>
                  </a:lnTo>
                  <a:lnTo>
                    <a:pt x="21600" y="7264"/>
                  </a:lnTo>
                  <a:lnTo>
                    <a:pt x="17927" y="3823"/>
                  </a:lnTo>
                  <a:lnTo>
                    <a:pt x="13437" y="1147"/>
                  </a:lnTo>
                  <a:lnTo>
                    <a:pt x="9221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3" name="Shape 1023"/>
            <p:cNvSpPr/>
            <p:nvPr/>
          </p:nvSpPr>
          <p:spPr>
            <a:xfrm>
              <a:off x="354381" y="50121"/>
              <a:ext cx="203300" cy="51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673" y="0"/>
                  </a:moveTo>
                  <a:lnTo>
                    <a:pt x="5383" y="9663"/>
                  </a:lnTo>
                  <a:lnTo>
                    <a:pt x="0" y="21600"/>
                  </a:lnTo>
                  <a:lnTo>
                    <a:pt x="12591" y="21600"/>
                  </a:lnTo>
                  <a:lnTo>
                    <a:pt x="13071" y="21032"/>
                  </a:lnTo>
                  <a:lnTo>
                    <a:pt x="14911" y="19894"/>
                  </a:lnTo>
                  <a:lnTo>
                    <a:pt x="21600" y="19894"/>
                  </a:lnTo>
                  <a:lnTo>
                    <a:pt x="21412" y="16484"/>
                  </a:lnTo>
                  <a:lnTo>
                    <a:pt x="19718" y="7390"/>
                  </a:lnTo>
                  <a:lnTo>
                    <a:pt x="17061" y="1137"/>
                  </a:lnTo>
                  <a:lnTo>
                    <a:pt x="13673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4" name="Shape 1024"/>
            <p:cNvSpPr/>
            <p:nvPr/>
          </p:nvSpPr>
          <p:spPr>
            <a:xfrm>
              <a:off x="123680" y="97534"/>
              <a:ext cx="438135" cy="436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11" y="6373"/>
                  </a:moveTo>
                  <a:lnTo>
                    <a:pt x="8370" y="6641"/>
                  </a:lnTo>
                  <a:lnTo>
                    <a:pt x="7315" y="7312"/>
                  </a:lnTo>
                  <a:lnTo>
                    <a:pt x="6625" y="8385"/>
                  </a:lnTo>
                  <a:lnTo>
                    <a:pt x="6378" y="9727"/>
                  </a:lnTo>
                  <a:lnTo>
                    <a:pt x="6625" y="10934"/>
                  </a:lnTo>
                  <a:lnTo>
                    <a:pt x="7315" y="11873"/>
                  </a:lnTo>
                  <a:lnTo>
                    <a:pt x="8370" y="12544"/>
                  </a:lnTo>
                  <a:lnTo>
                    <a:pt x="9711" y="12812"/>
                  </a:lnTo>
                  <a:lnTo>
                    <a:pt x="10889" y="12544"/>
                  </a:lnTo>
                  <a:lnTo>
                    <a:pt x="11763" y="11940"/>
                  </a:lnTo>
                  <a:lnTo>
                    <a:pt x="9711" y="11940"/>
                  </a:lnTo>
                  <a:lnTo>
                    <a:pt x="10442" y="11270"/>
                  </a:lnTo>
                  <a:lnTo>
                    <a:pt x="10946" y="10532"/>
                  </a:lnTo>
                  <a:lnTo>
                    <a:pt x="7493" y="10532"/>
                  </a:lnTo>
                  <a:lnTo>
                    <a:pt x="7336" y="10196"/>
                  </a:lnTo>
                  <a:lnTo>
                    <a:pt x="7283" y="9861"/>
                  </a:lnTo>
                  <a:lnTo>
                    <a:pt x="7336" y="9525"/>
                  </a:lnTo>
                  <a:lnTo>
                    <a:pt x="7493" y="9190"/>
                  </a:lnTo>
                  <a:lnTo>
                    <a:pt x="8048" y="9190"/>
                  </a:lnTo>
                  <a:lnTo>
                    <a:pt x="7493" y="8586"/>
                  </a:lnTo>
                  <a:lnTo>
                    <a:pt x="7795" y="8050"/>
                  </a:lnTo>
                  <a:lnTo>
                    <a:pt x="8254" y="7580"/>
                  </a:lnTo>
                  <a:lnTo>
                    <a:pt x="8817" y="7312"/>
                  </a:lnTo>
                  <a:lnTo>
                    <a:pt x="9430" y="7178"/>
                  </a:lnTo>
                  <a:lnTo>
                    <a:pt x="11666" y="7178"/>
                  </a:lnTo>
                  <a:lnTo>
                    <a:pt x="10889" y="6641"/>
                  </a:lnTo>
                  <a:lnTo>
                    <a:pt x="9711" y="6373"/>
                  </a:lnTo>
                  <a:close/>
                  <a:moveTo>
                    <a:pt x="11093" y="16435"/>
                  </a:moveTo>
                  <a:lnTo>
                    <a:pt x="7213" y="16435"/>
                  </a:lnTo>
                  <a:lnTo>
                    <a:pt x="6429" y="17039"/>
                  </a:lnTo>
                  <a:lnTo>
                    <a:pt x="5722" y="17508"/>
                  </a:lnTo>
                  <a:lnTo>
                    <a:pt x="5068" y="17843"/>
                  </a:lnTo>
                  <a:lnTo>
                    <a:pt x="4441" y="18112"/>
                  </a:lnTo>
                  <a:lnTo>
                    <a:pt x="3049" y="18783"/>
                  </a:lnTo>
                  <a:lnTo>
                    <a:pt x="1840" y="19185"/>
                  </a:lnTo>
                  <a:lnTo>
                    <a:pt x="7479" y="19185"/>
                  </a:lnTo>
                  <a:lnTo>
                    <a:pt x="8219" y="18716"/>
                  </a:lnTo>
                  <a:lnTo>
                    <a:pt x="9644" y="17642"/>
                  </a:lnTo>
                  <a:lnTo>
                    <a:pt x="11093" y="16435"/>
                  </a:lnTo>
                  <a:close/>
                  <a:moveTo>
                    <a:pt x="7755" y="6373"/>
                  </a:moveTo>
                  <a:lnTo>
                    <a:pt x="4161" y="6373"/>
                  </a:lnTo>
                  <a:lnTo>
                    <a:pt x="2966" y="7848"/>
                  </a:lnTo>
                  <a:lnTo>
                    <a:pt x="1875" y="9257"/>
                  </a:lnTo>
                  <a:lnTo>
                    <a:pt x="887" y="10666"/>
                  </a:lnTo>
                  <a:lnTo>
                    <a:pt x="0" y="11940"/>
                  </a:lnTo>
                  <a:lnTo>
                    <a:pt x="2915" y="11940"/>
                  </a:lnTo>
                  <a:lnTo>
                    <a:pt x="3425" y="11203"/>
                  </a:lnTo>
                  <a:lnTo>
                    <a:pt x="5697" y="8385"/>
                  </a:lnTo>
                  <a:lnTo>
                    <a:pt x="6939" y="6909"/>
                  </a:lnTo>
                  <a:lnTo>
                    <a:pt x="7307" y="6708"/>
                  </a:lnTo>
                  <a:lnTo>
                    <a:pt x="7596" y="6507"/>
                  </a:lnTo>
                  <a:lnTo>
                    <a:pt x="7755" y="6373"/>
                  </a:lnTo>
                  <a:close/>
                  <a:moveTo>
                    <a:pt x="12556" y="8586"/>
                  </a:moveTo>
                  <a:lnTo>
                    <a:pt x="11647" y="8586"/>
                  </a:lnTo>
                  <a:lnTo>
                    <a:pt x="11812" y="9727"/>
                  </a:lnTo>
                  <a:lnTo>
                    <a:pt x="11510" y="10800"/>
                  </a:lnTo>
                  <a:lnTo>
                    <a:pt x="10793" y="11605"/>
                  </a:lnTo>
                  <a:lnTo>
                    <a:pt x="9711" y="11940"/>
                  </a:lnTo>
                  <a:lnTo>
                    <a:pt x="11763" y="11940"/>
                  </a:lnTo>
                  <a:lnTo>
                    <a:pt x="11860" y="11873"/>
                  </a:lnTo>
                  <a:lnTo>
                    <a:pt x="12520" y="10934"/>
                  </a:lnTo>
                  <a:lnTo>
                    <a:pt x="12763" y="9727"/>
                  </a:lnTo>
                  <a:lnTo>
                    <a:pt x="12556" y="8586"/>
                  </a:lnTo>
                  <a:close/>
                  <a:moveTo>
                    <a:pt x="9984" y="7178"/>
                  </a:moveTo>
                  <a:lnTo>
                    <a:pt x="9430" y="7178"/>
                  </a:lnTo>
                  <a:lnTo>
                    <a:pt x="9711" y="7781"/>
                  </a:lnTo>
                  <a:lnTo>
                    <a:pt x="8463" y="8788"/>
                  </a:lnTo>
                  <a:lnTo>
                    <a:pt x="8048" y="9190"/>
                  </a:lnTo>
                  <a:lnTo>
                    <a:pt x="7493" y="9190"/>
                  </a:lnTo>
                  <a:lnTo>
                    <a:pt x="7767" y="9458"/>
                  </a:lnTo>
                  <a:lnTo>
                    <a:pt x="7767" y="9727"/>
                  </a:lnTo>
                  <a:lnTo>
                    <a:pt x="7493" y="9995"/>
                  </a:lnTo>
                  <a:lnTo>
                    <a:pt x="7493" y="10532"/>
                  </a:lnTo>
                  <a:lnTo>
                    <a:pt x="10946" y="10532"/>
                  </a:lnTo>
                  <a:lnTo>
                    <a:pt x="10992" y="10465"/>
                  </a:lnTo>
                  <a:lnTo>
                    <a:pt x="11385" y="9593"/>
                  </a:lnTo>
                  <a:lnTo>
                    <a:pt x="11647" y="8586"/>
                  </a:lnTo>
                  <a:lnTo>
                    <a:pt x="12556" y="8586"/>
                  </a:lnTo>
                  <a:lnTo>
                    <a:pt x="12520" y="8385"/>
                  </a:lnTo>
                  <a:lnTo>
                    <a:pt x="12149" y="7781"/>
                  </a:lnTo>
                  <a:lnTo>
                    <a:pt x="9984" y="7781"/>
                  </a:lnTo>
                  <a:lnTo>
                    <a:pt x="9984" y="7178"/>
                  </a:lnTo>
                  <a:close/>
                  <a:moveTo>
                    <a:pt x="11666" y="7178"/>
                  </a:moveTo>
                  <a:lnTo>
                    <a:pt x="10265" y="7178"/>
                  </a:lnTo>
                  <a:lnTo>
                    <a:pt x="10539" y="7513"/>
                  </a:lnTo>
                  <a:lnTo>
                    <a:pt x="10265" y="7513"/>
                  </a:lnTo>
                  <a:lnTo>
                    <a:pt x="9984" y="7781"/>
                  </a:lnTo>
                  <a:lnTo>
                    <a:pt x="12149" y="7781"/>
                  </a:lnTo>
                  <a:lnTo>
                    <a:pt x="11860" y="7312"/>
                  </a:lnTo>
                  <a:lnTo>
                    <a:pt x="11666" y="7178"/>
                  </a:lnTo>
                  <a:close/>
                  <a:moveTo>
                    <a:pt x="21396" y="0"/>
                  </a:moveTo>
                  <a:lnTo>
                    <a:pt x="18292" y="0"/>
                  </a:lnTo>
                  <a:lnTo>
                    <a:pt x="18860" y="201"/>
                  </a:lnTo>
                  <a:lnTo>
                    <a:pt x="19125" y="805"/>
                  </a:lnTo>
                  <a:lnTo>
                    <a:pt x="19104" y="1610"/>
                  </a:lnTo>
                  <a:lnTo>
                    <a:pt x="18823" y="2683"/>
                  </a:lnTo>
                  <a:lnTo>
                    <a:pt x="18306" y="3824"/>
                  </a:lnTo>
                  <a:lnTo>
                    <a:pt x="20804" y="4427"/>
                  </a:lnTo>
                  <a:lnTo>
                    <a:pt x="21423" y="2616"/>
                  </a:lnTo>
                  <a:lnTo>
                    <a:pt x="21600" y="939"/>
                  </a:lnTo>
                  <a:lnTo>
                    <a:pt x="21396" y="0"/>
                  </a:lnTo>
                  <a:close/>
                  <a:moveTo>
                    <a:pt x="17752" y="15026"/>
                  </a:moveTo>
                  <a:lnTo>
                    <a:pt x="1115" y="15026"/>
                  </a:lnTo>
                  <a:lnTo>
                    <a:pt x="3041" y="15429"/>
                  </a:lnTo>
                  <a:lnTo>
                    <a:pt x="5097" y="15697"/>
                  </a:lnTo>
                  <a:lnTo>
                    <a:pt x="7312" y="15831"/>
                  </a:lnTo>
                  <a:lnTo>
                    <a:pt x="9711" y="15898"/>
                  </a:lnTo>
                  <a:lnTo>
                    <a:pt x="11160" y="15831"/>
                  </a:lnTo>
                  <a:lnTo>
                    <a:pt x="12585" y="15697"/>
                  </a:lnTo>
                  <a:lnTo>
                    <a:pt x="15254" y="15294"/>
                  </a:lnTo>
                  <a:lnTo>
                    <a:pt x="17824" y="15294"/>
                  </a:lnTo>
                  <a:lnTo>
                    <a:pt x="17752" y="15026"/>
                  </a:lnTo>
                  <a:close/>
                  <a:moveTo>
                    <a:pt x="17824" y="15294"/>
                  </a:moveTo>
                  <a:lnTo>
                    <a:pt x="15254" y="15294"/>
                  </a:lnTo>
                  <a:lnTo>
                    <a:pt x="15420" y="15965"/>
                  </a:lnTo>
                  <a:lnTo>
                    <a:pt x="15533" y="16569"/>
                  </a:lnTo>
                  <a:lnTo>
                    <a:pt x="15645" y="17106"/>
                  </a:lnTo>
                  <a:lnTo>
                    <a:pt x="15808" y="17575"/>
                  </a:lnTo>
                  <a:lnTo>
                    <a:pt x="15795" y="19051"/>
                  </a:lnTo>
                  <a:lnTo>
                    <a:pt x="15705" y="20258"/>
                  </a:lnTo>
                  <a:lnTo>
                    <a:pt x="15459" y="21063"/>
                  </a:lnTo>
                  <a:lnTo>
                    <a:pt x="14980" y="21466"/>
                  </a:lnTo>
                  <a:lnTo>
                    <a:pt x="14421" y="21600"/>
                  </a:lnTo>
                  <a:lnTo>
                    <a:pt x="17924" y="21600"/>
                  </a:lnTo>
                  <a:lnTo>
                    <a:pt x="18309" y="19588"/>
                  </a:lnTo>
                  <a:lnTo>
                    <a:pt x="18306" y="17240"/>
                  </a:lnTo>
                  <a:lnTo>
                    <a:pt x="18139" y="16837"/>
                  </a:lnTo>
                  <a:lnTo>
                    <a:pt x="17914" y="15630"/>
                  </a:lnTo>
                  <a:lnTo>
                    <a:pt x="17824" y="15294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30" name="Group 1030"/>
          <p:cNvGrpSpPr/>
          <p:nvPr/>
        </p:nvGrpSpPr>
        <p:grpSpPr>
          <a:xfrm>
            <a:off x="2559941" y="6331559"/>
            <a:ext cx="325121" cy="369353"/>
            <a:chOff x="0" y="0"/>
            <a:chExt cx="325120" cy="369352"/>
          </a:xfrm>
        </p:grpSpPr>
        <p:sp>
          <p:nvSpPr>
            <p:cNvPr id="1026" name="Shape 1026"/>
            <p:cNvSpPr/>
            <p:nvPr/>
          </p:nvSpPr>
          <p:spPr>
            <a:xfrm>
              <a:off x="0" y="15442"/>
              <a:ext cx="224468" cy="353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43" y="0"/>
                  </a:moveTo>
                  <a:lnTo>
                    <a:pt x="6700" y="0"/>
                  </a:lnTo>
                  <a:lnTo>
                    <a:pt x="5521" y="142"/>
                  </a:lnTo>
                  <a:lnTo>
                    <a:pt x="2878" y="337"/>
                  </a:lnTo>
                  <a:lnTo>
                    <a:pt x="1486" y="480"/>
                  </a:lnTo>
                  <a:lnTo>
                    <a:pt x="0" y="480"/>
                  </a:lnTo>
                  <a:lnTo>
                    <a:pt x="5" y="1463"/>
                  </a:lnTo>
                  <a:lnTo>
                    <a:pt x="459" y="5009"/>
                  </a:lnTo>
                  <a:lnTo>
                    <a:pt x="1517" y="8429"/>
                  </a:lnTo>
                  <a:lnTo>
                    <a:pt x="3181" y="11634"/>
                  </a:lnTo>
                  <a:lnTo>
                    <a:pt x="5456" y="14573"/>
                  </a:lnTo>
                  <a:lnTo>
                    <a:pt x="8350" y="17197"/>
                  </a:lnTo>
                  <a:lnTo>
                    <a:pt x="11870" y="19458"/>
                  </a:lnTo>
                  <a:lnTo>
                    <a:pt x="16021" y="21304"/>
                  </a:lnTo>
                  <a:lnTo>
                    <a:pt x="17319" y="21600"/>
                  </a:lnTo>
                  <a:lnTo>
                    <a:pt x="17903" y="21371"/>
                  </a:lnTo>
                  <a:lnTo>
                    <a:pt x="18628" y="20831"/>
                  </a:lnTo>
                  <a:lnTo>
                    <a:pt x="19242" y="20125"/>
                  </a:lnTo>
                  <a:lnTo>
                    <a:pt x="19927" y="19440"/>
                  </a:lnTo>
                  <a:lnTo>
                    <a:pt x="20613" y="18801"/>
                  </a:lnTo>
                  <a:lnTo>
                    <a:pt x="21235" y="18227"/>
                  </a:lnTo>
                  <a:lnTo>
                    <a:pt x="21600" y="17754"/>
                  </a:lnTo>
                  <a:lnTo>
                    <a:pt x="21600" y="17281"/>
                  </a:lnTo>
                  <a:lnTo>
                    <a:pt x="19735" y="16098"/>
                  </a:lnTo>
                  <a:lnTo>
                    <a:pt x="18575" y="15387"/>
                  </a:lnTo>
                  <a:lnTo>
                    <a:pt x="17760" y="14915"/>
                  </a:lnTo>
                  <a:lnTo>
                    <a:pt x="11171" y="14915"/>
                  </a:lnTo>
                  <a:lnTo>
                    <a:pt x="9106" y="12665"/>
                  </a:lnTo>
                  <a:lnTo>
                    <a:pt x="7776" y="10772"/>
                  </a:lnTo>
                  <a:lnTo>
                    <a:pt x="6933" y="9057"/>
                  </a:lnTo>
                  <a:lnTo>
                    <a:pt x="6335" y="7342"/>
                  </a:lnTo>
                  <a:lnTo>
                    <a:pt x="7169" y="7126"/>
                  </a:lnTo>
                  <a:lnTo>
                    <a:pt x="8845" y="6607"/>
                  </a:lnTo>
                  <a:lnTo>
                    <a:pt x="9686" y="6391"/>
                  </a:lnTo>
                  <a:lnTo>
                    <a:pt x="10051" y="6160"/>
                  </a:lnTo>
                  <a:lnTo>
                    <a:pt x="10429" y="5680"/>
                  </a:lnTo>
                  <a:lnTo>
                    <a:pt x="10051" y="4977"/>
                  </a:lnTo>
                  <a:lnTo>
                    <a:pt x="9712" y="4046"/>
                  </a:lnTo>
                  <a:lnTo>
                    <a:pt x="9267" y="3051"/>
                  </a:lnTo>
                  <a:lnTo>
                    <a:pt x="8751" y="2012"/>
                  </a:lnTo>
                  <a:lnTo>
                    <a:pt x="8199" y="951"/>
                  </a:lnTo>
                  <a:lnTo>
                    <a:pt x="8199" y="480"/>
                  </a:lnTo>
                  <a:lnTo>
                    <a:pt x="7443" y="0"/>
                  </a:ln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7" name="Shape 1027"/>
            <p:cNvSpPr/>
            <p:nvPr/>
          </p:nvSpPr>
          <p:spPr>
            <a:xfrm>
              <a:off x="166487" y="38742"/>
              <a:ext cx="158634" cy="255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81" y="0"/>
                  </a:moveTo>
                  <a:lnTo>
                    <a:pt x="0" y="0"/>
                  </a:lnTo>
                  <a:lnTo>
                    <a:pt x="3447" y="184"/>
                  </a:lnTo>
                  <a:lnTo>
                    <a:pt x="6647" y="737"/>
                  </a:lnTo>
                  <a:lnTo>
                    <a:pt x="12119" y="2949"/>
                  </a:lnTo>
                  <a:lnTo>
                    <a:pt x="15478" y="6306"/>
                  </a:lnTo>
                  <a:lnTo>
                    <a:pt x="16859" y="10151"/>
                  </a:lnTo>
                  <a:lnTo>
                    <a:pt x="16490" y="12289"/>
                  </a:lnTo>
                  <a:lnTo>
                    <a:pt x="13972" y="16082"/>
                  </a:lnTo>
                  <a:lnTo>
                    <a:pt x="9302" y="19007"/>
                  </a:lnTo>
                  <a:lnTo>
                    <a:pt x="8430" y="19309"/>
                  </a:lnTo>
                  <a:lnTo>
                    <a:pt x="10533" y="20618"/>
                  </a:lnTo>
                  <a:lnTo>
                    <a:pt x="11067" y="20945"/>
                  </a:lnTo>
                  <a:lnTo>
                    <a:pt x="11584" y="21273"/>
                  </a:lnTo>
                  <a:lnTo>
                    <a:pt x="11584" y="21600"/>
                  </a:lnTo>
                  <a:lnTo>
                    <a:pt x="12682" y="21298"/>
                  </a:lnTo>
                  <a:lnTo>
                    <a:pt x="18044" y="17876"/>
                  </a:lnTo>
                  <a:lnTo>
                    <a:pt x="21205" y="12970"/>
                  </a:lnTo>
                  <a:lnTo>
                    <a:pt x="21600" y="10151"/>
                  </a:lnTo>
                  <a:lnTo>
                    <a:pt x="21205" y="7516"/>
                  </a:lnTo>
                  <a:lnTo>
                    <a:pt x="20021" y="5033"/>
                  </a:lnTo>
                  <a:lnTo>
                    <a:pt x="18044" y="2734"/>
                  </a:lnTo>
                  <a:lnTo>
                    <a:pt x="15273" y="652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8" name="Shape 1028"/>
            <p:cNvSpPr/>
            <p:nvPr/>
          </p:nvSpPr>
          <p:spPr>
            <a:xfrm>
              <a:off x="108373" y="0"/>
              <a:ext cx="160790" cy="46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7" y="0"/>
                  </a:moveTo>
                  <a:lnTo>
                    <a:pt x="5855" y="341"/>
                  </a:lnTo>
                  <a:lnTo>
                    <a:pt x="3903" y="1362"/>
                  </a:lnTo>
                  <a:lnTo>
                    <a:pt x="1952" y="3055"/>
                  </a:lnTo>
                  <a:lnTo>
                    <a:pt x="0" y="5415"/>
                  </a:lnTo>
                  <a:lnTo>
                    <a:pt x="0" y="7179"/>
                  </a:lnTo>
                  <a:lnTo>
                    <a:pt x="528" y="9005"/>
                  </a:lnTo>
                  <a:lnTo>
                    <a:pt x="528" y="10831"/>
                  </a:lnTo>
                  <a:lnTo>
                    <a:pt x="1565" y="21600"/>
                  </a:lnTo>
                  <a:lnTo>
                    <a:pt x="3121" y="20295"/>
                  </a:lnTo>
                  <a:lnTo>
                    <a:pt x="4679" y="19144"/>
                  </a:lnTo>
                  <a:lnTo>
                    <a:pt x="6241" y="18324"/>
                  </a:lnTo>
                  <a:lnTo>
                    <a:pt x="7807" y="18010"/>
                  </a:lnTo>
                  <a:lnTo>
                    <a:pt x="21600" y="18010"/>
                  </a:lnTo>
                  <a:lnTo>
                    <a:pt x="19789" y="12911"/>
                  </a:lnTo>
                  <a:lnTo>
                    <a:pt x="16119" y="6077"/>
                  </a:lnTo>
                  <a:lnTo>
                    <a:pt x="12060" y="1604"/>
                  </a:lnTo>
                  <a:lnTo>
                    <a:pt x="7807" y="0"/>
                  </a:ln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9" name="Shape 1029"/>
            <p:cNvSpPr/>
            <p:nvPr/>
          </p:nvSpPr>
          <p:spPr>
            <a:xfrm>
              <a:off x="116093" y="100786"/>
              <a:ext cx="127748" cy="159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74" y="2116"/>
                  </a:moveTo>
                  <a:lnTo>
                    <a:pt x="7857" y="2116"/>
                  </a:lnTo>
                  <a:lnTo>
                    <a:pt x="7857" y="4213"/>
                  </a:lnTo>
                  <a:lnTo>
                    <a:pt x="7192" y="5262"/>
                  </a:lnTo>
                  <a:lnTo>
                    <a:pt x="6551" y="6329"/>
                  </a:lnTo>
                  <a:lnTo>
                    <a:pt x="1306" y="12640"/>
                  </a:lnTo>
                  <a:lnTo>
                    <a:pt x="1306" y="14222"/>
                  </a:lnTo>
                  <a:lnTo>
                    <a:pt x="9827" y="14222"/>
                  </a:lnTo>
                  <a:lnTo>
                    <a:pt x="10468" y="12640"/>
                  </a:lnTo>
                  <a:lnTo>
                    <a:pt x="5246" y="12640"/>
                  </a:lnTo>
                  <a:lnTo>
                    <a:pt x="11132" y="5796"/>
                  </a:lnTo>
                  <a:lnTo>
                    <a:pt x="11132" y="4213"/>
                  </a:lnTo>
                  <a:lnTo>
                    <a:pt x="11774" y="2631"/>
                  </a:lnTo>
                  <a:lnTo>
                    <a:pt x="11774" y="2116"/>
                  </a:lnTo>
                  <a:close/>
                  <a:moveTo>
                    <a:pt x="19630" y="12640"/>
                  </a:moveTo>
                  <a:lnTo>
                    <a:pt x="15713" y="12640"/>
                  </a:lnTo>
                  <a:lnTo>
                    <a:pt x="15713" y="14222"/>
                  </a:lnTo>
                  <a:lnTo>
                    <a:pt x="19630" y="14222"/>
                  </a:lnTo>
                  <a:lnTo>
                    <a:pt x="19630" y="12640"/>
                  </a:lnTo>
                  <a:close/>
                  <a:moveTo>
                    <a:pt x="21600" y="0"/>
                  </a:moveTo>
                  <a:lnTo>
                    <a:pt x="16355" y="0"/>
                  </a:lnTo>
                  <a:lnTo>
                    <a:pt x="11132" y="10542"/>
                  </a:lnTo>
                  <a:lnTo>
                    <a:pt x="10468" y="12640"/>
                  </a:lnTo>
                  <a:lnTo>
                    <a:pt x="21600" y="12640"/>
                  </a:lnTo>
                  <a:lnTo>
                    <a:pt x="21600" y="10542"/>
                  </a:lnTo>
                  <a:lnTo>
                    <a:pt x="14408" y="10542"/>
                  </a:lnTo>
                  <a:lnTo>
                    <a:pt x="17019" y="4747"/>
                  </a:lnTo>
                  <a:lnTo>
                    <a:pt x="21012" y="4747"/>
                  </a:lnTo>
                  <a:lnTo>
                    <a:pt x="21600" y="0"/>
                  </a:lnTo>
                  <a:close/>
                  <a:moveTo>
                    <a:pt x="21012" y="4747"/>
                  </a:moveTo>
                  <a:lnTo>
                    <a:pt x="17019" y="4747"/>
                  </a:lnTo>
                  <a:lnTo>
                    <a:pt x="16355" y="10542"/>
                  </a:lnTo>
                  <a:lnTo>
                    <a:pt x="20294" y="10542"/>
                  </a:lnTo>
                  <a:lnTo>
                    <a:pt x="21012" y="4747"/>
                  </a:lnTo>
                  <a:close/>
                  <a:moveTo>
                    <a:pt x="9162" y="0"/>
                  </a:moveTo>
                  <a:lnTo>
                    <a:pt x="7857" y="0"/>
                  </a:lnTo>
                  <a:lnTo>
                    <a:pt x="5749" y="189"/>
                  </a:lnTo>
                  <a:lnTo>
                    <a:pt x="4255" y="722"/>
                  </a:lnTo>
                  <a:lnTo>
                    <a:pt x="3251" y="1552"/>
                  </a:lnTo>
                  <a:lnTo>
                    <a:pt x="2611" y="2631"/>
                  </a:lnTo>
                  <a:lnTo>
                    <a:pt x="2611" y="5262"/>
                  </a:lnTo>
                  <a:lnTo>
                    <a:pt x="5887" y="5262"/>
                  </a:lnTo>
                  <a:lnTo>
                    <a:pt x="6551" y="2631"/>
                  </a:lnTo>
                  <a:lnTo>
                    <a:pt x="6551" y="2116"/>
                  </a:lnTo>
                  <a:lnTo>
                    <a:pt x="11774" y="2116"/>
                  </a:lnTo>
                  <a:lnTo>
                    <a:pt x="11774" y="1582"/>
                  </a:lnTo>
                  <a:lnTo>
                    <a:pt x="11132" y="1049"/>
                  </a:lnTo>
                  <a:lnTo>
                    <a:pt x="10468" y="534"/>
                  </a:lnTo>
                  <a:lnTo>
                    <a:pt x="9162" y="0"/>
                  </a:lnTo>
                  <a:close/>
                  <a:moveTo>
                    <a:pt x="7192" y="18435"/>
                  </a:moveTo>
                  <a:lnTo>
                    <a:pt x="6551" y="18435"/>
                  </a:lnTo>
                  <a:lnTo>
                    <a:pt x="5246" y="18969"/>
                  </a:lnTo>
                  <a:lnTo>
                    <a:pt x="3872" y="19450"/>
                  </a:lnTo>
                  <a:lnTo>
                    <a:pt x="2623" y="20085"/>
                  </a:lnTo>
                  <a:lnTo>
                    <a:pt x="1374" y="20819"/>
                  </a:lnTo>
                  <a:lnTo>
                    <a:pt x="0" y="21600"/>
                  </a:lnTo>
                  <a:lnTo>
                    <a:pt x="11577" y="21600"/>
                  </a:lnTo>
                  <a:lnTo>
                    <a:pt x="10854" y="21069"/>
                  </a:lnTo>
                  <a:lnTo>
                    <a:pt x="8521" y="19484"/>
                  </a:lnTo>
                  <a:lnTo>
                    <a:pt x="7192" y="18435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34" name="Group 1034"/>
          <p:cNvGrpSpPr/>
          <p:nvPr/>
        </p:nvGrpSpPr>
        <p:grpSpPr>
          <a:xfrm>
            <a:off x="2985848" y="6323430"/>
            <a:ext cx="417781" cy="399897"/>
            <a:chOff x="0" y="0"/>
            <a:chExt cx="417780" cy="399896"/>
          </a:xfrm>
        </p:grpSpPr>
        <p:sp>
          <p:nvSpPr>
            <p:cNvPr id="1031" name="Shape 1031"/>
            <p:cNvSpPr/>
            <p:nvPr/>
          </p:nvSpPr>
          <p:spPr>
            <a:xfrm>
              <a:off x="139260" y="338165"/>
              <a:ext cx="139261" cy="61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94" y="0"/>
                  </a:moveTo>
                  <a:lnTo>
                    <a:pt x="2206" y="0"/>
                  </a:lnTo>
                  <a:lnTo>
                    <a:pt x="2206" y="2256"/>
                  </a:lnTo>
                  <a:lnTo>
                    <a:pt x="1933" y="4190"/>
                  </a:lnTo>
                  <a:lnTo>
                    <a:pt x="1555" y="6446"/>
                  </a:lnTo>
                  <a:lnTo>
                    <a:pt x="1303" y="8703"/>
                  </a:lnTo>
                  <a:lnTo>
                    <a:pt x="904" y="10636"/>
                  </a:lnTo>
                  <a:lnTo>
                    <a:pt x="525" y="12570"/>
                  </a:lnTo>
                  <a:lnTo>
                    <a:pt x="126" y="14187"/>
                  </a:lnTo>
                  <a:lnTo>
                    <a:pt x="0" y="15476"/>
                  </a:lnTo>
                  <a:lnTo>
                    <a:pt x="0" y="17732"/>
                  </a:lnTo>
                  <a:lnTo>
                    <a:pt x="252" y="19022"/>
                  </a:lnTo>
                  <a:lnTo>
                    <a:pt x="651" y="19988"/>
                  </a:lnTo>
                  <a:lnTo>
                    <a:pt x="1030" y="20955"/>
                  </a:lnTo>
                  <a:lnTo>
                    <a:pt x="1555" y="21600"/>
                  </a:lnTo>
                  <a:lnTo>
                    <a:pt x="20045" y="21600"/>
                  </a:lnTo>
                  <a:lnTo>
                    <a:pt x="20444" y="20955"/>
                  </a:lnTo>
                  <a:lnTo>
                    <a:pt x="20949" y="19988"/>
                  </a:lnTo>
                  <a:lnTo>
                    <a:pt x="21348" y="19022"/>
                  </a:lnTo>
                  <a:lnTo>
                    <a:pt x="21600" y="17732"/>
                  </a:lnTo>
                  <a:lnTo>
                    <a:pt x="21600" y="15476"/>
                  </a:lnTo>
                  <a:lnTo>
                    <a:pt x="21348" y="14187"/>
                  </a:lnTo>
                  <a:lnTo>
                    <a:pt x="21075" y="12570"/>
                  </a:lnTo>
                  <a:lnTo>
                    <a:pt x="20696" y="10636"/>
                  </a:lnTo>
                  <a:lnTo>
                    <a:pt x="20297" y="8703"/>
                  </a:lnTo>
                  <a:lnTo>
                    <a:pt x="19541" y="4190"/>
                  </a:lnTo>
                  <a:lnTo>
                    <a:pt x="19394" y="2256"/>
                  </a:lnTo>
                  <a:lnTo>
                    <a:pt x="19394" y="0"/>
                  </a:ln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2" name="Shape 1032"/>
            <p:cNvSpPr/>
            <p:nvPr/>
          </p:nvSpPr>
          <p:spPr>
            <a:xfrm>
              <a:off x="0" y="0"/>
              <a:ext cx="417781" cy="338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62" y="0"/>
                  </a:moveTo>
                  <a:lnTo>
                    <a:pt x="1814" y="0"/>
                  </a:lnTo>
                  <a:lnTo>
                    <a:pt x="1441" y="44"/>
                  </a:lnTo>
                  <a:lnTo>
                    <a:pt x="0" y="2475"/>
                  </a:lnTo>
                  <a:lnTo>
                    <a:pt x="0" y="19128"/>
                  </a:lnTo>
                  <a:lnTo>
                    <a:pt x="1100" y="21423"/>
                  </a:lnTo>
                  <a:lnTo>
                    <a:pt x="1814" y="21600"/>
                  </a:lnTo>
                  <a:lnTo>
                    <a:pt x="20262" y="21600"/>
                  </a:lnTo>
                  <a:lnTo>
                    <a:pt x="21600" y="19128"/>
                  </a:lnTo>
                  <a:lnTo>
                    <a:pt x="21600" y="15713"/>
                  </a:lnTo>
                  <a:lnTo>
                    <a:pt x="1681" y="15713"/>
                  </a:lnTo>
                  <a:lnTo>
                    <a:pt x="1639" y="15653"/>
                  </a:lnTo>
                  <a:lnTo>
                    <a:pt x="1555" y="15540"/>
                  </a:lnTo>
                  <a:lnTo>
                    <a:pt x="1464" y="15480"/>
                  </a:lnTo>
                  <a:lnTo>
                    <a:pt x="1422" y="15359"/>
                  </a:lnTo>
                  <a:lnTo>
                    <a:pt x="1422" y="2293"/>
                  </a:lnTo>
                  <a:lnTo>
                    <a:pt x="1464" y="2180"/>
                  </a:lnTo>
                  <a:lnTo>
                    <a:pt x="1555" y="2120"/>
                  </a:lnTo>
                  <a:lnTo>
                    <a:pt x="1681" y="1938"/>
                  </a:lnTo>
                  <a:lnTo>
                    <a:pt x="21554" y="1938"/>
                  </a:lnTo>
                  <a:lnTo>
                    <a:pt x="21449" y="1501"/>
                  </a:lnTo>
                  <a:lnTo>
                    <a:pt x="21272" y="1083"/>
                  </a:lnTo>
                  <a:lnTo>
                    <a:pt x="21040" y="709"/>
                  </a:lnTo>
                  <a:lnTo>
                    <a:pt x="20696" y="234"/>
                  </a:lnTo>
                  <a:lnTo>
                    <a:pt x="20262" y="0"/>
                  </a:ln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3" name="Shape 1033"/>
            <p:cNvSpPr/>
            <p:nvPr/>
          </p:nvSpPr>
          <p:spPr>
            <a:xfrm>
              <a:off x="384454" y="30343"/>
              <a:ext cx="33327" cy="21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25" y="0"/>
                  </a:moveTo>
                  <a:lnTo>
                    <a:pt x="0" y="0"/>
                  </a:lnTo>
                  <a:lnTo>
                    <a:pt x="1054" y="95"/>
                  </a:lnTo>
                  <a:lnTo>
                    <a:pt x="2108" y="285"/>
                  </a:lnTo>
                  <a:lnTo>
                    <a:pt x="2723" y="380"/>
                  </a:lnTo>
                  <a:lnTo>
                    <a:pt x="3249" y="556"/>
                  </a:lnTo>
                  <a:lnTo>
                    <a:pt x="3249" y="21044"/>
                  </a:lnTo>
                  <a:lnTo>
                    <a:pt x="2723" y="21234"/>
                  </a:lnTo>
                  <a:lnTo>
                    <a:pt x="2108" y="21329"/>
                  </a:lnTo>
                  <a:lnTo>
                    <a:pt x="1054" y="21505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841"/>
                  </a:lnTo>
                  <a:lnTo>
                    <a:pt x="21107" y="42"/>
                  </a:lnTo>
                  <a:lnTo>
                    <a:pt x="21025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37" name="Group 1037"/>
          <p:cNvGrpSpPr/>
          <p:nvPr/>
        </p:nvGrpSpPr>
        <p:grpSpPr>
          <a:xfrm>
            <a:off x="3509291" y="6313676"/>
            <a:ext cx="269852" cy="409652"/>
            <a:chOff x="0" y="0"/>
            <a:chExt cx="269850" cy="409651"/>
          </a:xfrm>
        </p:grpSpPr>
        <p:sp>
          <p:nvSpPr>
            <p:cNvPr id="1035" name="Shape 1035"/>
            <p:cNvSpPr/>
            <p:nvPr/>
          </p:nvSpPr>
          <p:spPr>
            <a:xfrm>
              <a:off x="0" y="0"/>
              <a:ext cx="269851" cy="409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67" y="0"/>
                  </a:moveTo>
                  <a:lnTo>
                    <a:pt x="2732" y="0"/>
                  </a:lnTo>
                  <a:lnTo>
                    <a:pt x="1670" y="129"/>
                  </a:lnTo>
                  <a:lnTo>
                    <a:pt x="801" y="480"/>
                  </a:lnTo>
                  <a:lnTo>
                    <a:pt x="215" y="1000"/>
                  </a:lnTo>
                  <a:lnTo>
                    <a:pt x="0" y="1636"/>
                  </a:lnTo>
                  <a:lnTo>
                    <a:pt x="0" y="19965"/>
                  </a:lnTo>
                  <a:lnTo>
                    <a:pt x="215" y="20600"/>
                  </a:lnTo>
                  <a:lnTo>
                    <a:pt x="801" y="21120"/>
                  </a:lnTo>
                  <a:lnTo>
                    <a:pt x="1670" y="21471"/>
                  </a:lnTo>
                  <a:lnTo>
                    <a:pt x="2732" y="21600"/>
                  </a:lnTo>
                  <a:lnTo>
                    <a:pt x="18867" y="21600"/>
                  </a:lnTo>
                  <a:lnTo>
                    <a:pt x="19930" y="21471"/>
                  </a:lnTo>
                  <a:lnTo>
                    <a:pt x="20799" y="21120"/>
                  </a:lnTo>
                  <a:lnTo>
                    <a:pt x="21385" y="20600"/>
                  </a:lnTo>
                  <a:lnTo>
                    <a:pt x="21538" y="20149"/>
                  </a:lnTo>
                  <a:lnTo>
                    <a:pt x="9878" y="20149"/>
                  </a:lnTo>
                  <a:lnTo>
                    <a:pt x="9726" y="20039"/>
                  </a:lnTo>
                  <a:lnTo>
                    <a:pt x="9726" y="19102"/>
                  </a:lnTo>
                  <a:lnTo>
                    <a:pt x="9792" y="19029"/>
                  </a:lnTo>
                  <a:lnTo>
                    <a:pt x="9878" y="18974"/>
                  </a:lnTo>
                  <a:lnTo>
                    <a:pt x="10713" y="18624"/>
                  </a:lnTo>
                  <a:lnTo>
                    <a:pt x="21600" y="18624"/>
                  </a:lnTo>
                  <a:lnTo>
                    <a:pt x="21600" y="17669"/>
                  </a:lnTo>
                  <a:lnTo>
                    <a:pt x="3253" y="17669"/>
                  </a:lnTo>
                  <a:lnTo>
                    <a:pt x="3253" y="2479"/>
                  </a:lnTo>
                  <a:lnTo>
                    <a:pt x="21600" y="2479"/>
                  </a:lnTo>
                  <a:lnTo>
                    <a:pt x="21600" y="1636"/>
                  </a:lnTo>
                  <a:lnTo>
                    <a:pt x="21385" y="1000"/>
                  </a:lnTo>
                  <a:lnTo>
                    <a:pt x="20799" y="480"/>
                  </a:lnTo>
                  <a:lnTo>
                    <a:pt x="19930" y="129"/>
                  </a:lnTo>
                  <a:lnTo>
                    <a:pt x="18867" y="0"/>
                  </a:ln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6" name="Shape 1036"/>
            <p:cNvSpPr/>
            <p:nvPr/>
          </p:nvSpPr>
          <p:spPr>
            <a:xfrm>
              <a:off x="136008" y="47006"/>
              <a:ext cx="133843" cy="335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9736"/>
                  </a:moveTo>
                  <a:lnTo>
                    <a:pt x="0" y="19736"/>
                  </a:lnTo>
                  <a:lnTo>
                    <a:pt x="1684" y="20163"/>
                  </a:lnTo>
                  <a:lnTo>
                    <a:pt x="1858" y="20230"/>
                  </a:lnTo>
                  <a:lnTo>
                    <a:pt x="1989" y="20320"/>
                  </a:lnTo>
                  <a:lnTo>
                    <a:pt x="1989" y="21465"/>
                  </a:lnTo>
                  <a:lnTo>
                    <a:pt x="1684" y="21600"/>
                  </a:lnTo>
                  <a:lnTo>
                    <a:pt x="21474" y="21600"/>
                  </a:lnTo>
                  <a:lnTo>
                    <a:pt x="21600" y="21375"/>
                  </a:lnTo>
                  <a:lnTo>
                    <a:pt x="21600" y="19736"/>
                  </a:lnTo>
                  <a:close/>
                  <a:moveTo>
                    <a:pt x="21600" y="0"/>
                  </a:moveTo>
                  <a:lnTo>
                    <a:pt x="15041" y="0"/>
                  </a:lnTo>
                  <a:lnTo>
                    <a:pt x="15041" y="18568"/>
                  </a:lnTo>
                  <a:lnTo>
                    <a:pt x="21600" y="18568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48" name="Group 1048"/>
          <p:cNvGrpSpPr/>
          <p:nvPr/>
        </p:nvGrpSpPr>
        <p:grpSpPr>
          <a:xfrm>
            <a:off x="6277688" y="2981196"/>
            <a:ext cx="385269" cy="318618"/>
            <a:chOff x="0" y="0"/>
            <a:chExt cx="385268" cy="318617"/>
          </a:xfrm>
        </p:grpSpPr>
        <p:sp>
          <p:nvSpPr>
            <p:cNvPr id="1038" name="Shape 1038"/>
            <p:cNvSpPr/>
            <p:nvPr/>
          </p:nvSpPr>
          <p:spPr>
            <a:xfrm>
              <a:off x="117448" y="106883"/>
              <a:ext cx="151454" cy="21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7" y="0"/>
                  </a:moveTo>
                  <a:lnTo>
                    <a:pt x="4830" y="1410"/>
                  </a:lnTo>
                  <a:lnTo>
                    <a:pt x="754" y="4754"/>
                  </a:lnTo>
                  <a:lnTo>
                    <a:pt x="0" y="7891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7891"/>
                  </a:lnTo>
                  <a:lnTo>
                    <a:pt x="19629" y="3565"/>
                  </a:lnTo>
                  <a:lnTo>
                    <a:pt x="14954" y="871"/>
                  </a:lnTo>
                  <a:lnTo>
                    <a:pt x="13138" y="221"/>
                  </a:lnTo>
                  <a:lnTo>
                    <a:pt x="10877" y="0"/>
                  </a:ln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9" name="Shape 1039"/>
            <p:cNvSpPr/>
            <p:nvPr/>
          </p:nvSpPr>
          <p:spPr>
            <a:xfrm>
              <a:off x="47683" y="141833"/>
              <a:ext cx="67734" cy="146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570" y="0"/>
                  </a:moveTo>
                  <a:lnTo>
                    <a:pt x="17194" y="0"/>
                  </a:lnTo>
                  <a:lnTo>
                    <a:pt x="13478" y="320"/>
                  </a:lnTo>
                  <a:lnTo>
                    <a:pt x="1987" y="4849"/>
                  </a:lnTo>
                  <a:lnTo>
                    <a:pt x="648" y="6272"/>
                  </a:lnTo>
                  <a:lnTo>
                    <a:pt x="0" y="7674"/>
                  </a:lnTo>
                  <a:lnTo>
                    <a:pt x="0" y="21600"/>
                  </a:lnTo>
                  <a:lnTo>
                    <a:pt x="18533" y="21600"/>
                  </a:lnTo>
                  <a:lnTo>
                    <a:pt x="18533" y="4548"/>
                  </a:lnTo>
                  <a:lnTo>
                    <a:pt x="19224" y="3126"/>
                  </a:lnTo>
                  <a:lnTo>
                    <a:pt x="20218" y="1723"/>
                  </a:lnTo>
                  <a:lnTo>
                    <a:pt x="21600" y="320"/>
                  </a:lnTo>
                  <a:lnTo>
                    <a:pt x="19570" y="0"/>
                  </a:ln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0" name="Shape 1040"/>
            <p:cNvSpPr/>
            <p:nvPr/>
          </p:nvSpPr>
          <p:spPr>
            <a:xfrm>
              <a:off x="270934" y="141833"/>
              <a:ext cx="66649" cy="146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29" y="0"/>
                  </a:moveTo>
                  <a:lnTo>
                    <a:pt x="2414" y="0"/>
                  </a:lnTo>
                  <a:lnTo>
                    <a:pt x="0" y="320"/>
                  </a:lnTo>
                  <a:lnTo>
                    <a:pt x="1053" y="1723"/>
                  </a:lnTo>
                  <a:lnTo>
                    <a:pt x="2414" y="3126"/>
                  </a:lnTo>
                  <a:lnTo>
                    <a:pt x="3073" y="4548"/>
                  </a:lnTo>
                  <a:lnTo>
                    <a:pt x="3073" y="21600"/>
                  </a:lnTo>
                  <a:lnTo>
                    <a:pt x="21600" y="21600"/>
                  </a:lnTo>
                  <a:lnTo>
                    <a:pt x="21600" y="7674"/>
                  </a:lnTo>
                  <a:lnTo>
                    <a:pt x="20941" y="6272"/>
                  </a:lnTo>
                  <a:lnTo>
                    <a:pt x="20591" y="4849"/>
                  </a:lnTo>
                  <a:lnTo>
                    <a:pt x="10976" y="621"/>
                  </a:lnTo>
                  <a:lnTo>
                    <a:pt x="7902" y="320"/>
                  </a:lnTo>
                  <a:lnTo>
                    <a:pt x="4829" y="0"/>
                  </a:ln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1" name="Shape 1041"/>
            <p:cNvSpPr/>
            <p:nvPr/>
          </p:nvSpPr>
          <p:spPr>
            <a:xfrm>
              <a:off x="0" y="158766"/>
              <a:ext cx="46600" cy="103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42" y="0"/>
                  </a:moveTo>
                  <a:lnTo>
                    <a:pt x="13249" y="451"/>
                  </a:lnTo>
                  <a:lnTo>
                    <a:pt x="9796" y="874"/>
                  </a:lnTo>
                  <a:lnTo>
                    <a:pt x="7346" y="1777"/>
                  </a:lnTo>
                  <a:lnTo>
                    <a:pt x="4395" y="2425"/>
                  </a:lnTo>
                  <a:lnTo>
                    <a:pt x="2951" y="3750"/>
                  </a:lnTo>
                  <a:lnTo>
                    <a:pt x="1004" y="4850"/>
                  </a:lnTo>
                  <a:lnTo>
                    <a:pt x="0" y="6176"/>
                  </a:lnTo>
                  <a:lnTo>
                    <a:pt x="0" y="21600"/>
                  </a:lnTo>
                  <a:lnTo>
                    <a:pt x="17142" y="21600"/>
                  </a:lnTo>
                  <a:lnTo>
                    <a:pt x="17142" y="7275"/>
                  </a:lnTo>
                  <a:lnTo>
                    <a:pt x="17645" y="5724"/>
                  </a:lnTo>
                  <a:lnTo>
                    <a:pt x="18649" y="3750"/>
                  </a:lnTo>
                  <a:lnTo>
                    <a:pt x="21600" y="451"/>
                  </a:lnTo>
                  <a:lnTo>
                    <a:pt x="17142" y="0"/>
                  </a:ln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2" name="Shape 1042"/>
            <p:cNvSpPr/>
            <p:nvPr/>
          </p:nvSpPr>
          <p:spPr>
            <a:xfrm>
              <a:off x="339750" y="158766"/>
              <a:ext cx="45519" cy="103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29" y="0"/>
                  </a:moveTo>
                  <a:lnTo>
                    <a:pt x="0" y="451"/>
                  </a:lnTo>
                  <a:lnTo>
                    <a:pt x="3536" y="3750"/>
                  </a:lnTo>
                  <a:lnTo>
                    <a:pt x="4500" y="5724"/>
                  </a:lnTo>
                  <a:lnTo>
                    <a:pt x="4500" y="21600"/>
                  </a:lnTo>
                  <a:lnTo>
                    <a:pt x="21600" y="21600"/>
                  </a:lnTo>
                  <a:lnTo>
                    <a:pt x="21600" y="6176"/>
                  </a:lnTo>
                  <a:lnTo>
                    <a:pt x="21085" y="4850"/>
                  </a:lnTo>
                  <a:lnTo>
                    <a:pt x="19092" y="3750"/>
                  </a:lnTo>
                  <a:lnTo>
                    <a:pt x="17100" y="2425"/>
                  </a:lnTo>
                  <a:lnTo>
                    <a:pt x="14593" y="1777"/>
                  </a:lnTo>
                  <a:lnTo>
                    <a:pt x="12085" y="874"/>
                  </a:lnTo>
                  <a:lnTo>
                    <a:pt x="8036" y="451"/>
                  </a:lnTo>
                  <a:lnTo>
                    <a:pt x="5529" y="0"/>
                  </a:ln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3" name="Shape 1043"/>
            <p:cNvSpPr/>
            <p:nvPr/>
          </p:nvSpPr>
          <p:spPr>
            <a:xfrm>
              <a:off x="13816" y="103767"/>
              <a:ext cx="43351" cy="4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42" y="0"/>
                  </a:moveTo>
                  <a:lnTo>
                    <a:pt x="6278" y="1013"/>
                  </a:lnTo>
                  <a:lnTo>
                    <a:pt x="3646" y="3645"/>
                  </a:lnTo>
                  <a:lnTo>
                    <a:pt x="1013" y="6345"/>
                  </a:lnTo>
                  <a:lnTo>
                    <a:pt x="0" y="11609"/>
                  </a:lnTo>
                  <a:lnTo>
                    <a:pt x="1013" y="15255"/>
                  </a:lnTo>
                  <a:lnTo>
                    <a:pt x="3646" y="18968"/>
                  </a:lnTo>
                  <a:lnTo>
                    <a:pt x="6278" y="21060"/>
                  </a:lnTo>
                  <a:lnTo>
                    <a:pt x="11542" y="21600"/>
                  </a:lnTo>
                  <a:lnTo>
                    <a:pt x="15255" y="21060"/>
                  </a:lnTo>
                  <a:lnTo>
                    <a:pt x="18967" y="18968"/>
                  </a:lnTo>
                  <a:lnTo>
                    <a:pt x="21060" y="15255"/>
                  </a:lnTo>
                  <a:lnTo>
                    <a:pt x="21600" y="11609"/>
                  </a:lnTo>
                  <a:lnTo>
                    <a:pt x="21060" y="6345"/>
                  </a:lnTo>
                  <a:lnTo>
                    <a:pt x="18967" y="3645"/>
                  </a:lnTo>
                  <a:lnTo>
                    <a:pt x="15255" y="1013"/>
                  </a:lnTo>
                  <a:lnTo>
                    <a:pt x="11542" y="0"/>
                  </a:ln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4" name="Shape 1044"/>
            <p:cNvSpPr/>
            <p:nvPr/>
          </p:nvSpPr>
          <p:spPr>
            <a:xfrm>
              <a:off x="328100" y="103767"/>
              <a:ext cx="44435" cy="4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27" y="0"/>
                  </a:moveTo>
                  <a:lnTo>
                    <a:pt x="6717" y="1013"/>
                  </a:lnTo>
                  <a:lnTo>
                    <a:pt x="3622" y="3645"/>
                  </a:lnTo>
                  <a:lnTo>
                    <a:pt x="1054" y="6345"/>
                  </a:lnTo>
                  <a:lnTo>
                    <a:pt x="0" y="11609"/>
                  </a:lnTo>
                  <a:lnTo>
                    <a:pt x="1054" y="15255"/>
                  </a:lnTo>
                  <a:lnTo>
                    <a:pt x="3622" y="18968"/>
                  </a:lnTo>
                  <a:lnTo>
                    <a:pt x="6717" y="21060"/>
                  </a:lnTo>
                  <a:lnTo>
                    <a:pt x="11327" y="21600"/>
                  </a:lnTo>
                  <a:lnTo>
                    <a:pt x="14948" y="21060"/>
                  </a:lnTo>
                  <a:lnTo>
                    <a:pt x="18504" y="18968"/>
                  </a:lnTo>
                  <a:lnTo>
                    <a:pt x="20612" y="15255"/>
                  </a:lnTo>
                  <a:lnTo>
                    <a:pt x="21600" y="11609"/>
                  </a:lnTo>
                  <a:lnTo>
                    <a:pt x="20612" y="6345"/>
                  </a:lnTo>
                  <a:lnTo>
                    <a:pt x="18504" y="3645"/>
                  </a:lnTo>
                  <a:lnTo>
                    <a:pt x="14948" y="1013"/>
                  </a:lnTo>
                  <a:lnTo>
                    <a:pt x="11327" y="0"/>
                  </a:ln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5" name="Shape 1045"/>
            <p:cNvSpPr/>
            <p:nvPr/>
          </p:nvSpPr>
          <p:spPr>
            <a:xfrm>
              <a:off x="68816" y="63532"/>
              <a:ext cx="65567" cy="64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8345" y="681"/>
                  </a:lnTo>
                  <a:lnTo>
                    <a:pt x="6248" y="1044"/>
                  </a:lnTo>
                  <a:lnTo>
                    <a:pt x="4507" y="1770"/>
                  </a:lnTo>
                  <a:lnTo>
                    <a:pt x="3124" y="3177"/>
                  </a:lnTo>
                  <a:lnTo>
                    <a:pt x="2098" y="4946"/>
                  </a:lnTo>
                  <a:lnTo>
                    <a:pt x="669" y="7079"/>
                  </a:lnTo>
                  <a:lnTo>
                    <a:pt x="0" y="8849"/>
                  </a:lnTo>
                  <a:lnTo>
                    <a:pt x="0" y="13477"/>
                  </a:lnTo>
                  <a:lnTo>
                    <a:pt x="8345" y="21600"/>
                  </a:lnTo>
                  <a:lnTo>
                    <a:pt x="12898" y="21600"/>
                  </a:lnTo>
                  <a:lnTo>
                    <a:pt x="14638" y="21282"/>
                  </a:lnTo>
                  <a:lnTo>
                    <a:pt x="16379" y="19830"/>
                  </a:lnTo>
                  <a:lnTo>
                    <a:pt x="18476" y="18424"/>
                  </a:lnTo>
                  <a:lnTo>
                    <a:pt x="19860" y="17380"/>
                  </a:lnTo>
                  <a:lnTo>
                    <a:pt x="20217" y="15247"/>
                  </a:lnTo>
                  <a:lnTo>
                    <a:pt x="20931" y="13477"/>
                  </a:lnTo>
                  <a:lnTo>
                    <a:pt x="21600" y="10982"/>
                  </a:lnTo>
                  <a:lnTo>
                    <a:pt x="20931" y="8849"/>
                  </a:lnTo>
                  <a:lnTo>
                    <a:pt x="20217" y="7079"/>
                  </a:lnTo>
                  <a:lnTo>
                    <a:pt x="19860" y="4946"/>
                  </a:lnTo>
                  <a:lnTo>
                    <a:pt x="18476" y="3177"/>
                  </a:lnTo>
                  <a:lnTo>
                    <a:pt x="16379" y="1770"/>
                  </a:lnTo>
                  <a:lnTo>
                    <a:pt x="14638" y="1044"/>
                  </a:lnTo>
                  <a:lnTo>
                    <a:pt x="12898" y="681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6" name="Shape 1046"/>
            <p:cNvSpPr/>
            <p:nvPr/>
          </p:nvSpPr>
          <p:spPr>
            <a:xfrm>
              <a:off x="252915" y="63532"/>
              <a:ext cx="65703" cy="64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2" y="0"/>
                  </a:moveTo>
                  <a:lnTo>
                    <a:pt x="8373" y="681"/>
                  </a:lnTo>
                  <a:lnTo>
                    <a:pt x="6636" y="1044"/>
                  </a:lnTo>
                  <a:lnTo>
                    <a:pt x="4543" y="1770"/>
                  </a:lnTo>
                  <a:lnTo>
                    <a:pt x="3162" y="3177"/>
                  </a:lnTo>
                  <a:lnTo>
                    <a:pt x="2093" y="4946"/>
                  </a:lnTo>
                  <a:lnTo>
                    <a:pt x="713" y="7079"/>
                  </a:lnTo>
                  <a:lnTo>
                    <a:pt x="0" y="8849"/>
                  </a:lnTo>
                  <a:lnTo>
                    <a:pt x="0" y="13477"/>
                  </a:lnTo>
                  <a:lnTo>
                    <a:pt x="713" y="15247"/>
                  </a:lnTo>
                  <a:lnTo>
                    <a:pt x="2093" y="17380"/>
                  </a:lnTo>
                  <a:lnTo>
                    <a:pt x="3162" y="18424"/>
                  </a:lnTo>
                  <a:lnTo>
                    <a:pt x="4543" y="19830"/>
                  </a:lnTo>
                  <a:lnTo>
                    <a:pt x="6636" y="21282"/>
                  </a:lnTo>
                  <a:lnTo>
                    <a:pt x="8373" y="21600"/>
                  </a:lnTo>
                  <a:lnTo>
                    <a:pt x="12871" y="21600"/>
                  </a:lnTo>
                  <a:lnTo>
                    <a:pt x="14652" y="21282"/>
                  </a:lnTo>
                  <a:lnTo>
                    <a:pt x="16701" y="19830"/>
                  </a:lnTo>
                  <a:lnTo>
                    <a:pt x="18438" y="18424"/>
                  </a:lnTo>
                  <a:lnTo>
                    <a:pt x="19863" y="17380"/>
                  </a:lnTo>
                  <a:lnTo>
                    <a:pt x="20219" y="15247"/>
                  </a:lnTo>
                  <a:lnTo>
                    <a:pt x="20887" y="13477"/>
                  </a:lnTo>
                  <a:lnTo>
                    <a:pt x="21600" y="10982"/>
                  </a:lnTo>
                  <a:lnTo>
                    <a:pt x="20887" y="8849"/>
                  </a:lnTo>
                  <a:lnTo>
                    <a:pt x="20219" y="7079"/>
                  </a:lnTo>
                  <a:lnTo>
                    <a:pt x="19863" y="4946"/>
                  </a:lnTo>
                  <a:lnTo>
                    <a:pt x="18438" y="3177"/>
                  </a:lnTo>
                  <a:lnTo>
                    <a:pt x="16701" y="1770"/>
                  </a:lnTo>
                  <a:lnTo>
                    <a:pt x="14652" y="1044"/>
                  </a:lnTo>
                  <a:lnTo>
                    <a:pt x="12871" y="681"/>
                  </a:lnTo>
                  <a:lnTo>
                    <a:pt x="10822" y="0"/>
                  </a:ln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7" name="Shape 1047"/>
            <p:cNvSpPr/>
            <p:nvPr/>
          </p:nvSpPr>
          <p:spPr>
            <a:xfrm>
              <a:off x="146032" y="0"/>
              <a:ext cx="96318" cy="96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0" y="0"/>
                  </a:moveTo>
                  <a:lnTo>
                    <a:pt x="8537" y="0"/>
                  </a:lnTo>
                  <a:lnTo>
                    <a:pt x="4739" y="1671"/>
                  </a:lnTo>
                  <a:lnTo>
                    <a:pt x="3099" y="3099"/>
                  </a:lnTo>
                  <a:lnTo>
                    <a:pt x="1671" y="4739"/>
                  </a:lnTo>
                  <a:lnTo>
                    <a:pt x="729" y="6410"/>
                  </a:lnTo>
                  <a:lnTo>
                    <a:pt x="0" y="8537"/>
                  </a:lnTo>
                  <a:lnTo>
                    <a:pt x="0" y="12820"/>
                  </a:lnTo>
                  <a:lnTo>
                    <a:pt x="729" y="14704"/>
                  </a:lnTo>
                  <a:lnTo>
                    <a:pt x="1671" y="16861"/>
                  </a:lnTo>
                  <a:lnTo>
                    <a:pt x="3099" y="18045"/>
                  </a:lnTo>
                  <a:lnTo>
                    <a:pt x="4739" y="19230"/>
                  </a:lnTo>
                  <a:lnTo>
                    <a:pt x="6410" y="20658"/>
                  </a:lnTo>
                  <a:lnTo>
                    <a:pt x="8537" y="21114"/>
                  </a:lnTo>
                  <a:lnTo>
                    <a:pt x="10694" y="21600"/>
                  </a:lnTo>
                  <a:lnTo>
                    <a:pt x="14734" y="20658"/>
                  </a:lnTo>
                  <a:lnTo>
                    <a:pt x="21144" y="12820"/>
                  </a:lnTo>
                  <a:lnTo>
                    <a:pt x="21600" y="10694"/>
                  </a:lnTo>
                  <a:lnTo>
                    <a:pt x="21144" y="8537"/>
                  </a:lnTo>
                  <a:lnTo>
                    <a:pt x="20658" y="6410"/>
                  </a:lnTo>
                  <a:lnTo>
                    <a:pt x="19230" y="4739"/>
                  </a:lnTo>
                  <a:lnTo>
                    <a:pt x="18046" y="3099"/>
                  </a:lnTo>
                  <a:lnTo>
                    <a:pt x="16861" y="1671"/>
                  </a:lnTo>
                  <a:lnTo>
                    <a:pt x="14734" y="942"/>
                  </a:lnTo>
                  <a:lnTo>
                    <a:pt x="12820" y="0"/>
                  </a:ln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049" name="Shape 1049"/>
          <p:cNvSpPr/>
          <p:nvPr/>
        </p:nvSpPr>
        <p:spPr>
          <a:xfrm>
            <a:off x="5994834" y="2932429"/>
            <a:ext cx="190195" cy="190195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054" name="Group 1054"/>
          <p:cNvGrpSpPr/>
          <p:nvPr/>
        </p:nvGrpSpPr>
        <p:grpSpPr>
          <a:xfrm>
            <a:off x="4287954" y="3992319"/>
            <a:ext cx="357633" cy="302362"/>
            <a:chOff x="0" y="0"/>
            <a:chExt cx="357632" cy="302360"/>
          </a:xfrm>
        </p:grpSpPr>
        <p:sp>
          <p:nvSpPr>
            <p:cNvPr id="1050" name="Shape 1050"/>
            <p:cNvSpPr/>
            <p:nvPr/>
          </p:nvSpPr>
          <p:spPr>
            <a:xfrm>
              <a:off x="82498" y="247361"/>
              <a:ext cx="55001" cy="5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6621" y="857"/>
                  </a:lnTo>
                  <a:lnTo>
                    <a:pt x="3186" y="3186"/>
                  </a:lnTo>
                  <a:lnTo>
                    <a:pt x="857" y="6621"/>
                  </a:lnTo>
                  <a:lnTo>
                    <a:pt x="0" y="10800"/>
                  </a:lnTo>
                  <a:lnTo>
                    <a:pt x="857" y="14979"/>
                  </a:lnTo>
                  <a:lnTo>
                    <a:pt x="3186" y="18415"/>
                  </a:lnTo>
                  <a:lnTo>
                    <a:pt x="6621" y="20743"/>
                  </a:lnTo>
                  <a:lnTo>
                    <a:pt x="10800" y="21600"/>
                  </a:lnTo>
                  <a:lnTo>
                    <a:pt x="14979" y="20743"/>
                  </a:lnTo>
                  <a:lnTo>
                    <a:pt x="18415" y="18415"/>
                  </a:lnTo>
                  <a:lnTo>
                    <a:pt x="20743" y="14979"/>
                  </a:lnTo>
                  <a:lnTo>
                    <a:pt x="21600" y="10800"/>
                  </a:lnTo>
                  <a:lnTo>
                    <a:pt x="20743" y="6621"/>
                  </a:lnTo>
                  <a:lnTo>
                    <a:pt x="18415" y="3186"/>
                  </a:lnTo>
                  <a:lnTo>
                    <a:pt x="14979" y="857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51" name="Shape 1051"/>
            <p:cNvSpPr/>
            <p:nvPr/>
          </p:nvSpPr>
          <p:spPr>
            <a:xfrm>
              <a:off x="275132" y="247361"/>
              <a:ext cx="55001" cy="5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6621" y="857"/>
                  </a:lnTo>
                  <a:lnTo>
                    <a:pt x="3186" y="3186"/>
                  </a:lnTo>
                  <a:lnTo>
                    <a:pt x="857" y="6621"/>
                  </a:lnTo>
                  <a:lnTo>
                    <a:pt x="0" y="10800"/>
                  </a:lnTo>
                  <a:lnTo>
                    <a:pt x="857" y="14979"/>
                  </a:lnTo>
                  <a:lnTo>
                    <a:pt x="3186" y="18415"/>
                  </a:lnTo>
                  <a:lnTo>
                    <a:pt x="6621" y="20743"/>
                  </a:lnTo>
                  <a:lnTo>
                    <a:pt x="10800" y="21600"/>
                  </a:lnTo>
                  <a:lnTo>
                    <a:pt x="14979" y="20743"/>
                  </a:lnTo>
                  <a:lnTo>
                    <a:pt x="18415" y="18415"/>
                  </a:lnTo>
                  <a:lnTo>
                    <a:pt x="20743" y="14979"/>
                  </a:lnTo>
                  <a:lnTo>
                    <a:pt x="21600" y="10800"/>
                  </a:lnTo>
                  <a:lnTo>
                    <a:pt x="20743" y="6621"/>
                  </a:lnTo>
                  <a:lnTo>
                    <a:pt x="18415" y="3186"/>
                  </a:lnTo>
                  <a:lnTo>
                    <a:pt x="14979" y="857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52" name="Shape 1052"/>
            <p:cNvSpPr/>
            <p:nvPr/>
          </p:nvSpPr>
          <p:spPr>
            <a:xfrm>
              <a:off x="57573" y="27498"/>
              <a:ext cx="300060" cy="219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51" y="0"/>
                  </a:moveTo>
                  <a:lnTo>
                    <a:pt x="0" y="0"/>
                  </a:lnTo>
                  <a:lnTo>
                    <a:pt x="2740" y="17368"/>
                  </a:lnTo>
                  <a:lnTo>
                    <a:pt x="2490" y="18003"/>
                  </a:lnTo>
                  <a:lnTo>
                    <a:pt x="2176" y="18812"/>
                  </a:lnTo>
                  <a:lnTo>
                    <a:pt x="1908" y="19621"/>
                  </a:lnTo>
                  <a:lnTo>
                    <a:pt x="1794" y="20256"/>
                  </a:lnTo>
                  <a:lnTo>
                    <a:pt x="1794" y="20988"/>
                  </a:lnTo>
                  <a:lnTo>
                    <a:pt x="2243" y="21600"/>
                  </a:lnTo>
                  <a:lnTo>
                    <a:pt x="19172" y="21600"/>
                  </a:lnTo>
                  <a:lnTo>
                    <a:pt x="19620" y="20988"/>
                  </a:lnTo>
                  <a:lnTo>
                    <a:pt x="19620" y="19511"/>
                  </a:lnTo>
                  <a:lnTo>
                    <a:pt x="19172" y="18898"/>
                  </a:lnTo>
                  <a:lnTo>
                    <a:pt x="4398" y="18898"/>
                  </a:lnTo>
                  <a:lnTo>
                    <a:pt x="4554" y="18486"/>
                  </a:lnTo>
                  <a:lnTo>
                    <a:pt x="4769" y="18033"/>
                  </a:lnTo>
                  <a:lnTo>
                    <a:pt x="4769" y="17048"/>
                  </a:lnTo>
                  <a:lnTo>
                    <a:pt x="4642" y="16556"/>
                  </a:lnTo>
                  <a:lnTo>
                    <a:pt x="4564" y="16077"/>
                  </a:lnTo>
                  <a:lnTo>
                    <a:pt x="21210" y="13415"/>
                  </a:lnTo>
                  <a:lnTo>
                    <a:pt x="21600" y="12830"/>
                  </a:lnTo>
                  <a:lnTo>
                    <a:pt x="21600" y="612"/>
                  </a:lnTo>
                  <a:lnTo>
                    <a:pt x="21151" y="0"/>
                  </a:ln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53" name="Shape 1053"/>
            <p:cNvSpPr/>
            <p:nvPr/>
          </p:nvSpPr>
          <p:spPr>
            <a:xfrm>
              <a:off x="0" y="0"/>
              <a:ext cx="85750" cy="27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35" y="0"/>
                  </a:moveTo>
                  <a:lnTo>
                    <a:pt x="1569" y="0"/>
                  </a:lnTo>
                  <a:lnTo>
                    <a:pt x="0" y="4894"/>
                  </a:lnTo>
                  <a:lnTo>
                    <a:pt x="0" y="16705"/>
                  </a:lnTo>
                  <a:lnTo>
                    <a:pt x="1569" y="21600"/>
                  </a:lnTo>
                  <a:lnTo>
                    <a:pt x="21600" y="21600"/>
                  </a:lnTo>
                  <a:lnTo>
                    <a:pt x="21212" y="14813"/>
                  </a:lnTo>
                  <a:lnTo>
                    <a:pt x="20619" y="7767"/>
                  </a:lnTo>
                  <a:lnTo>
                    <a:pt x="19450" y="2237"/>
                  </a:lnTo>
                  <a:lnTo>
                    <a:pt x="17335" y="0"/>
                  </a:ln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055" name="Shape 1055"/>
          <p:cNvSpPr/>
          <p:nvPr/>
        </p:nvSpPr>
        <p:spPr>
          <a:xfrm>
            <a:off x="4720363" y="4023207"/>
            <a:ext cx="190197" cy="190196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56" name="Shape 1056"/>
          <p:cNvSpPr/>
          <p:nvPr/>
        </p:nvSpPr>
        <p:spPr>
          <a:xfrm>
            <a:off x="4917061" y="3667199"/>
            <a:ext cx="3394254" cy="3395880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57" name="Shape 1057"/>
          <p:cNvSpPr/>
          <p:nvPr/>
        </p:nvSpPr>
        <p:spPr>
          <a:xfrm>
            <a:off x="5271442" y="3561536"/>
            <a:ext cx="2685491" cy="2687118"/>
          </a:xfrm>
          <a:prstGeom prst="rect">
            <a:avLst/>
          </a:prstGeom>
          <a:blipFill>
            <a:blip r:embed="rId18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58" name="Shape 1058"/>
          <p:cNvSpPr/>
          <p:nvPr/>
        </p:nvSpPr>
        <p:spPr>
          <a:xfrm>
            <a:off x="5896840" y="4647080"/>
            <a:ext cx="143469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MSME</a:t>
            </a:r>
          </a:p>
        </p:txBody>
      </p:sp>
      <p:sp>
        <p:nvSpPr>
          <p:cNvPr id="1059" name="Shape 1059"/>
          <p:cNvSpPr/>
          <p:nvPr/>
        </p:nvSpPr>
        <p:spPr>
          <a:xfrm>
            <a:off x="60341" y="9198745"/>
            <a:ext cx="394954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/>
            </a:lvl1pPr>
          </a:lstStyle>
          <a:p>
            <a:pPr lvl="0">
              <a:defRPr sz="1800"/>
            </a:pPr>
            <a:r>
              <a:rPr sz="1700"/>
              <a:t> * Slide taken from Koperasi MSMEs 3.0</a:t>
            </a:r>
          </a:p>
        </p:txBody>
      </p:sp>
      <p:pic>
        <p:nvPicPr>
          <p:cNvPr id="1060" name="image3.png"/>
          <p:cNvPicPr/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9786204" y="8768186"/>
            <a:ext cx="2790970" cy="6977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" name="rawpixel-577494-unsplash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5291"/>
            <a:ext cx="13004801" cy="8676803"/>
          </a:xfrm>
          <a:prstGeom prst="rect">
            <a:avLst/>
          </a:prstGeom>
          <a:ln w="12700">
            <a:miter lim="400000"/>
          </a:ln>
        </p:spPr>
      </p:pic>
      <p:sp>
        <p:nvSpPr>
          <p:cNvPr id="1063" name="Shape 1063"/>
          <p:cNvSpPr/>
          <p:nvPr>
            <p:ph type="title"/>
          </p:nvPr>
        </p:nvSpPr>
        <p:spPr>
          <a:xfrm>
            <a:off x="1422359" y="668097"/>
            <a:ext cx="10775492" cy="109246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lvl="0" indent="10413" algn="ctr" defTabSz="749808">
              <a:defRPr sz="1800">
                <a:solidFill>
                  <a:srgbClr val="000000"/>
                </a:solidFill>
              </a:defRPr>
            </a:pPr>
            <a:r>
              <a:rPr spc="-85" sz="3772"/>
              <a:t>Micro Financing is one of superior product </a:t>
            </a:r>
            <a:endParaRPr spc="-85" sz="3772"/>
          </a:p>
          <a:p>
            <a:pPr lvl="0" indent="10413" algn="ctr" defTabSz="749808">
              <a:defRPr sz="1800">
                <a:solidFill>
                  <a:srgbClr val="000000"/>
                </a:solidFill>
              </a:defRPr>
            </a:pPr>
            <a:r>
              <a:rPr spc="-85" sz="3772"/>
              <a:t>from profit distribution of WAQF </a:t>
            </a:r>
          </a:p>
        </p:txBody>
      </p:sp>
      <p:pic>
        <p:nvPicPr>
          <p:cNvPr id="1064" name="image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86204" y="8768186"/>
            <a:ext cx="2790970" cy="697743"/>
          </a:xfrm>
          <a:prstGeom prst="rect">
            <a:avLst/>
          </a:prstGeom>
          <a:ln w="12700">
            <a:miter lim="400000"/>
          </a:ln>
        </p:spPr>
      </p:pic>
      <p:sp>
        <p:nvSpPr>
          <p:cNvPr id="1065" name="Shape 1065"/>
          <p:cNvSpPr/>
          <p:nvPr/>
        </p:nvSpPr>
        <p:spPr>
          <a:xfrm>
            <a:off x="1854589" y="2417022"/>
            <a:ext cx="165544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/>
              <a:t>Waqf Fund</a:t>
            </a:r>
          </a:p>
        </p:txBody>
      </p:sp>
      <p:sp>
        <p:nvSpPr>
          <p:cNvPr id="1066" name="Shape 1066"/>
          <p:cNvSpPr/>
          <p:nvPr/>
        </p:nvSpPr>
        <p:spPr>
          <a:xfrm>
            <a:off x="9613615" y="2462502"/>
            <a:ext cx="232600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/>
              <a:t>Non Waqf Fund</a:t>
            </a:r>
          </a:p>
        </p:txBody>
      </p:sp>
      <p:sp>
        <p:nvSpPr>
          <p:cNvPr id="1067" name="Shape 1067"/>
          <p:cNvSpPr/>
          <p:nvPr/>
        </p:nvSpPr>
        <p:spPr>
          <a:xfrm>
            <a:off x="2879960" y="3556089"/>
            <a:ext cx="2014386" cy="518793"/>
          </a:xfrm>
          <a:prstGeom prst="rect">
            <a:avLst/>
          </a:prstGeom>
          <a:solidFill>
            <a:srgbClr val="A37512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Investment</a:t>
            </a:r>
          </a:p>
        </p:txBody>
      </p:sp>
      <p:sp>
        <p:nvSpPr>
          <p:cNvPr id="1068" name="Shape 1068"/>
          <p:cNvSpPr/>
          <p:nvPr/>
        </p:nvSpPr>
        <p:spPr>
          <a:xfrm>
            <a:off x="528952" y="3556089"/>
            <a:ext cx="2014385" cy="518793"/>
          </a:xfrm>
          <a:prstGeom prst="rect">
            <a:avLst/>
          </a:prstGeom>
          <a:solidFill>
            <a:srgbClr val="A37512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Beneficiaries</a:t>
            </a:r>
          </a:p>
        </p:txBody>
      </p:sp>
      <p:sp>
        <p:nvSpPr>
          <p:cNvPr id="1069" name="Shape 1069"/>
          <p:cNvSpPr/>
          <p:nvPr/>
        </p:nvSpPr>
        <p:spPr>
          <a:xfrm>
            <a:off x="6324934" y="3510685"/>
            <a:ext cx="201390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 lvl="0">
              <a:defRPr sz="1800"/>
            </a:pPr>
            <a:r>
              <a:rPr sz="2500"/>
              <a:t>Profit Sharing</a:t>
            </a:r>
          </a:p>
        </p:txBody>
      </p:sp>
      <p:sp>
        <p:nvSpPr>
          <p:cNvPr id="1070" name="Shape 1070"/>
          <p:cNvSpPr/>
          <p:nvPr/>
        </p:nvSpPr>
        <p:spPr>
          <a:xfrm>
            <a:off x="9769426" y="3556089"/>
            <a:ext cx="2014385" cy="518793"/>
          </a:xfrm>
          <a:prstGeom prst="rect">
            <a:avLst/>
          </a:prstGeom>
          <a:solidFill>
            <a:srgbClr val="A37512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Investment</a:t>
            </a:r>
          </a:p>
        </p:txBody>
      </p:sp>
      <p:sp>
        <p:nvSpPr>
          <p:cNvPr id="1071" name="Shape 1071"/>
          <p:cNvSpPr/>
          <p:nvPr/>
        </p:nvSpPr>
        <p:spPr>
          <a:xfrm>
            <a:off x="4087970" y="4684685"/>
            <a:ext cx="2014385" cy="902293"/>
          </a:xfrm>
          <a:prstGeom prst="rect">
            <a:avLst/>
          </a:prstGeom>
          <a:solidFill>
            <a:srgbClr val="A37512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Waqf Fund</a:t>
            </a:r>
          </a:p>
        </p:txBody>
      </p:sp>
      <p:sp>
        <p:nvSpPr>
          <p:cNvPr id="1072" name="Shape 1072"/>
          <p:cNvSpPr/>
          <p:nvPr/>
        </p:nvSpPr>
        <p:spPr>
          <a:xfrm>
            <a:off x="6324693" y="4684685"/>
            <a:ext cx="2014385" cy="902293"/>
          </a:xfrm>
          <a:prstGeom prst="rect">
            <a:avLst/>
          </a:prstGeom>
          <a:solidFill>
            <a:srgbClr val="A37512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Nazhir</a:t>
            </a:r>
          </a:p>
        </p:txBody>
      </p:sp>
      <p:sp>
        <p:nvSpPr>
          <p:cNvPr id="1073" name="Shape 1073"/>
          <p:cNvSpPr/>
          <p:nvPr/>
        </p:nvSpPr>
        <p:spPr>
          <a:xfrm>
            <a:off x="8561416" y="4684685"/>
            <a:ext cx="2014386" cy="902293"/>
          </a:xfrm>
          <a:prstGeom prst="rect">
            <a:avLst/>
          </a:prstGeom>
          <a:solidFill>
            <a:srgbClr val="A37512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Business Operator</a:t>
            </a:r>
          </a:p>
        </p:txBody>
      </p:sp>
      <p:sp>
        <p:nvSpPr>
          <p:cNvPr id="1074" name="Shape 1074"/>
          <p:cNvSpPr/>
          <p:nvPr/>
        </p:nvSpPr>
        <p:spPr>
          <a:xfrm rot="5390131">
            <a:off x="10496805" y="3019364"/>
            <a:ext cx="560186" cy="502653"/>
          </a:xfrm>
          <a:prstGeom prst="rightArrow">
            <a:avLst>
              <a:gd name="adj1" fmla="val 34870"/>
              <a:gd name="adj2" fmla="val 75070"/>
            </a:avLst>
          </a:prstGeom>
          <a:solidFill>
            <a:srgbClr val="C8250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075" name="Shape 1075"/>
          <p:cNvSpPr/>
          <p:nvPr/>
        </p:nvSpPr>
        <p:spPr>
          <a:xfrm rot="7752296">
            <a:off x="2042264" y="3011456"/>
            <a:ext cx="560186" cy="502654"/>
          </a:xfrm>
          <a:prstGeom prst="rightArrow">
            <a:avLst>
              <a:gd name="adj1" fmla="val 34870"/>
              <a:gd name="adj2" fmla="val 75070"/>
            </a:avLst>
          </a:prstGeom>
          <a:solidFill>
            <a:srgbClr val="C8250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076" name="Shape 1076"/>
          <p:cNvSpPr/>
          <p:nvPr/>
        </p:nvSpPr>
        <p:spPr>
          <a:xfrm rot="3234250">
            <a:off x="2757016" y="3011456"/>
            <a:ext cx="560186" cy="502654"/>
          </a:xfrm>
          <a:prstGeom prst="rightArrow">
            <a:avLst>
              <a:gd name="adj1" fmla="val 34870"/>
              <a:gd name="adj2" fmla="val 75070"/>
            </a:avLst>
          </a:prstGeom>
          <a:solidFill>
            <a:srgbClr val="C8250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077" name="Shape 1077"/>
          <p:cNvSpPr/>
          <p:nvPr/>
        </p:nvSpPr>
        <p:spPr>
          <a:xfrm>
            <a:off x="1964348" y="6488597"/>
            <a:ext cx="2014385" cy="1278057"/>
          </a:xfrm>
          <a:prstGeom prst="rect">
            <a:avLst/>
          </a:prstGeom>
          <a:solidFill>
            <a:srgbClr val="A37512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Waqf Reserve Fund</a:t>
            </a:r>
          </a:p>
        </p:txBody>
      </p:sp>
      <p:sp>
        <p:nvSpPr>
          <p:cNvPr id="1078" name="Shape 1078"/>
          <p:cNvSpPr/>
          <p:nvPr/>
        </p:nvSpPr>
        <p:spPr>
          <a:xfrm>
            <a:off x="4152092" y="6488597"/>
            <a:ext cx="2014385" cy="1278057"/>
          </a:xfrm>
          <a:prstGeom prst="rect">
            <a:avLst/>
          </a:prstGeom>
          <a:solidFill>
            <a:srgbClr val="924607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Waqf Micro Financing</a:t>
            </a:r>
          </a:p>
        </p:txBody>
      </p:sp>
      <p:sp>
        <p:nvSpPr>
          <p:cNvPr id="1079" name="Shape 1079"/>
          <p:cNvSpPr/>
          <p:nvPr/>
        </p:nvSpPr>
        <p:spPr>
          <a:xfrm>
            <a:off x="6329741" y="6488597"/>
            <a:ext cx="2014385" cy="1278057"/>
          </a:xfrm>
          <a:prstGeom prst="rect">
            <a:avLst/>
          </a:prstGeom>
          <a:solidFill>
            <a:srgbClr val="A37512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Beneficiaries</a:t>
            </a:r>
          </a:p>
        </p:txBody>
      </p:sp>
      <p:sp>
        <p:nvSpPr>
          <p:cNvPr id="1080" name="Shape 1080"/>
          <p:cNvSpPr/>
          <p:nvPr/>
        </p:nvSpPr>
        <p:spPr>
          <a:xfrm>
            <a:off x="8507390" y="6488597"/>
            <a:ext cx="2014385" cy="1278057"/>
          </a:xfrm>
          <a:prstGeom prst="rect">
            <a:avLst/>
          </a:prstGeom>
          <a:solidFill>
            <a:srgbClr val="A37512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Waqf Reinvestment Fund</a:t>
            </a:r>
          </a:p>
        </p:txBody>
      </p:sp>
      <p:sp>
        <p:nvSpPr>
          <p:cNvPr id="1081" name="Shape 1081"/>
          <p:cNvSpPr/>
          <p:nvPr/>
        </p:nvSpPr>
        <p:spPr>
          <a:xfrm>
            <a:off x="10685038" y="6488597"/>
            <a:ext cx="2014385" cy="1278057"/>
          </a:xfrm>
          <a:prstGeom prst="rect">
            <a:avLst/>
          </a:prstGeom>
          <a:solidFill>
            <a:srgbClr val="A37512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Operation</a:t>
            </a:r>
          </a:p>
        </p:txBody>
      </p:sp>
      <p:sp>
        <p:nvSpPr>
          <p:cNvPr id="1082" name="Shape 1082"/>
          <p:cNvSpPr/>
          <p:nvPr/>
        </p:nvSpPr>
        <p:spPr>
          <a:xfrm flipH="1">
            <a:off x="8941614" y="3813555"/>
            <a:ext cx="569423" cy="2457"/>
          </a:xfrm>
          <a:prstGeom prst="line">
            <a:avLst/>
          </a:prstGeom>
          <a:ln w="635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1083" name="Shape 1083"/>
          <p:cNvSpPr/>
          <p:nvPr/>
        </p:nvSpPr>
        <p:spPr>
          <a:xfrm>
            <a:off x="5115903" y="3814147"/>
            <a:ext cx="569423" cy="2456"/>
          </a:xfrm>
          <a:prstGeom prst="line">
            <a:avLst/>
          </a:prstGeom>
          <a:ln w="635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1084" name="Shape 1084"/>
          <p:cNvSpPr/>
          <p:nvPr/>
        </p:nvSpPr>
        <p:spPr>
          <a:xfrm flipV="1">
            <a:off x="2852265" y="6155292"/>
            <a:ext cx="8909686" cy="1"/>
          </a:xfrm>
          <a:prstGeom prst="line">
            <a:avLst/>
          </a:prstGeom>
          <a:ln w="38100">
            <a:solidFill/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1085" name="Shape 1085"/>
          <p:cNvSpPr/>
          <p:nvPr/>
        </p:nvSpPr>
        <p:spPr>
          <a:xfrm flipH="1">
            <a:off x="2870707" y="6126940"/>
            <a:ext cx="3126" cy="361613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>
              <a:defRPr sz="2400"/>
            </a:pPr>
          </a:p>
        </p:txBody>
      </p:sp>
      <p:sp>
        <p:nvSpPr>
          <p:cNvPr id="1086" name="Shape 1086"/>
          <p:cNvSpPr/>
          <p:nvPr/>
        </p:nvSpPr>
        <p:spPr>
          <a:xfrm flipH="1">
            <a:off x="5158231" y="6165040"/>
            <a:ext cx="3126" cy="361613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>
              <a:defRPr sz="2400"/>
            </a:pPr>
          </a:p>
        </p:txBody>
      </p:sp>
      <p:sp>
        <p:nvSpPr>
          <p:cNvPr id="1087" name="Shape 1087"/>
          <p:cNvSpPr/>
          <p:nvPr/>
        </p:nvSpPr>
        <p:spPr>
          <a:xfrm flipH="1">
            <a:off x="7318753" y="6152340"/>
            <a:ext cx="3126" cy="361613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>
              <a:defRPr sz="2400"/>
            </a:pPr>
          </a:p>
        </p:txBody>
      </p:sp>
      <p:sp>
        <p:nvSpPr>
          <p:cNvPr id="1088" name="Shape 1088"/>
          <p:cNvSpPr/>
          <p:nvPr/>
        </p:nvSpPr>
        <p:spPr>
          <a:xfrm flipH="1">
            <a:off x="9513528" y="6139640"/>
            <a:ext cx="3126" cy="361613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>
              <a:defRPr sz="2400"/>
            </a:pPr>
          </a:p>
        </p:txBody>
      </p:sp>
      <p:sp>
        <p:nvSpPr>
          <p:cNvPr id="1089" name="Shape 1089"/>
          <p:cNvSpPr/>
          <p:nvPr/>
        </p:nvSpPr>
        <p:spPr>
          <a:xfrm flipH="1">
            <a:off x="11728700" y="6142194"/>
            <a:ext cx="3126" cy="361613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>
              <a:defRPr sz="2400"/>
            </a:pPr>
          </a:p>
        </p:txBody>
      </p:sp>
      <p:sp>
        <p:nvSpPr>
          <p:cNvPr id="1090" name="Shape 1090"/>
          <p:cNvSpPr/>
          <p:nvPr/>
        </p:nvSpPr>
        <p:spPr>
          <a:xfrm>
            <a:off x="7315542" y="5620533"/>
            <a:ext cx="1" cy="518793"/>
          </a:xfrm>
          <a:prstGeom prst="line">
            <a:avLst/>
          </a:prstGeom>
          <a:ln w="38100">
            <a:solidFill/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1091" name="Shape 1091"/>
          <p:cNvSpPr/>
          <p:nvPr/>
        </p:nvSpPr>
        <p:spPr>
          <a:xfrm>
            <a:off x="5083763" y="4412010"/>
            <a:ext cx="4484816" cy="1"/>
          </a:xfrm>
          <a:prstGeom prst="line">
            <a:avLst/>
          </a:prstGeom>
          <a:ln w="38100">
            <a:solidFill/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1092" name="Shape 1092"/>
          <p:cNvSpPr/>
          <p:nvPr/>
        </p:nvSpPr>
        <p:spPr>
          <a:xfrm>
            <a:off x="5089434" y="4398280"/>
            <a:ext cx="1" cy="355601"/>
          </a:xfrm>
          <a:prstGeom prst="line">
            <a:avLst/>
          </a:prstGeom>
          <a:ln w="381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1093" name="Shape 1093"/>
          <p:cNvSpPr/>
          <p:nvPr/>
        </p:nvSpPr>
        <p:spPr>
          <a:xfrm>
            <a:off x="7313470" y="4397689"/>
            <a:ext cx="1" cy="355601"/>
          </a:xfrm>
          <a:prstGeom prst="line">
            <a:avLst/>
          </a:prstGeom>
          <a:ln w="381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1094" name="Shape 1094"/>
          <p:cNvSpPr/>
          <p:nvPr/>
        </p:nvSpPr>
        <p:spPr>
          <a:xfrm>
            <a:off x="9575539" y="4382194"/>
            <a:ext cx="1" cy="355601"/>
          </a:xfrm>
          <a:prstGeom prst="line">
            <a:avLst/>
          </a:prstGeom>
          <a:ln w="38100">
            <a:solidFill/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1095" name="Shape 1095"/>
          <p:cNvSpPr/>
          <p:nvPr/>
        </p:nvSpPr>
        <p:spPr>
          <a:xfrm>
            <a:off x="7313470" y="4056410"/>
            <a:ext cx="1" cy="355601"/>
          </a:xfrm>
          <a:prstGeom prst="line">
            <a:avLst/>
          </a:prstGeom>
          <a:ln w="38100">
            <a:solidFill/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paul-volkmer-638816-unsplash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599"/>
            <a:ext cx="13004801" cy="8670926"/>
          </a:xfrm>
          <a:prstGeom prst="rect">
            <a:avLst/>
          </a:prstGeom>
          <a:ln w="12700">
            <a:miter lim="400000"/>
          </a:ln>
        </p:spPr>
      </p:pic>
      <p:sp>
        <p:nvSpPr>
          <p:cNvPr id="1098" name="Shape 1098"/>
          <p:cNvSpPr/>
          <p:nvPr/>
        </p:nvSpPr>
        <p:spPr>
          <a:xfrm>
            <a:off x="1153754" y="896743"/>
            <a:ext cx="10347004" cy="1295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900">
                <a:solidFill>
                  <a:srgbClr val="FFFFFF"/>
                </a:solidFill>
              </a:rPr>
              <a:t>The objective is not to exploite MSME but </a:t>
            </a:r>
            <a:r>
              <a:rPr b="1" sz="3900">
                <a:solidFill>
                  <a:srgbClr val="FFFFFF"/>
                </a:solidFill>
              </a:rPr>
              <a:t>how to sustain</a:t>
            </a:r>
            <a:r>
              <a:rPr sz="3900">
                <a:solidFill>
                  <a:srgbClr val="FFFFFF"/>
                </a:solidFill>
              </a:rPr>
              <a:t> their business existence </a:t>
            </a:r>
          </a:p>
        </p:txBody>
      </p:sp>
      <p:sp>
        <p:nvSpPr>
          <p:cNvPr id="1099" name="Shape 1099"/>
          <p:cNvSpPr/>
          <p:nvPr/>
        </p:nvSpPr>
        <p:spPr>
          <a:xfrm>
            <a:off x="1447769" y="2861940"/>
            <a:ext cx="338373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rgbClr val="FFFFFF"/>
                </a:solidFill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3600">
                <a:solidFill>
                  <a:srgbClr val="FFFFFF"/>
                </a:solidFill>
              </a:rPr>
              <a:t>Micro Financing</a:t>
            </a:r>
          </a:p>
        </p:txBody>
      </p:sp>
      <p:sp>
        <p:nvSpPr>
          <p:cNvPr id="1100" name="Shape 1100"/>
          <p:cNvSpPr/>
          <p:nvPr/>
        </p:nvSpPr>
        <p:spPr>
          <a:xfrm>
            <a:off x="5041293" y="2988940"/>
            <a:ext cx="1380948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focus on</a:t>
            </a:r>
          </a:p>
        </p:txBody>
      </p:sp>
      <p:sp>
        <p:nvSpPr>
          <p:cNvPr id="1101" name="Shape 1101"/>
          <p:cNvSpPr/>
          <p:nvPr/>
        </p:nvSpPr>
        <p:spPr>
          <a:xfrm>
            <a:off x="6691651" y="2970305"/>
            <a:ext cx="411259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70416" indent="-370416">
              <a:buSzPct val="75000"/>
              <a:buChar char="•"/>
              <a:defRPr sz="3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startup of top sectors</a:t>
            </a:r>
          </a:p>
        </p:txBody>
      </p:sp>
      <p:sp>
        <p:nvSpPr>
          <p:cNvPr id="1102" name="Shape 1102"/>
          <p:cNvSpPr/>
          <p:nvPr/>
        </p:nvSpPr>
        <p:spPr>
          <a:xfrm>
            <a:off x="6729310" y="3463779"/>
            <a:ext cx="336431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70416" indent="-370416">
              <a:buSzPct val="75000"/>
              <a:buChar char="•"/>
              <a:defRPr sz="3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non-riba scheme</a:t>
            </a:r>
          </a:p>
        </p:txBody>
      </p:sp>
      <p:sp>
        <p:nvSpPr>
          <p:cNvPr id="1103" name="Shape 1103"/>
          <p:cNvSpPr/>
          <p:nvPr/>
        </p:nvSpPr>
        <p:spPr>
          <a:xfrm>
            <a:off x="6735231" y="4040441"/>
            <a:ext cx="4998056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70416" indent="-370416" algn="l">
              <a:buSzPct val="75000"/>
              <a:buChar char="•"/>
              <a:defRPr sz="3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fully guided during business incubation phase (under sustainable business framework)</a:t>
            </a:r>
          </a:p>
        </p:txBody>
      </p:sp>
      <p:sp>
        <p:nvSpPr>
          <p:cNvPr id="1104" name="Shape 1104"/>
          <p:cNvSpPr/>
          <p:nvPr/>
        </p:nvSpPr>
        <p:spPr>
          <a:xfrm>
            <a:off x="879374" y="6482177"/>
            <a:ext cx="1124605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supported by IT tools and different approach compare to banking or other financial institution</a:t>
            </a:r>
          </a:p>
        </p:txBody>
      </p:sp>
      <p:pic>
        <p:nvPicPr>
          <p:cNvPr id="1105" name="image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86204" y="8768186"/>
            <a:ext cx="2790970" cy="6977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" name="ferran-feixas-736067-unsplash.jpg"/>
          <p:cNvPicPr/>
          <p:nvPr/>
        </p:nvPicPr>
        <p:blipFill>
          <a:blip r:embed="rId2">
            <a:extLst/>
          </a:blip>
          <a:srcRect l="5692" t="0" r="5692" b="0"/>
          <a:stretch>
            <a:fillRect/>
          </a:stretch>
        </p:blipFill>
        <p:spPr>
          <a:xfrm>
            <a:off x="7143" y="-2085"/>
            <a:ext cx="13004975" cy="9757770"/>
          </a:xfrm>
          <a:prstGeom prst="rect">
            <a:avLst/>
          </a:prstGeom>
          <a:ln w="12700">
            <a:miter lim="400000"/>
          </a:ln>
        </p:spPr>
      </p:pic>
      <p:sp>
        <p:nvSpPr>
          <p:cNvPr id="1108" name="Shape 1108"/>
          <p:cNvSpPr/>
          <p:nvPr/>
        </p:nvSpPr>
        <p:spPr>
          <a:xfrm>
            <a:off x="9799770" y="927472"/>
            <a:ext cx="223250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Thank You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ferran-feixas-736067-unsplash.jpg"/>
          <p:cNvPicPr/>
          <p:nvPr/>
        </p:nvPicPr>
        <p:blipFill>
          <a:blip r:embed="rId2">
            <a:extLst/>
          </a:blip>
          <a:srcRect l="5692" t="0" r="5692" b="0"/>
          <a:stretch>
            <a:fillRect/>
          </a:stretch>
        </p:blipFill>
        <p:spPr>
          <a:xfrm>
            <a:off x="0" y="0"/>
            <a:ext cx="12999418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>
            <p:ph type="title"/>
          </p:nvPr>
        </p:nvSpPr>
        <p:spPr>
          <a:xfrm>
            <a:off x="1192079" y="712343"/>
            <a:ext cx="10620642" cy="126255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 indent="4444" algn="ctr">
              <a:spcBef>
                <a:spcPts val="900"/>
              </a:spcBef>
              <a:defRPr sz="1800">
                <a:solidFill>
                  <a:srgbClr val="000000"/>
                </a:solidFill>
              </a:defRPr>
            </a:pPr>
            <a:r>
              <a:rPr spc="-104" sz="4600">
                <a:solidFill>
                  <a:srgbClr val="FFFFFF"/>
                </a:solidFill>
              </a:rPr>
              <a:t>Unleashing Indonesia’s</a:t>
            </a:r>
            <a:r>
              <a:rPr spc="-418" sz="4600">
                <a:solidFill>
                  <a:srgbClr val="FFFFFF"/>
                </a:solidFill>
              </a:rPr>
              <a:t> </a:t>
            </a:r>
            <a:r>
              <a:rPr sz="4600">
                <a:solidFill>
                  <a:srgbClr val="FFFFFF"/>
                </a:solidFill>
              </a:rPr>
              <a:t>Potential</a:t>
            </a:r>
            <a:endParaRPr sz="4600">
              <a:solidFill>
                <a:srgbClr val="FFFFFF"/>
              </a:solidFill>
            </a:endParaRPr>
          </a:p>
          <a:p>
            <a:pPr lvl="0" indent="4444" algn="ctr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pc="-200" sz="3200">
                <a:solidFill>
                  <a:srgbClr val="FFFFFF"/>
                </a:solidFill>
              </a:rPr>
              <a:t>McKinsey predictions </a:t>
            </a:r>
            <a:r>
              <a:rPr sz="3200">
                <a:solidFill>
                  <a:srgbClr val="FFFFFF"/>
                </a:solidFill>
              </a:rPr>
              <a:t>for 2030</a:t>
            </a:r>
          </a:p>
        </p:txBody>
      </p:sp>
      <p:sp>
        <p:nvSpPr>
          <p:cNvPr id="55" name="Shape 55"/>
          <p:cNvSpPr/>
          <p:nvPr/>
        </p:nvSpPr>
        <p:spPr>
          <a:xfrm>
            <a:off x="-1" y="2937458"/>
            <a:ext cx="13004801" cy="3452775"/>
          </a:xfrm>
          <a:prstGeom prst="rect">
            <a:avLst/>
          </a:prstGeom>
          <a:solidFill>
            <a:srgbClr val="333E50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6" name="Shape 56"/>
          <p:cNvSpPr/>
          <p:nvPr/>
        </p:nvSpPr>
        <p:spPr>
          <a:xfrm>
            <a:off x="8687206" y="2989958"/>
            <a:ext cx="3362555" cy="3368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10470" y="5"/>
                </a:lnTo>
                <a:lnTo>
                  <a:pt x="10142" y="20"/>
                </a:lnTo>
                <a:lnTo>
                  <a:pt x="9817" y="44"/>
                </a:lnTo>
                <a:lnTo>
                  <a:pt x="9495" y="78"/>
                </a:lnTo>
                <a:lnTo>
                  <a:pt x="9175" y="121"/>
                </a:lnTo>
                <a:lnTo>
                  <a:pt x="8859" y="174"/>
                </a:lnTo>
                <a:lnTo>
                  <a:pt x="8546" y="236"/>
                </a:lnTo>
                <a:lnTo>
                  <a:pt x="8236" y="306"/>
                </a:lnTo>
                <a:lnTo>
                  <a:pt x="7929" y="386"/>
                </a:lnTo>
                <a:lnTo>
                  <a:pt x="7626" y="474"/>
                </a:lnTo>
                <a:lnTo>
                  <a:pt x="7327" y="571"/>
                </a:lnTo>
                <a:lnTo>
                  <a:pt x="7032" y="676"/>
                </a:lnTo>
                <a:lnTo>
                  <a:pt x="6740" y="789"/>
                </a:lnTo>
                <a:lnTo>
                  <a:pt x="6453" y="910"/>
                </a:lnTo>
                <a:lnTo>
                  <a:pt x="6170" y="1040"/>
                </a:lnTo>
                <a:lnTo>
                  <a:pt x="5892" y="1177"/>
                </a:lnTo>
                <a:lnTo>
                  <a:pt x="5618" y="1322"/>
                </a:lnTo>
                <a:lnTo>
                  <a:pt x="5349" y="1475"/>
                </a:lnTo>
                <a:lnTo>
                  <a:pt x="5085" y="1634"/>
                </a:lnTo>
                <a:lnTo>
                  <a:pt x="4826" y="1802"/>
                </a:lnTo>
                <a:lnTo>
                  <a:pt x="4572" y="1976"/>
                </a:lnTo>
                <a:lnTo>
                  <a:pt x="4323" y="2157"/>
                </a:lnTo>
                <a:lnTo>
                  <a:pt x="4080" y="2345"/>
                </a:lnTo>
                <a:lnTo>
                  <a:pt x="3842" y="2540"/>
                </a:lnTo>
                <a:lnTo>
                  <a:pt x="3610" y="2741"/>
                </a:lnTo>
                <a:lnTo>
                  <a:pt x="3384" y="2949"/>
                </a:lnTo>
                <a:lnTo>
                  <a:pt x="3163" y="3163"/>
                </a:lnTo>
                <a:lnTo>
                  <a:pt x="2949" y="3383"/>
                </a:lnTo>
                <a:lnTo>
                  <a:pt x="2742" y="3610"/>
                </a:lnTo>
                <a:lnTo>
                  <a:pt x="2540" y="3842"/>
                </a:lnTo>
                <a:lnTo>
                  <a:pt x="2345" y="4079"/>
                </a:lnTo>
                <a:lnTo>
                  <a:pt x="2157" y="4323"/>
                </a:lnTo>
                <a:lnTo>
                  <a:pt x="1976" y="4572"/>
                </a:lnTo>
                <a:lnTo>
                  <a:pt x="1802" y="4826"/>
                </a:lnTo>
                <a:lnTo>
                  <a:pt x="1634" y="5085"/>
                </a:lnTo>
                <a:lnTo>
                  <a:pt x="1475" y="5349"/>
                </a:lnTo>
                <a:lnTo>
                  <a:pt x="1322" y="5618"/>
                </a:lnTo>
                <a:lnTo>
                  <a:pt x="1177" y="5892"/>
                </a:lnTo>
                <a:lnTo>
                  <a:pt x="1040" y="6170"/>
                </a:lnTo>
                <a:lnTo>
                  <a:pt x="910" y="6453"/>
                </a:lnTo>
                <a:lnTo>
                  <a:pt x="789" y="6740"/>
                </a:lnTo>
                <a:lnTo>
                  <a:pt x="676" y="7032"/>
                </a:lnTo>
                <a:lnTo>
                  <a:pt x="571" y="7327"/>
                </a:lnTo>
                <a:lnTo>
                  <a:pt x="474" y="7626"/>
                </a:lnTo>
                <a:lnTo>
                  <a:pt x="386" y="7929"/>
                </a:lnTo>
                <a:lnTo>
                  <a:pt x="306" y="8235"/>
                </a:lnTo>
                <a:lnTo>
                  <a:pt x="236" y="8545"/>
                </a:lnTo>
                <a:lnTo>
                  <a:pt x="174" y="8859"/>
                </a:lnTo>
                <a:lnTo>
                  <a:pt x="121" y="9175"/>
                </a:lnTo>
                <a:lnTo>
                  <a:pt x="78" y="9495"/>
                </a:lnTo>
                <a:lnTo>
                  <a:pt x="44" y="9817"/>
                </a:lnTo>
                <a:lnTo>
                  <a:pt x="20" y="10142"/>
                </a:lnTo>
                <a:lnTo>
                  <a:pt x="5" y="10470"/>
                </a:lnTo>
                <a:lnTo>
                  <a:pt x="0" y="10800"/>
                </a:lnTo>
                <a:lnTo>
                  <a:pt x="5" y="11130"/>
                </a:lnTo>
                <a:lnTo>
                  <a:pt x="20" y="11458"/>
                </a:lnTo>
                <a:lnTo>
                  <a:pt x="44" y="11783"/>
                </a:lnTo>
                <a:lnTo>
                  <a:pt x="78" y="12105"/>
                </a:lnTo>
                <a:lnTo>
                  <a:pt x="121" y="12425"/>
                </a:lnTo>
                <a:lnTo>
                  <a:pt x="174" y="12741"/>
                </a:lnTo>
                <a:lnTo>
                  <a:pt x="236" y="13055"/>
                </a:lnTo>
                <a:lnTo>
                  <a:pt x="306" y="13365"/>
                </a:lnTo>
                <a:lnTo>
                  <a:pt x="386" y="13671"/>
                </a:lnTo>
                <a:lnTo>
                  <a:pt x="474" y="13974"/>
                </a:lnTo>
                <a:lnTo>
                  <a:pt x="571" y="14273"/>
                </a:lnTo>
                <a:lnTo>
                  <a:pt x="676" y="14568"/>
                </a:lnTo>
                <a:lnTo>
                  <a:pt x="789" y="14860"/>
                </a:lnTo>
                <a:lnTo>
                  <a:pt x="910" y="15147"/>
                </a:lnTo>
                <a:lnTo>
                  <a:pt x="1040" y="15430"/>
                </a:lnTo>
                <a:lnTo>
                  <a:pt x="1177" y="15708"/>
                </a:lnTo>
                <a:lnTo>
                  <a:pt x="1322" y="15982"/>
                </a:lnTo>
                <a:lnTo>
                  <a:pt x="1475" y="16251"/>
                </a:lnTo>
                <a:lnTo>
                  <a:pt x="1634" y="16515"/>
                </a:lnTo>
                <a:lnTo>
                  <a:pt x="1802" y="16774"/>
                </a:lnTo>
                <a:lnTo>
                  <a:pt x="1976" y="17028"/>
                </a:lnTo>
                <a:lnTo>
                  <a:pt x="2157" y="17277"/>
                </a:lnTo>
                <a:lnTo>
                  <a:pt x="2345" y="17521"/>
                </a:lnTo>
                <a:lnTo>
                  <a:pt x="2540" y="17758"/>
                </a:lnTo>
                <a:lnTo>
                  <a:pt x="2742" y="17990"/>
                </a:lnTo>
                <a:lnTo>
                  <a:pt x="2949" y="18217"/>
                </a:lnTo>
                <a:lnTo>
                  <a:pt x="3163" y="18437"/>
                </a:lnTo>
                <a:lnTo>
                  <a:pt x="3384" y="18651"/>
                </a:lnTo>
                <a:lnTo>
                  <a:pt x="3610" y="18859"/>
                </a:lnTo>
                <a:lnTo>
                  <a:pt x="3842" y="19060"/>
                </a:lnTo>
                <a:lnTo>
                  <a:pt x="4080" y="19255"/>
                </a:lnTo>
                <a:lnTo>
                  <a:pt x="4323" y="19443"/>
                </a:lnTo>
                <a:lnTo>
                  <a:pt x="4572" y="19624"/>
                </a:lnTo>
                <a:lnTo>
                  <a:pt x="4826" y="19798"/>
                </a:lnTo>
                <a:lnTo>
                  <a:pt x="5085" y="19966"/>
                </a:lnTo>
                <a:lnTo>
                  <a:pt x="5349" y="20125"/>
                </a:lnTo>
                <a:lnTo>
                  <a:pt x="5618" y="20278"/>
                </a:lnTo>
                <a:lnTo>
                  <a:pt x="5892" y="20423"/>
                </a:lnTo>
                <a:lnTo>
                  <a:pt x="6170" y="20560"/>
                </a:lnTo>
                <a:lnTo>
                  <a:pt x="6453" y="20690"/>
                </a:lnTo>
                <a:lnTo>
                  <a:pt x="6740" y="20811"/>
                </a:lnTo>
                <a:lnTo>
                  <a:pt x="7032" y="20924"/>
                </a:lnTo>
                <a:lnTo>
                  <a:pt x="7327" y="21029"/>
                </a:lnTo>
                <a:lnTo>
                  <a:pt x="7626" y="21126"/>
                </a:lnTo>
                <a:lnTo>
                  <a:pt x="7929" y="21214"/>
                </a:lnTo>
                <a:lnTo>
                  <a:pt x="8236" y="21294"/>
                </a:lnTo>
                <a:lnTo>
                  <a:pt x="8546" y="21364"/>
                </a:lnTo>
                <a:lnTo>
                  <a:pt x="8859" y="21426"/>
                </a:lnTo>
                <a:lnTo>
                  <a:pt x="9175" y="21479"/>
                </a:lnTo>
                <a:lnTo>
                  <a:pt x="9495" y="21522"/>
                </a:lnTo>
                <a:lnTo>
                  <a:pt x="9817" y="21556"/>
                </a:lnTo>
                <a:lnTo>
                  <a:pt x="10142" y="21580"/>
                </a:lnTo>
                <a:lnTo>
                  <a:pt x="10470" y="21595"/>
                </a:lnTo>
                <a:lnTo>
                  <a:pt x="10800" y="21600"/>
                </a:lnTo>
                <a:lnTo>
                  <a:pt x="11130" y="21595"/>
                </a:lnTo>
                <a:lnTo>
                  <a:pt x="11458" y="21580"/>
                </a:lnTo>
                <a:lnTo>
                  <a:pt x="11783" y="21556"/>
                </a:lnTo>
                <a:lnTo>
                  <a:pt x="12105" y="21522"/>
                </a:lnTo>
                <a:lnTo>
                  <a:pt x="12425" y="21479"/>
                </a:lnTo>
                <a:lnTo>
                  <a:pt x="12741" y="21426"/>
                </a:lnTo>
                <a:lnTo>
                  <a:pt x="13054" y="21364"/>
                </a:lnTo>
                <a:lnTo>
                  <a:pt x="13364" y="21294"/>
                </a:lnTo>
                <a:lnTo>
                  <a:pt x="13671" y="21214"/>
                </a:lnTo>
                <a:lnTo>
                  <a:pt x="13974" y="21126"/>
                </a:lnTo>
                <a:lnTo>
                  <a:pt x="14273" y="21029"/>
                </a:lnTo>
                <a:lnTo>
                  <a:pt x="14568" y="20924"/>
                </a:lnTo>
                <a:lnTo>
                  <a:pt x="14860" y="20811"/>
                </a:lnTo>
                <a:lnTo>
                  <a:pt x="15147" y="20690"/>
                </a:lnTo>
                <a:lnTo>
                  <a:pt x="15430" y="20560"/>
                </a:lnTo>
                <a:lnTo>
                  <a:pt x="15708" y="20423"/>
                </a:lnTo>
                <a:lnTo>
                  <a:pt x="15982" y="20278"/>
                </a:lnTo>
                <a:lnTo>
                  <a:pt x="16251" y="20125"/>
                </a:lnTo>
                <a:lnTo>
                  <a:pt x="16515" y="19966"/>
                </a:lnTo>
                <a:lnTo>
                  <a:pt x="16774" y="19798"/>
                </a:lnTo>
                <a:lnTo>
                  <a:pt x="17028" y="19624"/>
                </a:lnTo>
                <a:lnTo>
                  <a:pt x="17277" y="19443"/>
                </a:lnTo>
                <a:lnTo>
                  <a:pt x="17520" y="19255"/>
                </a:lnTo>
                <a:lnTo>
                  <a:pt x="17758" y="19060"/>
                </a:lnTo>
                <a:lnTo>
                  <a:pt x="17990" y="18859"/>
                </a:lnTo>
                <a:lnTo>
                  <a:pt x="18216" y="18651"/>
                </a:lnTo>
                <a:lnTo>
                  <a:pt x="18437" y="18437"/>
                </a:lnTo>
                <a:lnTo>
                  <a:pt x="18651" y="18217"/>
                </a:lnTo>
                <a:lnTo>
                  <a:pt x="18858" y="17990"/>
                </a:lnTo>
                <a:lnTo>
                  <a:pt x="19060" y="17758"/>
                </a:lnTo>
                <a:lnTo>
                  <a:pt x="19255" y="17521"/>
                </a:lnTo>
                <a:lnTo>
                  <a:pt x="19443" y="17277"/>
                </a:lnTo>
                <a:lnTo>
                  <a:pt x="19624" y="17028"/>
                </a:lnTo>
                <a:lnTo>
                  <a:pt x="19798" y="16774"/>
                </a:lnTo>
                <a:lnTo>
                  <a:pt x="19966" y="16515"/>
                </a:lnTo>
                <a:lnTo>
                  <a:pt x="20125" y="16251"/>
                </a:lnTo>
                <a:lnTo>
                  <a:pt x="20278" y="15982"/>
                </a:lnTo>
                <a:lnTo>
                  <a:pt x="20423" y="15708"/>
                </a:lnTo>
                <a:lnTo>
                  <a:pt x="20560" y="15430"/>
                </a:lnTo>
                <a:lnTo>
                  <a:pt x="20689" y="15147"/>
                </a:lnTo>
                <a:lnTo>
                  <a:pt x="20811" y="14860"/>
                </a:lnTo>
                <a:lnTo>
                  <a:pt x="20924" y="14568"/>
                </a:lnTo>
                <a:lnTo>
                  <a:pt x="21029" y="14273"/>
                </a:lnTo>
                <a:lnTo>
                  <a:pt x="21126" y="13974"/>
                </a:lnTo>
                <a:lnTo>
                  <a:pt x="21214" y="13671"/>
                </a:lnTo>
                <a:lnTo>
                  <a:pt x="21294" y="13365"/>
                </a:lnTo>
                <a:lnTo>
                  <a:pt x="21364" y="13055"/>
                </a:lnTo>
                <a:lnTo>
                  <a:pt x="21426" y="12741"/>
                </a:lnTo>
                <a:lnTo>
                  <a:pt x="21479" y="12425"/>
                </a:lnTo>
                <a:lnTo>
                  <a:pt x="21522" y="12105"/>
                </a:lnTo>
                <a:lnTo>
                  <a:pt x="21556" y="11783"/>
                </a:lnTo>
                <a:lnTo>
                  <a:pt x="21580" y="11458"/>
                </a:lnTo>
                <a:lnTo>
                  <a:pt x="21595" y="11130"/>
                </a:lnTo>
                <a:lnTo>
                  <a:pt x="21600" y="10800"/>
                </a:lnTo>
                <a:lnTo>
                  <a:pt x="21595" y="10470"/>
                </a:lnTo>
                <a:lnTo>
                  <a:pt x="21580" y="10142"/>
                </a:lnTo>
                <a:lnTo>
                  <a:pt x="21556" y="9817"/>
                </a:lnTo>
                <a:lnTo>
                  <a:pt x="21522" y="9495"/>
                </a:lnTo>
                <a:lnTo>
                  <a:pt x="21479" y="9175"/>
                </a:lnTo>
                <a:lnTo>
                  <a:pt x="21426" y="8859"/>
                </a:lnTo>
                <a:lnTo>
                  <a:pt x="21364" y="8545"/>
                </a:lnTo>
                <a:lnTo>
                  <a:pt x="21294" y="8235"/>
                </a:lnTo>
                <a:lnTo>
                  <a:pt x="21214" y="7929"/>
                </a:lnTo>
                <a:lnTo>
                  <a:pt x="21126" y="7626"/>
                </a:lnTo>
                <a:lnTo>
                  <a:pt x="21029" y="7327"/>
                </a:lnTo>
                <a:lnTo>
                  <a:pt x="20924" y="7032"/>
                </a:lnTo>
                <a:lnTo>
                  <a:pt x="20811" y="6740"/>
                </a:lnTo>
                <a:lnTo>
                  <a:pt x="20689" y="6453"/>
                </a:lnTo>
                <a:lnTo>
                  <a:pt x="20560" y="6170"/>
                </a:lnTo>
                <a:lnTo>
                  <a:pt x="20423" y="5892"/>
                </a:lnTo>
                <a:lnTo>
                  <a:pt x="20278" y="5618"/>
                </a:lnTo>
                <a:lnTo>
                  <a:pt x="20125" y="5349"/>
                </a:lnTo>
                <a:lnTo>
                  <a:pt x="19966" y="5085"/>
                </a:lnTo>
                <a:lnTo>
                  <a:pt x="19798" y="4826"/>
                </a:lnTo>
                <a:lnTo>
                  <a:pt x="19624" y="4572"/>
                </a:lnTo>
                <a:lnTo>
                  <a:pt x="19443" y="4323"/>
                </a:lnTo>
                <a:lnTo>
                  <a:pt x="19255" y="4079"/>
                </a:lnTo>
                <a:lnTo>
                  <a:pt x="19060" y="3842"/>
                </a:lnTo>
                <a:lnTo>
                  <a:pt x="18858" y="3610"/>
                </a:lnTo>
                <a:lnTo>
                  <a:pt x="18651" y="3383"/>
                </a:lnTo>
                <a:lnTo>
                  <a:pt x="18437" y="3163"/>
                </a:lnTo>
                <a:lnTo>
                  <a:pt x="18216" y="2949"/>
                </a:lnTo>
                <a:lnTo>
                  <a:pt x="17990" y="2741"/>
                </a:lnTo>
                <a:lnTo>
                  <a:pt x="17758" y="2540"/>
                </a:lnTo>
                <a:lnTo>
                  <a:pt x="17520" y="2345"/>
                </a:lnTo>
                <a:lnTo>
                  <a:pt x="17277" y="2157"/>
                </a:lnTo>
                <a:lnTo>
                  <a:pt x="17028" y="1976"/>
                </a:lnTo>
                <a:lnTo>
                  <a:pt x="16774" y="1802"/>
                </a:lnTo>
                <a:lnTo>
                  <a:pt x="16515" y="1634"/>
                </a:lnTo>
                <a:lnTo>
                  <a:pt x="16251" y="1475"/>
                </a:lnTo>
                <a:lnTo>
                  <a:pt x="15982" y="1322"/>
                </a:lnTo>
                <a:lnTo>
                  <a:pt x="15708" y="1177"/>
                </a:lnTo>
                <a:lnTo>
                  <a:pt x="15430" y="1040"/>
                </a:lnTo>
                <a:lnTo>
                  <a:pt x="15147" y="910"/>
                </a:lnTo>
                <a:lnTo>
                  <a:pt x="14860" y="789"/>
                </a:lnTo>
                <a:lnTo>
                  <a:pt x="14568" y="676"/>
                </a:lnTo>
                <a:lnTo>
                  <a:pt x="14273" y="571"/>
                </a:lnTo>
                <a:lnTo>
                  <a:pt x="13974" y="474"/>
                </a:lnTo>
                <a:lnTo>
                  <a:pt x="13671" y="386"/>
                </a:lnTo>
                <a:lnTo>
                  <a:pt x="13364" y="306"/>
                </a:lnTo>
                <a:lnTo>
                  <a:pt x="13054" y="236"/>
                </a:lnTo>
                <a:lnTo>
                  <a:pt x="12741" y="174"/>
                </a:lnTo>
                <a:lnTo>
                  <a:pt x="12425" y="121"/>
                </a:lnTo>
                <a:lnTo>
                  <a:pt x="12105" y="78"/>
                </a:lnTo>
                <a:lnTo>
                  <a:pt x="11783" y="44"/>
                </a:lnTo>
                <a:lnTo>
                  <a:pt x="11458" y="20"/>
                </a:lnTo>
                <a:lnTo>
                  <a:pt x="11130" y="5"/>
                </a:lnTo>
                <a:lnTo>
                  <a:pt x="10800" y="0"/>
                </a:lnTo>
                <a:close/>
              </a:path>
            </a:pathLst>
          </a:custGeom>
          <a:solidFill>
            <a:srgbClr val="8496AF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7" name="Shape 57"/>
          <p:cNvSpPr/>
          <p:nvPr/>
        </p:nvSpPr>
        <p:spPr>
          <a:xfrm>
            <a:off x="9665817" y="3504793"/>
            <a:ext cx="1376885" cy="998120"/>
          </a:xfrm>
          <a:prstGeom prst="rect">
            <a:avLst/>
          </a:prstGeom>
          <a:solidFill>
            <a:srgbClr val="8496AF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" name="Shape 58"/>
          <p:cNvSpPr/>
          <p:nvPr/>
        </p:nvSpPr>
        <p:spPr>
          <a:xfrm>
            <a:off x="9093606" y="4502910"/>
            <a:ext cx="2519682" cy="434036"/>
          </a:xfrm>
          <a:prstGeom prst="rect">
            <a:avLst/>
          </a:prstGeom>
          <a:solidFill>
            <a:srgbClr val="8496AF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9" name="Shape 59"/>
          <p:cNvSpPr/>
          <p:nvPr/>
        </p:nvSpPr>
        <p:spPr>
          <a:xfrm>
            <a:off x="9093606" y="4460483"/>
            <a:ext cx="2672318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100"/>
              </a:spcBef>
              <a:defRPr sz="1800"/>
            </a:pPr>
            <a:r>
              <a:rPr spc="-6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Market</a:t>
            </a:r>
            <a:r>
              <a:rPr spc="-200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13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Opportunity</a:t>
            </a:r>
          </a:p>
        </p:txBody>
      </p:sp>
      <p:sp>
        <p:nvSpPr>
          <p:cNvPr id="60" name="Shape 60"/>
          <p:cNvSpPr/>
          <p:nvPr/>
        </p:nvSpPr>
        <p:spPr>
          <a:xfrm>
            <a:off x="9003877" y="4870108"/>
            <a:ext cx="2700766" cy="1073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78105" defTabSz="457200">
              <a:spcBef>
                <a:spcPts val="100"/>
              </a:spcBef>
              <a:defRPr sz="1800"/>
            </a:pPr>
            <a:r>
              <a:rPr spc="-40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Indonesia </a:t>
            </a:r>
            <a:r>
              <a:rPr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today </a:t>
            </a:r>
            <a:r>
              <a:rPr spc="-6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spc="-115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13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produce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lvl="0" marR="5080" indent="12064" defTabSz="457200">
              <a:defRPr sz="1800"/>
            </a:pPr>
            <a:r>
              <a:rPr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$0.8 </a:t>
            </a:r>
            <a:r>
              <a:rPr spc="-13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million </a:t>
            </a:r>
            <a:r>
              <a:rPr spc="-20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market</a:t>
            </a:r>
            <a:r>
              <a:rPr spc="-88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20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opportunity  </a:t>
            </a:r>
            <a:r>
              <a:rPr spc="-13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spc="-34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consumer </a:t>
            </a:r>
            <a:r>
              <a:rPr spc="-47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services,  </a:t>
            </a:r>
            <a:r>
              <a:rPr spc="-20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agriculture, </a:t>
            </a:r>
            <a:r>
              <a:rPr spc="-34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fisheries, resources  </a:t>
            </a:r>
            <a:r>
              <a:rPr spc="-40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spc="-47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20"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education</a:t>
            </a:r>
          </a:p>
        </p:txBody>
      </p:sp>
      <p:sp>
        <p:nvSpPr>
          <p:cNvPr id="61" name="Shape 61"/>
          <p:cNvSpPr/>
          <p:nvPr/>
        </p:nvSpPr>
        <p:spPr>
          <a:xfrm>
            <a:off x="-15223" y="3086272"/>
            <a:ext cx="9140749" cy="538723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2" name="Shape 62"/>
          <p:cNvSpPr/>
          <p:nvPr/>
        </p:nvSpPr>
        <p:spPr>
          <a:xfrm>
            <a:off x="2982957" y="3930288"/>
            <a:ext cx="143919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lnSpc>
                <a:spcPts val="3200"/>
              </a:lnSpc>
              <a:defRPr sz="1800"/>
            </a:pPr>
            <a:r>
              <a:rPr b="1" spc="-316" sz="2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135</a:t>
            </a:r>
            <a:endParaRPr b="1" sz="23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lnSpc>
                <a:spcPts val="3200"/>
              </a:lnSpc>
              <a:defRPr sz="1800"/>
            </a:pPr>
            <a:r>
              <a:rPr b="1" spc="-575" sz="2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m</a:t>
            </a:r>
            <a:r>
              <a:rPr b="1" spc="-242" sz="2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ill</a:t>
            </a:r>
            <a:r>
              <a:rPr b="1" spc="-254" sz="2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i</a:t>
            </a:r>
            <a:r>
              <a:rPr b="1" spc="-303" sz="2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o</a:t>
            </a:r>
            <a:r>
              <a:rPr b="1" spc="-356" sz="2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n</a:t>
            </a:r>
            <a:endParaRPr b="1" sz="2300">
              <a:latin typeface="Helvetica"/>
              <a:ea typeface="Helvetica"/>
              <a:cs typeface="Helvetica"/>
              <a:sym typeface="Helvetica"/>
            </a:endParaRPr>
          </a:p>
          <a:p>
            <a:pPr lvl="0" defTabSz="457200">
              <a:spcBef>
                <a:spcPts val="200"/>
              </a:spcBef>
              <a:defRPr sz="1800"/>
            </a:pPr>
            <a:r>
              <a:rPr b="1" spc="-70" sz="2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Consumer</a:t>
            </a:r>
          </a:p>
        </p:txBody>
      </p:sp>
      <p:sp>
        <p:nvSpPr>
          <p:cNvPr id="63" name="Shape 63"/>
          <p:cNvSpPr/>
          <p:nvPr/>
        </p:nvSpPr>
        <p:spPr>
          <a:xfrm>
            <a:off x="3080780" y="5475427"/>
            <a:ext cx="1330848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100"/>
              </a:spcBef>
              <a:defRPr sz="1800"/>
            </a:pPr>
            <a:r>
              <a:rPr spc="-6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today</a:t>
            </a:r>
            <a:r>
              <a:rPr spc="-89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6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45million</a:t>
            </a:r>
          </a:p>
        </p:txBody>
      </p:sp>
      <p:sp>
        <p:nvSpPr>
          <p:cNvPr id="64" name="Shape 64"/>
          <p:cNvSpPr/>
          <p:nvPr/>
        </p:nvSpPr>
        <p:spPr>
          <a:xfrm>
            <a:off x="1269051" y="3723029"/>
            <a:ext cx="1532129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lnSpc>
                <a:spcPts val="2900"/>
              </a:lnSpc>
              <a:spcBef>
                <a:spcPts val="100"/>
              </a:spcBef>
              <a:defRPr sz="1800"/>
            </a:pPr>
            <a:r>
              <a:rPr b="1" spc="-301" sz="2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7th</a:t>
            </a:r>
            <a:r>
              <a:rPr b="1" spc="-321" sz="2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 spc="-335" sz="2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largest</a:t>
            </a:r>
            <a:endParaRPr sz="2300">
              <a:latin typeface="Helvetica"/>
              <a:ea typeface="Helvetica"/>
              <a:cs typeface="Helvetica"/>
              <a:sym typeface="Helvetica"/>
            </a:endParaRPr>
          </a:p>
          <a:p>
            <a:pPr lvl="0" indent="20320" defTabSz="457200">
              <a:lnSpc>
                <a:spcPts val="2100"/>
              </a:lnSpc>
              <a:defRPr sz="1800"/>
            </a:pPr>
            <a:r>
              <a:rPr spc="-63" sz="2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Economy</a:t>
            </a:r>
            <a:endParaRPr sz="2300">
              <a:latin typeface="Helvetica"/>
              <a:ea typeface="Helvetica"/>
              <a:cs typeface="Helvetica"/>
              <a:sym typeface="Helvetica"/>
            </a:endParaRPr>
          </a:p>
          <a:p>
            <a:pPr lvl="0" indent="22225" defTabSz="457200">
              <a:defRPr sz="1800"/>
            </a:pPr>
            <a:r>
              <a:rPr spc="-6" sz="2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in </a:t>
            </a:r>
            <a:r>
              <a:rPr spc="12" sz="2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the</a:t>
            </a:r>
            <a:r>
              <a:rPr spc="-217" sz="2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pc="12" sz="23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world</a:t>
            </a:r>
          </a:p>
        </p:txBody>
      </p:sp>
      <p:sp>
        <p:nvSpPr>
          <p:cNvPr id="65" name="Shape 65"/>
          <p:cNvSpPr/>
          <p:nvPr/>
        </p:nvSpPr>
        <p:spPr>
          <a:xfrm>
            <a:off x="1369692" y="4959689"/>
            <a:ext cx="1330847" cy="1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100"/>
              </a:spcBef>
              <a:defRPr sz="1800"/>
            </a:pPr>
            <a:r>
              <a:rPr spc="-5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today </a:t>
            </a:r>
            <a:r>
              <a:rPr spc="29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r>
              <a:rPr baseline="28751" spc="48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aseline="28751" spc="78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29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largest</a:t>
            </a:r>
          </a:p>
        </p:txBody>
      </p:sp>
      <p:sp>
        <p:nvSpPr>
          <p:cNvPr id="66" name="Shape 66"/>
          <p:cNvSpPr/>
          <p:nvPr/>
        </p:nvSpPr>
        <p:spPr>
          <a:xfrm>
            <a:off x="4761652" y="4335962"/>
            <a:ext cx="2181150" cy="2104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R="5080" indent="39370" defTabSz="457200">
              <a:lnSpc>
                <a:spcPct val="100099"/>
              </a:lnSpc>
              <a:defRPr sz="1800"/>
            </a:pPr>
            <a:r>
              <a:rPr spc="-700" sz="2800">
                <a:solidFill>
                  <a:srgbClr val="FFFFFF"/>
                </a:solidFill>
                <a:latin typeface="Verdana Bold"/>
                <a:ea typeface="Verdana Bold"/>
                <a:cs typeface="Verdana Bold"/>
                <a:sym typeface="Verdana Bold"/>
              </a:rPr>
              <a:t>71% </a:t>
            </a:r>
            <a:r>
              <a:rPr spc="-373" sz="2400">
                <a:solidFill>
                  <a:srgbClr val="FFFFFF"/>
                </a:solidFill>
                <a:latin typeface="Verdana Bold"/>
                <a:ea typeface="Verdana Bold"/>
                <a:cs typeface="Verdana Bold"/>
                <a:sym typeface="Verdana Bold"/>
              </a:rPr>
              <a:t>urban  </a:t>
            </a:r>
            <a:r>
              <a:rPr spc="-333" sz="2400">
                <a:solidFill>
                  <a:srgbClr val="FFFFFF"/>
                </a:solidFill>
                <a:latin typeface="Verdana Bold"/>
                <a:ea typeface="Verdana Bold"/>
                <a:cs typeface="Verdana Bold"/>
                <a:sym typeface="Verdana Bold"/>
              </a:rPr>
              <a:t>population,  </a:t>
            </a:r>
            <a:r>
              <a:rPr spc="-290" sz="2000">
                <a:solidFill>
                  <a:srgbClr val="FFFFFF"/>
                </a:solidFill>
                <a:latin typeface="Verdana Bold"/>
                <a:ea typeface="Verdana Bold"/>
                <a:cs typeface="Verdana Bold"/>
                <a:sym typeface="Verdana Bold"/>
              </a:rPr>
              <a:t>producing </a:t>
            </a:r>
            <a:r>
              <a:rPr spc="-705" sz="2800">
                <a:solidFill>
                  <a:srgbClr val="FFFFFF"/>
                </a:solidFill>
                <a:latin typeface="Verdana Bold"/>
                <a:ea typeface="Verdana Bold"/>
                <a:cs typeface="Verdana Bold"/>
                <a:sym typeface="Verdana Bold"/>
              </a:rPr>
              <a:t>86%  </a:t>
            </a:r>
            <a:r>
              <a:rPr spc="-195" sz="2000">
                <a:solidFill>
                  <a:srgbClr val="FFFFFF"/>
                </a:solidFill>
                <a:latin typeface="Verdana Bold"/>
                <a:ea typeface="Verdana Bold"/>
                <a:cs typeface="Verdana Bold"/>
                <a:sym typeface="Verdana Bold"/>
              </a:rPr>
              <a:t>of</a:t>
            </a:r>
            <a:r>
              <a:rPr spc="-220" sz="2000">
                <a:solidFill>
                  <a:srgbClr val="FFFFFF"/>
                </a:solidFill>
                <a:latin typeface="Verdana Bold"/>
                <a:ea typeface="Verdana Bold"/>
                <a:cs typeface="Verdana Bold"/>
                <a:sym typeface="Verdana Bold"/>
              </a:rPr>
              <a:t> </a:t>
            </a:r>
            <a:r>
              <a:rPr spc="-200" sz="2000">
                <a:solidFill>
                  <a:srgbClr val="FFFFFF"/>
                </a:solidFill>
                <a:latin typeface="Verdana Bold"/>
                <a:ea typeface="Verdana Bold"/>
                <a:cs typeface="Verdana Bold"/>
                <a:sym typeface="Verdana Bold"/>
              </a:rPr>
              <a:t>GDP</a:t>
            </a:r>
            <a:endParaRPr sz="2000">
              <a:latin typeface="Verdana"/>
              <a:ea typeface="Verdana"/>
              <a:cs typeface="Verdana"/>
              <a:sym typeface="Verdana"/>
            </a:endParaRPr>
          </a:p>
          <a:p>
            <a:pPr lvl="0" marL="634" marR="200660" indent="284480" defTabSz="457200">
              <a:spcBef>
                <a:spcPts val="1500"/>
              </a:spcBef>
              <a:defRPr sz="1800"/>
            </a:pPr>
            <a:r>
              <a:rPr spc="-5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today </a:t>
            </a:r>
            <a:r>
              <a:rPr spc="-29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53% </a:t>
            </a:r>
            <a:r>
              <a:rPr spc="-11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population,  producing </a:t>
            </a:r>
            <a:r>
              <a:rPr spc="-29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74% </a:t>
            </a:r>
            <a:r>
              <a:rPr spc="41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spc="-118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17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GDB</a:t>
            </a:r>
          </a:p>
        </p:txBody>
      </p:sp>
      <p:sp>
        <p:nvSpPr>
          <p:cNvPr id="67" name="Shape 67"/>
          <p:cNvSpPr/>
          <p:nvPr/>
        </p:nvSpPr>
        <p:spPr>
          <a:xfrm>
            <a:off x="3295716" y="6821428"/>
            <a:ext cx="9544210" cy="1057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900"/>
              </a:spcBef>
              <a:defRPr sz="1800"/>
            </a:pPr>
            <a:r>
              <a:rPr spc="-55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Year</a:t>
            </a:r>
            <a:r>
              <a:rPr spc="-66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55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2030</a:t>
            </a:r>
            <a:endParaRPr sz="2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marR="5080" indent="12700" algn="just" defTabSz="457200">
              <a:spcBef>
                <a:spcPts val="600"/>
              </a:spcBef>
              <a:defRPr sz="1800"/>
            </a:pPr>
            <a:r>
              <a:rPr spc="-55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-47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economy, </a:t>
            </a:r>
            <a:r>
              <a:rPr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part </a:t>
            </a:r>
            <a:r>
              <a:rPr spc="70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-157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spc="-23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resurgent </a:t>
            </a:r>
            <a:r>
              <a:rPr spc="-94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Asia, </a:t>
            </a:r>
            <a:r>
              <a:rPr spc="-86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spc="-15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transforming </a:t>
            </a:r>
            <a:r>
              <a:rPr spc="-31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rapidly. </a:t>
            </a:r>
            <a:r>
              <a:rPr spc="-70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Indonesia </a:t>
            </a:r>
            <a:r>
              <a:rPr spc="-110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has </a:t>
            </a:r>
            <a:r>
              <a:rPr spc="-157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spc="-39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young </a:t>
            </a:r>
            <a:r>
              <a:rPr spc="-23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population </a:t>
            </a:r>
            <a:r>
              <a:rPr spc="-62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spc="-78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spc="-259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31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quickly </a:t>
            </a:r>
            <a:r>
              <a:rPr spc="-70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urbanising, </a:t>
            </a:r>
            <a:r>
              <a:rPr spc="-31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powering </a:t>
            </a:r>
            <a:r>
              <a:rPr spc="15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growth </a:t>
            </a:r>
            <a:r>
              <a:rPr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r>
              <a:rPr spc="-337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78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incomes</a:t>
            </a:r>
          </a:p>
        </p:txBody>
      </p:sp>
      <p:sp>
        <p:nvSpPr>
          <p:cNvPr id="68" name="Shape 68"/>
          <p:cNvSpPr/>
          <p:nvPr/>
        </p:nvSpPr>
        <p:spPr>
          <a:xfrm>
            <a:off x="8648262" y="6612304"/>
            <a:ext cx="3960370" cy="135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defRPr sz="1800"/>
            </a:pPr>
            <a:r>
              <a:rPr spc="-39" sz="1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spc="-19" sz="1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McKinsey </a:t>
            </a:r>
            <a:r>
              <a:rPr spc="-30" sz="1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Unleashing </a:t>
            </a:r>
            <a:r>
              <a:rPr spc="-35" sz="1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Indonesia’s </a:t>
            </a:r>
            <a:r>
              <a:rPr spc="-15" sz="1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Potential </a:t>
            </a:r>
            <a:r>
              <a:rPr spc="-45" sz="1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Summary,</a:t>
            </a:r>
            <a:r>
              <a:rPr spc="85" sz="1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19" sz="1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2012</a:t>
            </a:r>
          </a:p>
        </p:txBody>
      </p:sp>
      <p:sp>
        <p:nvSpPr>
          <p:cNvPr id="69" name="Shape 69"/>
          <p:cNvSpPr/>
          <p:nvPr/>
        </p:nvSpPr>
        <p:spPr>
          <a:xfrm>
            <a:off x="3295715" y="8031977"/>
            <a:ext cx="9544212" cy="65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R="5080" indent="12700" algn="l" defTabSz="457200">
              <a:spcBef>
                <a:spcPts val="100"/>
              </a:spcBef>
              <a:defRPr sz="1800"/>
            </a:pPr>
            <a:r>
              <a:rPr spc="-15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Between </a:t>
            </a:r>
            <a:r>
              <a:rPr spc="55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2012 </a:t>
            </a:r>
            <a:r>
              <a:rPr spc="-62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spc="15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2030, </a:t>
            </a:r>
            <a:r>
              <a:rPr spc="-55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Indonesia </a:t>
            </a:r>
            <a:r>
              <a:rPr spc="15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will </a:t>
            </a:r>
            <a:r>
              <a:rPr spc="-55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 </a:t>
            </a:r>
            <a:r>
              <a:rPr spc="-39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home </a:t>
            </a:r>
            <a:r>
              <a:rPr spc="70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spc="-188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86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  </a:t>
            </a:r>
            <a:r>
              <a:rPr spc="-31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estimated </a:t>
            </a:r>
            <a:r>
              <a:rPr spc="55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90 </a:t>
            </a:r>
            <a:r>
              <a:rPr spc="-15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million </a:t>
            </a:r>
            <a:r>
              <a:rPr spc="-23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additional </a:t>
            </a:r>
            <a:r>
              <a:rPr spc="-62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consumers </a:t>
            </a:r>
            <a:r>
              <a:rPr spc="55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with </a:t>
            </a:r>
            <a:r>
              <a:rPr spc="-47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considerable </a:t>
            </a:r>
            <a:r>
              <a:rPr spc="-55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spending</a:t>
            </a:r>
            <a:r>
              <a:rPr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7"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power</a:t>
            </a:r>
          </a:p>
        </p:txBody>
      </p:sp>
      <p:sp>
        <p:nvSpPr>
          <p:cNvPr id="70" name="Shape 70"/>
          <p:cNvSpPr/>
          <p:nvPr/>
        </p:nvSpPr>
        <p:spPr>
          <a:xfrm>
            <a:off x="7008279" y="3381553"/>
            <a:ext cx="2119085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Skilled</a:t>
            </a:r>
            <a:endParaRPr sz="23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>
              <a:defRPr sz="1800"/>
            </a:pPr>
            <a:r>
              <a:rPr sz="2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Worker needed</a:t>
            </a:r>
            <a:endParaRPr sz="23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>
              <a:defRPr sz="1800"/>
            </a:pPr>
            <a:r>
              <a:rPr b="1" sz="2800">
                <a:solidFill>
                  <a:srgbClr val="FFFFFF"/>
                </a:solidFill>
              </a:rPr>
              <a:t>113 million</a:t>
            </a:r>
          </a:p>
        </p:txBody>
      </p:sp>
      <p:sp>
        <p:nvSpPr>
          <p:cNvPr id="71" name="Shape 71"/>
          <p:cNvSpPr/>
          <p:nvPr/>
        </p:nvSpPr>
        <p:spPr>
          <a:xfrm>
            <a:off x="7282300" y="4548477"/>
            <a:ext cx="157104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Today 55 million</a:t>
            </a:r>
          </a:p>
        </p:txBody>
      </p:sp>
      <p:sp>
        <p:nvSpPr>
          <p:cNvPr id="72" name="Shape 72"/>
          <p:cNvSpPr/>
          <p:nvPr/>
        </p:nvSpPr>
        <p:spPr>
          <a:xfrm>
            <a:off x="9247285" y="3202687"/>
            <a:ext cx="236496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600">
                <a:solidFill>
                  <a:srgbClr val="FFFFFF"/>
                </a:solidFill>
              </a:rPr>
              <a:t>$ 1.8 trillion</a:t>
            </a:r>
          </a:p>
        </p:txBody>
      </p:sp>
      <p:sp>
        <p:nvSpPr>
          <p:cNvPr id="73" name="Shape 73"/>
          <p:cNvSpPr/>
          <p:nvPr/>
        </p:nvSpPr>
        <p:spPr>
          <a:xfrm>
            <a:off x="60341" y="9198745"/>
            <a:ext cx="394954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DCDEE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DCDEE0"/>
                </a:solidFill>
              </a:rPr>
              <a:t> * Slide taken from Koperasi MSMEs 3.0</a:t>
            </a:r>
          </a:p>
        </p:txBody>
      </p:sp>
      <p:pic>
        <p:nvPicPr>
          <p:cNvPr id="74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04075" y="8836125"/>
            <a:ext cx="2790970" cy="6977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-25400" y="7315459"/>
            <a:ext cx="13039946" cy="1270001"/>
          </a:xfrm>
          <a:prstGeom prst="rect">
            <a:avLst/>
          </a:prstGeom>
          <a:solidFill>
            <a:srgbClr val="A9A9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77" name="ian-valerio-574877-unsplash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573" y="2420"/>
            <a:ext cx="13039946" cy="7338154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hape 78"/>
          <p:cNvSpPr/>
          <p:nvPr>
            <p:ph type="title"/>
          </p:nvPr>
        </p:nvSpPr>
        <p:spPr>
          <a:xfrm>
            <a:off x="1192078" y="1351685"/>
            <a:ext cx="10620642" cy="126255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 marR="5080" indent="441959">
              <a:lnSpc>
                <a:spcPts val="4500"/>
              </a:lnSpc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pc="-105" sz="4200">
                <a:solidFill>
                  <a:srgbClr val="FFFFFF"/>
                </a:solidFill>
              </a:rPr>
              <a:t>The Indonesia economy is </a:t>
            </a:r>
            <a:r>
              <a:rPr sz="4200">
                <a:solidFill>
                  <a:srgbClr val="FFFFFF"/>
                </a:solidFill>
              </a:rPr>
              <a:t>confronted by  three </a:t>
            </a:r>
            <a:r>
              <a:rPr spc="-105" sz="4200">
                <a:solidFill>
                  <a:srgbClr val="FFFFFF"/>
                </a:solidFill>
              </a:rPr>
              <a:t>major challenges </a:t>
            </a:r>
            <a:r>
              <a:rPr sz="4200">
                <a:solidFill>
                  <a:srgbClr val="FFFFFF"/>
                </a:solidFill>
              </a:rPr>
              <a:t>in the period </a:t>
            </a:r>
            <a:r>
              <a:rPr spc="105" sz="4200">
                <a:solidFill>
                  <a:srgbClr val="FFFFFF"/>
                </a:solidFill>
              </a:rPr>
              <a:t>to</a:t>
            </a:r>
            <a:r>
              <a:rPr spc="-630" sz="4200">
                <a:solidFill>
                  <a:srgbClr val="FFFFFF"/>
                </a:solidFill>
              </a:rPr>
              <a:t> </a:t>
            </a:r>
            <a:r>
              <a:rPr sz="4200">
                <a:solidFill>
                  <a:srgbClr val="FFFFFF"/>
                </a:solidFill>
              </a:rPr>
              <a:t>2030</a:t>
            </a:r>
          </a:p>
        </p:txBody>
      </p:sp>
      <p:grpSp>
        <p:nvGrpSpPr>
          <p:cNvPr id="81" name="Group 81"/>
          <p:cNvGrpSpPr/>
          <p:nvPr/>
        </p:nvGrpSpPr>
        <p:grpSpPr>
          <a:xfrm>
            <a:off x="8204403" y="3145534"/>
            <a:ext cx="469800" cy="646989"/>
            <a:chOff x="0" y="0"/>
            <a:chExt cx="469798" cy="646987"/>
          </a:xfrm>
        </p:grpSpPr>
        <p:sp>
          <p:nvSpPr>
            <p:cNvPr id="79" name="Shape 79"/>
            <p:cNvSpPr/>
            <p:nvPr/>
          </p:nvSpPr>
          <p:spPr>
            <a:xfrm>
              <a:off x="117448" y="234899"/>
              <a:ext cx="234900" cy="412089"/>
            </a:xfrm>
            <a:prstGeom prst="rect">
              <a:avLst/>
            </a:pr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" name="Shape 80"/>
            <p:cNvSpPr/>
            <p:nvPr/>
          </p:nvSpPr>
          <p:spPr>
            <a:xfrm>
              <a:off x="0" y="0"/>
              <a:ext cx="469799" cy="234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2" name="Shape 82"/>
          <p:cNvSpPr/>
          <p:nvPr/>
        </p:nvSpPr>
        <p:spPr>
          <a:xfrm>
            <a:off x="1037131" y="5811520"/>
            <a:ext cx="630735" cy="1528065"/>
          </a:xfrm>
          <a:prstGeom prst="rect">
            <a:avLst/>
          </a:prstGeom>
          <a:solidFill>
            <a:srgbClr val="C0392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/>
          <a:lstStyle>
            <a:lvl1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7.0</a:t>
            </a:r>
          </a:p>
        </p:txBody>
      </p:sp>
      <p:sp>
        <p:nvSpPr>
          <p:cNvPr id="83" name="Shape 83"/>
          <p:cNvSpPr/>
          <p:nvPr/>
        </p:nvSpPr>
        <p:spPr>
          <a:xfrm>
            <a:off x="2852927" y="6334412"/>
            <a:ext cx="630733" cy="1006797"/>
          </a:xfrm>
          <a:prstGeom prst="rect">
            <a:avLst/>
          </a:prstGeom>
          <a:solidFill>
            <a:srgbClr val="EAABA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/>
          <a:lstStyle>
            <a:lvl1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4.6</a:t>
            </a:r>
          </a:p>
        </p:txBody>
      </p:sp>
      <p:sp>
        <p:nvSpPr>
          <p:cNvPr id="84" name="Shape 84"/>
          <p:cNvSpPr/>
          <p:nvPr/>
        </p:nvSpPr>
        <p:spPr>
          <a:xfrm>
            <a:off x="3734003" y="6736630"/>
            <a:ext cx="630733" cy="602954"/>
          </a:xfrm>
          <a:prstGeom prst="rect">
            <a:avLst/>
          </a:prstGeom>
          <a:solidFill>
            <a:srgbClr val="5F1C1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 anchor="ctr"/>
          <a:lstStyle>
            <a:lvl1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2.9</a:t>
            </a:r>
          </a:p>
        </p:txBody>
      </p:sp>
      <p:sp>
        <p:nvSpPr>
          <p:cNvPr id="85" name="Shape 85"/>
          <p:cNvSpPr/>
          <p:nvPr/>
        </p:nvSpPr>
        <p:spPr>
          <a:xfrm flipV="1">
            <a:off x="4364736" y="6718604"/>
            <a:ext cx="209161" cy="2710"/>
          </a:xfrm>
          <a:prstGeom prst="line">
            <a:avLst/>
          </a:prstGeom>
          <a:ln w="3175">
            <a:solidFill>
              <a:srgbClr val="5F1C15"/>
            </a:solidFill>
            <a:prstDash val="sysDot"/>
          </a:ln>
        </p:spPr>
        <p:txBody>
          <a:bodyPr lIns="48767" tIns="48767" rIns="48767" bIns="48767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88" name="Group 88"/>
          <p:cNvGrpSpPr/>
          <p:nvPr/>
        </p:nvGrpSpPr>
        <p:grpSpPr>
          <a:xfrm>
            <a:off x="4399243" y="6335147"/>
            <a:ext cx="436546" cy="410652"/>
            <a:chOff x="0" y="0"/>
            <a:chExt cx="436545" cy="410650"/>
          </a:xfrm>
        </p:grpSpPr>
        <p:sp>
          <p:nvSpPr>
            <p:cNvPr id="86" name="Shape 86"/>
            <p:cNvSpPr/>
            <p:nvPr/>
          </p:nvSpPr>
          <p:spPr>
            <a:xfrm>
              <a:off x="109136" y="205324"/>
              <a:ext cx="218274" cy="205327"/>
            </a:xfrm>
            <a:prstGeom prst="rect">
              <a:avLst/>
            </a:pr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7" name="Shape 87"/>
            <p:cNvSpPr/>
            <p:nvPr/>
          </p:nvSpPr>
          <p:spPr>
            <a:xfrm>
              <a:off x="0" y="0"/>
              <a:ext cx="436546" cy="205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9" name="Shape 89"/>
          <p:cNvSpPr/>
          <p:nvPr/>
        </p:nvSpPr>
        <p:spPr>
          <a:xfrm>
            <a:off x="4462502" y="6430946"/>
            <a:ext cx="310027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indent="12700" defTabSz="457200">
              <a:spcBef>
                <a:spcPts val="100"/>
              </a:spcBef>
              <a:defRPr sz="1800"/>
            </a:pPr>
            <a:r>
              <a:rPr spc="30" sz="9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6</a:t>
            </a:r>
            <a:r>
              <a:rPr spc="-45" sz="9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0%</a:t>
            </a:r>
          </a:p>
        </p:txBody>
      </p:sp>
      <p:sp>
        <p:nvSpPr>
          <p:cNvPr id="90" name="Shape 90"/>
          <p:cNvSpPr/>
          <p:nvPr/>
        </p:nvSpPr>
        <p:spPr>
          <a:xfrm>
            <a:off x="894891" y="7346898"/>
            <a:ext cx="3671419" cy="1"/>
          </a:xfrm>
          <a:prstGeom prst="line">
            <a:avLst/>
          </a:prstGeom>
          <a:ln w="12700">
            <a:solidFill>
              <a:srgbClr val="D9D9D9"/>
            </a:solidFill>
          </a:ln>
        </p:spPr>
        <p:txBody>
          <a:bodyPr lIns="48767" tIns="48767" rIns="48767" bIns="48767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1" name="Shape 91"/>
          <p:cNvSpPr/>
          <p:nvPr/>
        </p:nvSpPr>
        <p:spPr>
          <a:xfrm>
            <a:off x="1101472" y="7406935"/>
            <a:ext cx="813479" cy="528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defRPr sz="1800"/>
            </a:pPr>
            <a:r>
              <a:rPr spc="-25" sz="1200">
                <a:latin typeface="Arial"/>
                <a:ea typeface="Arial"/>
                <a:cs typeface="Arial"/>
                <a:sym typeface="Arial"/>
              </a:rPr>
              <a:t>GDB </a:t>
            </a:r>
            <a:r>
              <a:rPr spc="8" sz="1200">
                <a:latin typeface="Arial"/>
                <a:ea typeface="Arial"/>
                <a:cs typeface="Arial"/>
                <a:sym typeface="Arial"/>
              </a:rPr>
              <a:t>growth</a:t>
            </a:r>
            <a:r>
              <a:rPr spc="-77" sz="12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8" sz="1200">
                <a:latin typeface="Arial"/>
                <a:ea typeface="Arial"/>
                <a:cs typeface="Arial"/>
                <a:sym typeface="Arial"/>
              </a:rPr>
              <a:t>target</a:t>
            </a:r>
          </a:p>
        </p:txBody>
      </p:sp>
      <p:sp>
        <p:nvSpPr>
          <p:cNvPr id="92" name="Shape 92"/>
          <p:cNvSpPr/>
          <p:nvPr/>
        </p:nvSpPr>
        <p:spPr>
          <a:xfrm>
            <a:off x="1871064" y="7423246"/>
            <a:ext cx="793293" cy="1061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R="5080" indent="12700" algn="l" defTabSz="457200">
              <a:defRPr sz="1800"/>
            </a:pPr>
            <a:r>
              <a:rPr spc="-34" sz="1200">
                <a:latin typeface="Arial"/>
                <a:ea typeface="Arial"/>
                <a:cs typeface="Arial"/>
                <a:sym typeface="Arial"/>
              </a:rPr>
              <a:t>Expected</a:t>
            </a:r>
            <a:r>
              <a:rPr spc="-120" sz="12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8" sz="1200">
                <a:latin typeface="Arial"/>
                <a:ea typeface="Arial"/>
                <a:cs typeface="Arial"/>
                <a:sym typeface="Arial"/>
              </a:rPr>
              <a:t>growth  from </a:t>
            </a:r>
            <a:r>
              <a:rPr spc="-42" sz="1200">
                <a:latin typeface="Arial"/>
                <a:ea typeface="Arial"/>
                <a:cs typeface="Arial"/>
                <a:sym typeface="Arial"/>
              </a:rPr>
              <a:t>increased  </a:t>
            </a:r>
            <a:r>
              <a:rPr spc="-17" sz="1200">
                <a:latin typeface="Arial"/>
                <a:ea typeface="Arial"/>
                <a:cs typeface="Arial"/>
                <a:sym typeface="Arial"/>
              </a:rPr>
              <a:t>labour</a:t>
            </a:r>
            <a:r>
              <a:rPr spc="-25" sz="12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8" sz="1200">
                <a:latin typeface="Arial"/>
                <a:ea typeface="Arial"/>
                <a:cs typeface="Arial"/>
                <a:sym typeface="Arial"/>
              </a:rPr>
              <a:t>inputs</a:t>
            </a:r>
          </a:p>
        </p:txBody>
      </p:sp>
      <p:sp>
        <p:nvSpPr>
          <p:cNvPr id="93" name="Shape 93"/>
          <p:cNvSpPr/>
          <p:nvPr/>
        </p:nvSpPr>
        <p:spPr>
          <a:xfrm>
            <a:off x="2742250" y="7424222"/>
            <a:ext cx="813478" cy="88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R="5080" indent="12700" algn="l" defTabSz="457200">
              <a:defRPr sz="1800"/>
            </a:pPr>
            <a:r>
              <a:rPr spc="-34" sz="1200">
                <a:latin typeface="Arial"/>
                <a:ea typeface="Arial"/>
                <a:cs typeface="Arial"/>
                <a:sym typeface="Arial"/>
              </a:rPr>
              <a:t>Required</a:t>
            </a:r>
            <a:r>
              <a:rPr spc="-120" sz="12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8" sz="1200">
                <a:latin typeface="Arial"/>
                <a:ea typeface="Arial"/>
                <a:cs typeface="Arial"/>
                <a:sym typeface="Arial"/>
              </a:rPr>
              <a:t>growth  from </a:t>
            </a:r>
            <a:r>
              <a:rPr spc="-17" sz="1200">
                <a:latin typeface="Arial"/>
                <a:ea typeface="Arial"/>
                <a:cs typeface="Arial"/>
                <a:sym typeface="Arial"/>
              </a:rPr>
              <a:t>labour  </a:t>
            </a:r>
            <a:r>
              <a:rPr sz="1200">
                <a:latin typeface="Arial"/>
                <a:ea typeface="Arial"/>
                <a:cs typeface="Arial"/>
                <a:sym typeface="Arial"/>
              </a:rPr>
              <a:t>productivity,  </a:t>
            </a:r>
            <a:r>
              <a:rPr spc="17" sz="1200">
                <a:latin typeface="Arial"/>
                <a:ea typeface="Arial"/>
                <a:cs typeface="Arial"/>
                <a:sym typeface="Arial"/>
              </a:rPr>
              <a:t>2010 </a:t>
            </a:r>
            <a:r>
              <a:rPr spc="34" sz="12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spc="-111" sz="12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17" sz="1200">
                <a:latin typeface="Arial"/>
                <a:ea typeface="Arial"/>
                <a:cs typeface="Arial"/>
                <a:sym typeface="Arial"/>
              </a:rPr>
              <a:t>30</a:t>
            </a:r>
          </a:p>
        </p:txBody>
      </p:sp>
      <p:sp>
        <p:nvSpPr>
          <p:cNvPr id="94" name="Shape 94"/>
          <p:cNvSpPr/>
          <p:nvPr/>
        </p:nvSpPr>
        <p:spPr>
          <a:xfrm>
            <a:off x="3735763" y="7423246"/>
            <a:ext cx="797899" cy="884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R="5080" indent="12700" algn="l" defTabSz="457200">
              <a:defRPr sz="1800"/>
            </a:pPr>
            <a:r>
              <a:rPr spc="-17" sz="1200">
                <a:latin typeface="Arial"/>
                <a:ea typeface="Arial"/>
                <a:cs typeface="Arial"/>
                <a:sym typeface="Arial"/>
              </a:rPr>
              <a:t>Historical labour  </a:t>
            </a:r>
            <a:r>
              <a:rPr sz="1200">
                <a:latin typeface="Arial"/>
                <a:ea typeface="Arial"/>
                <a:cs typeface="Arial"/>
                <a:sym typeface="Arial"/>
              </a:rPr>
              <a:t>productivity  </a:t>
            </a:r>
            <a:r>
              <a:rPr spc="-8" sz="1200">
                <a:latin typeface="Arial"/>
                <a:ea typeface="Arial"/>
                <a:cs typeface="Arial"/>
                <a:sym typeface="Arial"/>
              </a:rPr>
              <a:t>growth, </a:t>
            </a:r>
            <a:r>
              <a:rPr spc="17" sz="1200">
                <a:latin typeface="Arial"/>
                <a:ea typeface="Arial"/>
                <a:cs typeface="Arial"/>
                <a:sym typeface="Arial"/>
              </a:rPr>
              <a:t>2000 –</a:t>
            </a:r>
            <a:r>
              <a:rPr spc="-162" sz="12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17" sz="1200">
                <a:latin typeface="Arial"/>
                <a:ea typeface="Arial"/>
                <a:cs typeface="Arial"/>
                <a:sym typeface="Arial"/>
              </a:rPr>
              <a:t>10</a:t>
            </a:r>
          </a:p>
        </p:txBody>
      </p:sp>
      <p:sp>
        <p:nvSpPr>
          <p:cNvPr id="95" name="Shape 95"/>
          <p:cNvSpPr/>
          <p:nvPr/>
        </p:nvSpPr>
        <p:spPr>
          <a:xfrm>
            <a:off x="4894138" y="6354736"/>
            <a:ext cx="870239" cy="909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R="5080" indent="12700" algn="l" defTabSz="457200">
              <a:spcBef>
                <a:spcPts val="100"/>
              </a:spcBef>
              <a:defRPr sz="1800"/>
            </a:pPr>
            <a:r>
              <a:rPr b="1" spc="-6" sz="1100">
                <a:latin typeface="Arial"/>
                <a:ea typeface="Arial"/>
                <a:cs typeface="Arial"/>
                <a:sym typeface="Arial"/>
              </a:rPr>
              <a:t>Additional  </a:t>
            </a:r>
            <a:r>
              <a:rPr b="1" spc="-20" sz="1100">
                <a:latin typeface="Arial"/>
                <a:ea typeface="Arial"/>
                <a:cs typeface="Arial"/>
                <a:sym typeface="Arial"/>
              </a:rPr>
              <a:t>labour  </a:t>
            </a:r>
            <a:r>
              <a:rPr b="1" spc="6" sz="1100">
                <a:latin typeface="Arial"/>
                <a:ea typeface="Arial"/>
                <a:cs typeface="Arial"/>
                <a:sym typeface="Arial"/>
              </a:rPr>
              <a:t>pro</a:t>
            </a:r>
            <a:r>
              <a:rPr b="1" spc="-27" sz="1100">
                <a:latin typeface="Arial"/>
                <a:ea typeface="Arial"/>
                <a:cs typeface="Arial"/>
                <a:sym typeface="Arial"/>
              </a:rPr>
              <a:t>d</a:t>
            </a:r>
            <a:r>
              <a:rPr b="1" spc="-20" sz="1100">
                <a:latin typeface="Arial"/>
                <a:ea typeface="Arial"/>
                <a:cs typeface="Arial"/>
                <a:sym typeface="Arial"/>
              </a:rPr>
              <a:t>u</a:t>
            </a:r>
            <a:r>
              <a:rPr b="1" spc="-34" sz="1100"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spc="41" sz="1100"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1" spc="6" sz="1100">
                <a:latin typeface="Arial"/>
                <a:ea typeface="Arial"/>
                <a:cs typeface="Arial"/>
                <a:sym typeface="Arial"/>
              </a:rPr>
              <a:t>i</a:t>
            </a:r>
            <a:r>
              <a:rPr b="1" spc="-13" sz="1100">
                <a:latin typeface="Arial"/>
                <a:ea typeface="Arial"/>
                <a:cs typeface="Arial"/>
                <a:sym typeface="Arial"/>
              </a:rPr>
              <a:t>v</a:t>
            </a:r>
            <a:r>
              <a:rPr b="1" spc="-20" sz="1100">
                <a:latin typeface="Arial"/>
                <a:ea typeface="Arial"/>
                <a:cs typeface="Arial"/>
                <a:sym typeface="Arial"/>
              </a:rPr>
              <a:t>i</a:t>
            </a:r>
            <a:r>
              <a:rPr b="1" spc="27" sz="1100">
                <a:latin typeface="Arial"/>
                <a:ea typeface="Arial"/>
                <a:cs typeface="Arial"/>
                <a:sym typeface="Arial"/>
              </a:rPr>
              <a:t>ty  </a:t>
            </a:r>
            <a:r>
              <a:rPr b="1" spc="6" sz="1100">
                <a:latin typeface="Arial"/>
                <a:ea typeface="Arial"/>
                <a:cs typeface="Arial"/>
                <a:sym typeface="Arial"/>
              </a:rPr>
              <a:t>growth  </a:t>
            </a:r>
            <a:r>
              <a:rPr b="1" spc="-13" sz="1100">
                <a:latin typeface="Arial"/>
                <a:ea typeface="Arial"/>
                <a:cs typeface="Arial"/>
                <a:sym typeface="Arial"/>
              </a:rPr>
              <a:t>required</a:t>
            </a:r>
            <a:endParaRPr b="1" sz="1100">
              <a:latin typeface="Arial"/>
              <a:ea typeface="Arial"/>
              <a:cs typeface="Arial"/>
              <a:sym typeface="Arial"/>
            </a:endParaRPr>
          </a:p>
          <a:p>
            <a:pPr lvl="0" indent="12700" algn="l" defTabSz="457200">
              <a:defRPr sz="1800"/>
            </a:pPr>
            <a:r>
              <a:rPr b="1" spc="-48" sz="1100">
                <a:latin typeface="Arial"/>
                <a:ea typeface="Arial"/>
                <a:cs typeface="Arial"/>
                <a:sym typeface="Arial"/>
              </a:rPr>
              <a:t>Is</a:t>
            </a:r>
            <a:r>
              <a:rPr b="1" spc="-68" sz="11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spc="-20" sz="1100">
                <a:latin typeface="Arial"/>
                <a:ea typeface="Arial"/>
                <a:cs typeface="Arial"/>
                <a:sym typeface="Arial"/>
              </a:rPr>
              <a:t>60%</a:t>
            </a:r>
          </a:p>
        </p:txBody>
      </p:sp>
      <p:sp>
        <p:nvSpPr>
          <p:cNvPr id="96" name="Shape 96"/>
          <p:cNvSpPr/>
          <p:nvPr/>
        </p:nvSpPr>
        <p:spPr>
          <a:xfrm>
            <a:off x="978068" y="5321671"/>
            <a:ext cx="1750907" cy="410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defRPr sz="1800"/>
            </a:pPr>
            <a:r>
              <a:rPr spc="-25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Annual real </a:t>
            </a:r>
            <a:r>
              <a:rPr spc="-35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GDP </a:t>
            </a:r>
            <a:r>
              <a:rPr spc="9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growth</a:t>
            </a:r>
            <a:r>
              <a:rPr spc="-220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19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rates</a:t>
            </a:r>
            <a:endParaRPr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indent="12700" algn="l" defTabSz="457200">
              <a:lnSpc>
                <a:spcPts val="1000"/>
              </a:lnSpc>
              <a:defRPr sz="1800"/>
            </a:pPr>
            <a:r>
              <a:rPr spc="-114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Shape 97"/>
          <p:cNvSpPr/>
          <p:nvPr/>
        </p:nvSpPr>
        <p:spPr>
          <a:xfrm>
            <a:off x="5619698" y="4745125"/>
            <a:ext cx="144679" cy="14305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00" name="Group 100"/>
          <p:cNvGrpSpPr/>
          <p:nvPr/>
        </p:nvGrpSpPr>
        <p:grpSpPr>
          <a:xfrm>
            <a:off x="5543296" y="4668722"/>
            <a:ext cx="295860" cy="295860"/>
            <a:chOff x="0" y="0"/>
            <a:chExt cx="295859" cy="295859"/>
          </a:xfrm>
        </p:grpSpPr>
        <p:sp>
          <p:nvSpPr>
            <p:cNvPr id="98" name="Shape 98"/>
            <p:cNvSpPr/>
            <p:nvPr/>
          </p:nvSpPr>
          <p:spPr>
            <a:xfrm>
              <a:off x="0" y="0"/>
              <a:ext cx="231277" cy="295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78" y="0"/>
                  </a:moveTo>
                  <a:lnTo>
                    <a:pt x="9410" y="551"/>
                  </a:lnTo>
                  <a:lnTo>
                    <a:pt x="5627" y="2084"/>
                  </a:lnTo>
                  <a:lnTo>
                    <a:pt x="2649" y="4422"/>
                  </a:lnTo>
                  <a:lnTo>
                    <a:pt x="699" y="7387"/>
                  </a:lnTo>
                  <a:lnTo>
                    <a:pt x="0" y="10800"/>
                  </a:lnTo>
                  <a:lnTo>
                    <a:pt x="699" y="14213"/>
                  </a:lnTo>
                  <a:lnTo>
                    <a:pt x="2649" y="17178"/>
                  </a:lnTo>
                  <a:lnTo>
                    <a:pt x="5627" y="19516"/>
                  </a:lnTo>
                  <a:lnTo>
                    <a:pt x="9410" y="21049"/>
                  </a:lnTo>
                  <a:lnTo>
                    <a:pt x="13778" y="21600"/>
                  </a:lnTo>
                  <a:lnTo>
                    <a:pt x="18158" y="21049"/>
                  </a:lnTo>
                  <a:lnTo>
                    <a:pt x="21600" y="19661"/>
                  </a:lnTo>
                  <a:lnTo>
                    <a:pt x="13778" y="19661"/>
                  </a:lnTo>
                  <a:lnTo>
                    <a:pt x="9361" y="18964"/>
                  </a:lnTo>
                  <a:lnTo>
                    <a:pt x="5749" y="17063"/>
                  </a:lnTo>
                  <a:lnTo>
                    <a:pt x="3311" y="14246"/>
                  </a:lnTo>
                  <a:lnTo>
                    <a:pt x="2417" y="10800"/>
                  </a:lnTo>
                  <a:lnTo>
                    <a:pt x="3311" y="7354"/>
                  </a:lnTo>
                  <a:lnTo>
                    <a:pt x="5749" y="4537"/>
                  </a:lnTo>
                  <a:lnTo>
                    <a:pt x="9361" y="2636"/>
                  </a:lnTo>
                  <a:lnTo>
                    <a:pt x="13778" y="1938"/>
                  </a:lnTo>
                  <a:lnTo>
                    <a:pt x="21600" y="1938"/>
                  </a:lnTo>
                  <a:lnTo>
                    <a:pt x="18158" y="551"/>
                  </a:lnTo>
                  <a:lnTo>
                    <a:pt x="13778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9" name="Shape 99"/>
            <p:cNvSpPr/>
            <p:nvPr/>
          </p:nvSpPr>
          <p:spPr>
            <a:xfrm>
              <a:off x="147522" y="26551"/>
              <a:ext cx="148338" cy="242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96" y="0"/>
                  </a:moveTo>
                  <a:lnTo>
                    <a:pt x="0" y="0"/>
                  </a:lnTo>
                  <a:lnTo>
                    <a:pt x="6899" y="850"/>
                  </a:lnTo>
                  <a:lnTo>
                    <a:pt x="12536" y="3167"/>
                  </a:lnTo>
                  <a:lnTo>
                    <a:pt x="16339" y="6600"/>
                  </a:lnTo>
                  <a:lnTo>
                    <a:pt x="17734" y="10800"/>
                  </a:lnTo>
                  <a:lnTo>
                    <a:pt x="16339" y="15000"/>
                  </a:lnTo>
                  <a:lnTo>
                    <a:pt x="12536" y="18433"/>
                  </a:lnTo>
                  <a:lnTo>
                    <a:pt x="6899" y="20750"/>
                  </a:lnTo>
                  <a:lnTo>
                    <a:pt x="0" y="21600"/>
                  </a:lnTo>
                  <a:lnTo>
                    <a:pt x="12196" y="21600"/>
                  </a:lnTo>
                  <a:lnTo>
                    <a:pt x="12759" y="21423"/>
                  </a:lnTo>
                  <a:lnTo>
                    <a:pt x="17434" y="18573"/>
                  </a:lnTo>
                  <a:lnTo>
                    <a:pt x="20499" y="14960"/>
                  </a:lnTo>
                  <a:lnTo>
                    <a:pt x="21600" y="10800"/>
                  </a:lnTo>
                  <a:lnTo>
                    <a:pt x="20499" y="6640"/>
                  </a:lnTo>
                  <a:lnTo>
                    <a:pt x="17434" y="3027"/>
                  </a:lnTo>
                  <a:lnTo>
                    <a:pt x="12759" y="177"/>
                  </a:lnTo>
                  <a:lnTo>
                    <a:pt x="12196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01" name="Shape 101"/>
          <p:cNvSpPr/>
          <p:nvPr/>
        </p:nvSpPr>
        <p:spPr>
          <a:xfrm>
            <a:off x="6054547" y="4593402"/>
            <a:ext cx="2760268" cy="2012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R="5080" indent="12700" algn="l" defTabSz="12700">
              <a:defRPr sz="1800"/>
            </a:pPr>
            <a:r>
              <a:rPr spc="-20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Distributions </a:t>
            </a:r>
            <a:r>
              <a:rPr spc="73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spc="-193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13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growth </a:t>
            </a:r>
            <a:r>
              <a:rPr spc="-173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spc="-86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cross </a:t>
            </a:r>
            <a:r>
              <a:rPr spc="13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spc="-40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country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marR="76200" indent="12700" algn="l" defTabSz="457200">
              <a:spcBef>
                <a:spcPts val="300"/>
              </a:spcBef>
              <a:defRPr sz="1800"/>
            </a:pPr>
            <a:r>
              <a:rPr spc="-4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Indonesia </a:t>
            </a:r>
            <a:r>
              <a:rPr spc="-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might </a:t>
            </a:r>
            <a:r>
              <a: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want </a:t>
            </a:r>
            <a:r>
              <a:rPr spc="4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spc="-8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2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consider  </a:t>
            </a:r>
            <a:r>
              <a:rPr spc="2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how </a:t>
            </a:r>
            <a:r>
              <a:rPr spc="4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spc="-4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ensure </a:t>
            </a:r>
            <a:r>
              <a:rPr spc="1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that </a:t>
            </a:r>
            <a:r>
              <a:rPr spc="-2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economic  </a:t>
            </a:r>
            <a:r>
              <a:rPr spc="1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growth </a:t>
            </a:r>
            <a:r>
              <a:rPr spc="-6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spc="-12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as </a:t>
            </a:r>
            <a:r>
              <a:rPr spc="-3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inclusive </a:t>
            </a:r>
            <a:r>
              <a:rPr spc="-12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as</a:t>
            </a:r>
            <a:r>
              <a:rPr spc="-20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4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possible</a:t>
            </a:r>
          </a:p>
        </p:txBody>
      </p:sp>
      <p:sp>
        <p:nvSpPr>
          <p:cNvPr id="102" name="Shape 102"/>
          <p:cNvSpPr/>
          <p:nvPr/>
        </p:nvSpPr>
        <p:spPr>
          <a:xfrm>
            <a:off x="9186264" y="4745125"/>
            <a:ext cx="146304" cy="14305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05" name="Group 105"/>
          <p:cNvGrpSpPr/>
          <p:nvPr/>
        </p:nvGrpSpPr>
        <p:grpSpPr>
          <a:xfrm>
            <a:off x="9104984" y="4668722"/>
            <a:ext cx="300737" cy="295860"/>
            <a:chOff x="0" y="0"/>
            <a:chExt cx="300736" cy="295859"/>
          </a:xfrm>
        </p:grpSpPr>
        <p:sp>
          <p:nvSpPr>
            <p:cNvPr id="103" name="Shape 103"/>
            <p:cNvSpPr/>
            <p:nvPr/>
          </p:nvSpPr>
          <p:spPr>
            <a:xfrm>
              <a:off x="0" y="0"/>
              <a:ext cx="235037" cy="295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82" y="0"/>
                  </a:moveTo>
                  <a:lnTo>
                    <a:pt x="9413" y="551"/>
                  </a:lnTo>
                  <a:lnTo>
                    <a:pt x="5628" y="2084"/>
                  </a:lnTo>
                  <a:lnTo>
                    <a:pt x="2650" y="4422"/>
                  </a:lnTo>
                  <a:lnTo>
                    <a:pt x="699" y="7387"/>
                  </a:lnTo>
                  <a:lnTo>
                    <a:pt x="0" y="10800"/>
                  </a:lnTo>
                  <a:lnTo>
                    <a:pt x="699" y="14213"/>
                  </a:lnTo>
                  <a:lnTo>
                    <a:pt x="2650" y="17178"/>
                  </a:lnTo>
                  <a:lnTo>
                    <a:pt x="5628" y="19516"/>
                  </a:lnTo>
                  <a:lnTo>
                    <a:pt x="9413" y="21049"/>
                  </a:lnTo>
                  <a:lnTo>
                    <a:pt x="13782" y="21600"/>
                  </a:lnTo>
                  <a:lnTo>
                    <a:pt x="18158" y="21049"/>
                  </a:lnTo>
                  <a:lnTo>
                    <a:pt x="21600" y="19661"/>
                  </a:lnTo>
                  <a:lnTo>
                    <a:pt x="13782" y="19661"/>
                  </a:lnTo>
                  <a:lnTo>
                    <a:pt x="9364" y="18964"/>
                  </a:lnTo>
                  <a:lnTo>
                    <a:pt x="5750" y="17063"/>
                  </a:lnTo>
                  <a:lnTo>
                    <a:pt x="3311" y="14246"/>
                  </a:lnTo>
                  <a:lnTo>
                    <a:pt x="2415" y="10800"/>
                  </a:lnTo>
                  <a:lnTo>
                    <a:pt x="3311" y="7354"/>
                  </a:lnTo>
                  <a:lnTo>
                    <a:pt x="5750" y="4537"/>
                  </a:lnTo>
                  <a:lnTo>
                    <a:pt x="9364" y="2636"/>
                  </a:lnTo>
                  <a:lnTo>
                    <a:pt x="13782" y="1938"/>
                  </a:lnTo>
                  <a:lnTo>
                    <a:pt x="21600" y="1938"/>
                  </a:lnTo>
                  <a:lnTo>
                    <a:pt x="18158" y="551"/>
                  </a:lnTo>
                  <a:lnTo>
                    <a:pt x="13782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" name="Shape 104"/>
            <p:cNvSpPr/>
            <p:nvPr/>
          </p:nvSpPr>
          <p:spPr>
            <a:xfrm>
              <a:off x="149961" y="26551"/>
              <a:ext cx="150776" cy="242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8" y="0"/>
                  </a:moveTo>
                  <a:lnTo>
                    <a:pt x="0" y="0"/>
                  </a:lnTo>
                  <a:lnTo>
                    <a:pt x="6898" y="850"/>
                  </a:lnTo>
                  <a:lnTo>
                    <a:pt x="12537" y="3167"/>
                  </a:lnTo>
                  <a:lnTo>
                    <a:pt x="16342" y="6600"/>
                  </a:lnTo>
                  <a:lnTo>
                    <a:pt x="17738" y="10800"/>
                  </a:lnTo>
                  <a:lnTo>
                    <a:pt x="16342" y="15000"/>
                  </a:lnTo>
                  <a:lnTo>
                    <a:pt x="12537" y="18433"/>
                  </a:lnTo>
                  <a:lnTo>
                    <a:pt x="6898" y="20750"/>
                  </a:lnTo>
                  <a:lnTo>
                    <a:pt x="0" y="21600"/>
                  </a:lnTo>
                  <a:lnTo>
                    <a:pt x="12188" y="21600"/>
                  </a:lnTo>
                  <a:lnTo>
                    <a:pt x="12751" y="21423"/>
                  </a:lnTo>
                  <a:lnTo>
                    <a:pt x="17429" y="18573"/>
                  </a:lnTo>
                  <a:lnTo>
                    <a:pt x="20497" y="14960"/>
                  </a:lnTo>
                  <a:lnTo>
                    <a:pt x="21600" y="10800"/>
                  </a:lnTo>
                  <a:lnTo>
                    <a:pt x="20497" y="6640"/>
                  </a:lnTo>
                  <a:lnTo>
                    <a:pt x="17429" y="3027"/>
                  </a:lnTo>
                  <a:lnTo>
                    <a:pt x="12751" y="177"/>
                  </a:lnTo>
                  <a:lnTo>
                    <a:pt x="12188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06" name="Shape 106"/>
          <p:cNvSpPr/>
          <p:nvPr/>
        </p:nvSpPr>
        <p:spPr>
          <a:xfrm>
            <a:off x="9617456" y="4593402"/>
            <a:ext cx="2745233" cy="235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R="5080" indent="12700" algn="l" defTabSz="457200">
              <a:spcBef>
                <a:spcPts val="100"/>
              </a:spcBef>
              <a:defRPr sz="1800"/>
            </a:pPr>
            <a:r>
              <a:rPr spc="-20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Infrastructure </a:t>
            </a:r>
            <a:r>
              <a:rPr spc="73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&amp;</a:t>
            </a:r>
            <a:r>
              <a:rPr spc="-186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73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resources </a:t>
            </a:r>
            <a:r>
              <a:rPr spc="-59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constrains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marR="237490" indent="12700" algn="l" defTabSz="457200">
              <a:spcBef>
                <a:spcPts val="400"/>
              </a:spcBef>
              <a:defRPr sz="1800"/>
            </a:pPr>
            <a:r>
              <a:rPr spc="-4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-2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economic </a:t>
            </a:r>
            <a:r>
              <a:rPr spc="-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transformation </a:t>
            </a:r>
            <a:r>
              <a:rPr spc="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will  </a:t>
            </a:r>
            <a:r>
              <a:rPr spc="-4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need </a:t>
            </a:r>
            <a:r>
              <a:rPr spc="-2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careful </a:t>
            </a:r>
            <a:r>
              <a:rPr spc="-7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manage </a:t>
            </a:r>
            <a:r>
              <a:rPr spc="-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infrastructure  </a:t>
            </a:r>
            <a:r>
              <a:rPr spc="4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&amp; </a:t>
            </a:r>
            <a:r>
              <a:rPr spc="-4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resources </a:t>
            </a:r>
            <a:r>
              <a:rPr spc="-3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constrains </a:t>
            </a:r>
            <a:r>
              <a:rPr spc="-12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as </a:t>
            </a:r>
            <a:r>
              <a:rPr spc="-1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its  </a:t>
            </a:r>
            <a:r>
              <a:rPr spc="-4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expanding consuming </a:t>
            </a:r>
            <a:r>
              <a:rPr spc="-8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class </a:t>
            </a:r>
            <a:r>
              <a:rPr spc="-3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delivers  </a:t>
            </a:r>
            <a:r>
              <a:rPr spc="-119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spc="-2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welcome </a:t>
            </a:r>
            <a:r>
              <a:rPr spc="-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injection </a:t>
            </a:r>
            <a:r>
              <a:rPr spc="4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spc="8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1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growth</a:t>
            </a:r>
          </a:p>
        </p:txBody>
      </p:sp>
      <p:sp>
        <p:nvSpPr>
          <p:cNvPr id="107" name="Shape 107"/>
          <p:cNvSpPr/>
          <p:nvPr/>
        </p:nvSpPr>
        <p:spPr>
          <a:xfrm>
            <a:off x="8235247" y="7406935"/>
            <a:ext cx="3960370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defRPr sz="1800"/>
            </a:pPr>
            <a:r>
              <a:rPr spc="-39" sz="1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spc="-19" sz="1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McKinsey </a:t>
            </a:r>
            <a:r>
              <a:rPr spc="-30" sz="1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Unleashing </a:t>
            </a:r>
            <a:r>
              <a:rPr spc="-35" sz="1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Indonesia’s </a:t>
            </a:r>
            <a:r>
              <a:rPr spc="-15" sz="1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Potential </a:t>
            </a:r>
            <a:r>
              <a:rPr spc="-45" sz="1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Summary,</a:t>
            </a:r>
            <a:r>
              <a:rPr spc="85" sz="1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19" sz="1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2012</a:t>
            </a:r>
          </a:p>
        </p:txBody>
      </p:sp>
      <p:sp>
        <p:nvSpPr>
          <p:cNvPr id="108" name="Shape 108"/>
          <p:cNvSpPr/>
          <p:nvPr/>
        </p:nvSpPr>
        <p:spPr>
          <a:xfrm>
            <a:off x="1518575" y="4515175"/>
            <a:ext cx="2760269" cy="602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400"/>
              </a:spcBef>
              <a:defRPr sz="1800"/>
            </a:pPr>
            <a:r>
              <a:rPr spc="-59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Labour</a:t>
            </a:r>
            <a:r>
              <a:rPr spc="-133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13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Productivity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indent="12700" algn="l" defTabSz="457200">
              <a:spcBef>
                <a:spcPts val="200"/>
              </a:spcBef>
              <a:defRPr sz="1800"/>
            </a:pPr>
            <a:r>
              <a:rPr spc="-5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needs </a:t>
            </a:r>
            <a:r>
              <a:rPr spc="4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spc="-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boost </a:t>
            </a:r>
            <a:r>
              <a:rPr spc="1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growth </a:t>
            </a:r>
            <a:r>
              <a:rPr spc="-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by</a:t>
            </a:r>
            <a:r>
              <a:rPr spc="-8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3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60%</a:t>
            </a:r>
          </a:p>
        </p:txBody>
      </p:sp>
      <p:sp>
        <p:nvSpPr>
          <p:cNvPr id="109" name="Shape 109"/>
          <p:cNvSpPr/>
          <p:nvPr/>
        </p:nvSpPr>
        <p:spPr>
          <a:xfrm>
            <a:off x="1055013" y="4745125"/>
            <a:ext cx="144679" cy="14305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12" name="Group 112"/>
          <p:cNvGrpSpPr/>
          <p:nvPr/>
        </p:nvGrpSpPr>
        <p:grpSpPr>
          <a:xfrm>
            <a:off x="978609" y="4668722"/>
            <a:ext cx="297486" cy="295860"/>
            <a:chOff x="0" y="0"/>
            <a:chExt cx="297484" cy="295859"/>
          </a:xfrm>
        </p:grpSpPr>
        <p:sp>
          <p:nvSpPr>
            <p:cNvPr id="110" name="Shape 110"/>
            <p:cNvSpPr/>
            <p:nvPr/>
          </p:nvSpPr>
          <p:spPr>
            <a:xfrm>
              <a:off x="0" y="0"/>
              <a:ext cx="233005" cy="295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21" y="0"/>
                  </a:moveTo>
                  <a:lnTo>
                    <a:pt x="9455" y="551"/>
                  </a:lnTo>
                  <a:lnTo>
                    <a:pt x="5661" y="2084"/>
                  </a:lnTo>
                  <a:lnTo>
                    <a:pt x="2668" y="4422"/>
                  </a:lnTo>
                  <a:lnTo>
                    <a:pt x="705" y="7387"/>
                  </a:lnTo>
                  <a:lnTo>
                    <a:pt x="0" y="10800"/>
                  </a:lnTo>
                  <a:lnTo>
                    <a:pt x="705" y="14213"/>
                  </a:lnTo>
                  <a:lnTo>
                    <a:pt x="2668" y="17178"/>
                  </a:lnTo>
                  <a:lnTo>
                    <a:pt x="5661" y="19516"/>
                  </a:lnTo>
                  <a:lnTo>
                    <a:pt x="9455" y="21049"/>
                  </a:lnTo>
                  <a:lnTo>
                    <a:pt x="13821" y="21600"/>
                  </a:lnTo>
                  <a:lnTo>
                    <a:pt x="18181" y="21049"/>
                  </a:lnTo>
                  <a:lnTo>
                    <a:pt x="21600" y="19661"/>
                  </a:lnTo>
                  <a:lnTo>
                    <a:pt x="13821" y="19661"/>
                  </a:lnTo>
                  <a:lnTo>
                    <a:pt x="9408" y="18964"/>
                  </a:lnTo>
                  <a:lnTo>
                    <a:pt x="5802" y="17063"/>
                  </a:lnTo>
                  <a:lnTo>
                    <a:pt x="3370" y="14246"/>
                  </a:lnTo>
                  <a:lnTo>
                    <a:pt x="2478" y="10800"/>
                  </a:lnTo>
                  <a:lnTo>
                    <a:pt x="3370" y="7354"/>
                  </a:lnTo>
                  <a:lnTo>
                    <a:pt x="5802" y="4537"/>
                  </a:lnTo>
                  <a:lnTo>
                    <a:pt x="9408" y="2636"/>
                  </a:lnTo>
                  <a:lnTo>
                    <a:pt x="13821" y="1938"/>
                  </a:lnTo>
                  <a:lnTo>
                    <a:pt x="21600" y="1938"/>
                  </a:lnTo>
                  <a:lnTo>
                    <a:pt x="18181" y="551"/>
                  </a:lnTo>
                  <a:lnTo>
                    <a:pt x="13821" y="0"/>
                  </a:lnTo>
                  <a:close/>
                </a:path>
              </a:pathLst>
            </a:custGeom>
            <a:solidFill>
              <a:srgbClr val="5F1C15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1" name="Shape 111"/>
            <p:cNvSpPr/>
            <p:nvPr/>
          </p:nvSpPr>
          <p:spPr>
            <a:xfrm>
              <a:off x="149094" y="26551"/>
              <a:ext cx="148391" cy="242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214" y="0"/>
                  </a:moveTo>
                  <a:lnTo>
                    <a:pt x="0" y="0"/>
                  </a:lnTo>
                  <a:lnTo>
                    <a:pt x="6929" y="850"/>
                  </a:lnTo>
                  <a:lnTo>
                    <a:pt x="12591" y="3167"/>
                  </a:lnTo>
                  <a:lnTo>
                    <a:pt x="16411" y="6600"/>
                  </a:lnTo>
                  <a:lnTo>
                    <a:pt x="17812" y="10800"/>
                  </a:lnTo>
                  <a:lnTo>
                    <a:pt x="16411" y="15000"/>
                  </a:lnTo>
                  <a:lnTo>
                    <a:pt x="12591" y="18433"/>
                  </a:lnTo>
                  <a:lnTo>
                    <a:pt x="6929" y="20750"/>
                  </a:lnTo>
                  <a:lnTo>
                    <a:pt x="0" y="21600"/>
                  </a:lnTo>
                  <a:lnTo>
                    <a:pt x="12214" y="21600"/>
                  </a:lnTo>
                  <a:lnTo>
                    <a:pt x="12777" y="21423"/>
                  </a:lnTo>
                  <a:lnTo>
                    <a:pt x="17446" y="18573"/>
                  </a:lnTo>
                  <a:lnTo>
                    <a:pt x="20503" y="14960"/>
                  </a:lnTo>
                  <a:lnTo>
                    <a:pt x="21600" y="10800"/>
                  </a:lnTo>
                  <a:lnTo>
                    <a:pt x="20503" y="6640"/>
                  </a:lnTo>
                  <a:lnTo>
                    <a:pt x="17446" y="3027"/>
                  </a:lnTo>
                  <a:lnTo>
                    <a:pt x="12777" y="177"/>
                  </a:lnTo>
                  <a:lnTo>
                    <a:pt x="12214" y="0"/>
                  </a:lnTo>
                  <a:close/>
                </a:path>
              </a:pathLst>
            </a:custGeom>
            <a:solidFill>
              <a:srgbClr val="5F1C15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13" name="Shape 113"/>
          <p:cNvSpPr/>
          <p:nvPr/>
        </p:nvSpPr>
        <p:spPr>
          <a:xfrm>
            <a:off x="2995916" y="2846728"/>
            <a:ext cx="3870884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>
                <a:solidFill>
                  <a:srgbClr val="FFFFFF"/>
                </a:solidFill>
              </a:rPr>
              <a:t>To meet predictions, Indonesia must</a:t>
            </a:r>
            <a:endParaRPr>
              <a:solidFill>
                <a:srgbClr val="FFFFFF"/>
              </a:solidFill>
            </a:endParaRPr>
          </a:p>
          <a:p>
            <a:pPr lvl="0" algn="l">
              <a:defRPr sz="1800"/>
            </a:pPr>
            <a:r>
              <a:rPr>
                <a:solidFill>
                  <a:srgbClr val="FFFFFF"/>
                </a:solidFill>
              </a:rPr>
              <a:t>lift annual GDB target. There are</a:t>
            </a:r>
            <a:endParaRPr>
              <a:solidFill>
                <a:srgbClr val="FFFFFF"/>
              </a:solidFill>
            </a:endParaRPr>
          </a:p>
          <a:p>
            <a:pPr lvl="0" algn="l">
              <a:defRPr sz="1800"/>
            </a:pPr>
            <a:r>
              <a:rPr>
                <a:solidFill>
                  <a:srgbClr val="FFFFFF"/>
                </a:solidFill>
              </a:rPr>
              <a:t>significant economic challenge to</a:t>
            </a:r>
            <a:endParaRPr>
              <a:solidFill>
                <a:srgbClr val="FFFFFF"/>
              </a:solidFill>
            </a:endParaRPr>
          </a:p>
          <a:p>
            <a:pPr lvl="0" algn="l">
              <a:defRPr sz="1800"/>
            </a:pPr>
            <a:r>
              <a:rPr>
                <a:solidFill>
                  <a:srgbClr val="FFFFFF"/>
                </a:solidFill>
              </a:rPr>
              <a:t>realising full growth potential</a:t>
            </a:r>
          </a:p>
        </p:txBody>
      </p:sp>
      <p:sp>
        <p:nvSpPr>
          <p:cNvPr id="114" name="Shape 114"/>
          <p:cNvSpPr/>
          <p:nvPr/>
        </p:nvSpPr>
        <p:spPr>
          <a:xfrm>
            <a:off x="6896275" y="2872128"/>
            <a:ext cx="1130276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b="1" sz="3600">
                <a:solidFill>
                  <a:srgbClr val="FFFFFF"/>
                </a:solidFill>
              </a:rPr>
              <a:t>7%</a:t>
            </a:r>
            <a:endParaRPr b="1" sz="360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b="1" sz="3600">
                <a:solidFill>
                  <a:srgbClr val="FFFFFF"/>
                </a:solidFill>
              </a:rPr>
              <a:t>GDB</a:t>
            </a:r>
          </a:p>
        </p:txBody>
      </p:sp>
      <p:sp>
        <p:nvSpPr>
          <p:cNvPr id="115" name="Shape 115"/>
          <p:cNvSpPr/>
          <p:nvPr/>
        </p:nvSpPr>
        <p:spPr>
          <a:xfrm>
            <a:off x="1880353" y="5813107"/>
            <a:ext cx="722232" cy="528415"/>
          </a:xfrm>
          <a:prstGeom prst="rect">
            <a:avLst/>
          </a:prstGeom>
          <a:solidFill>
            <a:srgbClr val="F3901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2.4</a:t>
            </a:r>
          </a:p>
        </p:txBody>
      </p:sp>
      <p:sp>
        <p:nvSpPr>
          <p:cNvPr id="116" name="Shape 116"/>
          <p:cNvSpPr/>
          <p:nvPr/>
        </p:nvSpPr>
        <p:spPr>
          <a:xfrm>
            <a:off x="2609121" y="6338316"/>
            <a:ext cx="2011267" cy="1"/>
          </a:xfrm>
          <a:prstGeom prst="line">
            <a:avLst/>
          </a:prstGeom>
          <a:ln w="12700">
            <a:solidFill>
              <a:srgbClr val="FFFFFF"/>
            </a:solidFill>
            <a:custDash>
              <a:ds d="100000" sp="200000"/>
            </a:custDash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117" name="Shape 117"/>
          <p:cNvSpPr/>
          <p:nvPr/>
        </p:nvSpPr>
        <p:spPr>
          <a:xfrm>
            <a:off x="1647141" y="5807800"/>
            <a:ext cx="852279" cy="1"/>
          </a:xfrm>
          <a:prstGeom prst="line">
            <a:avLst/>
          </a:prstGeom>
          <a:ln w="12700">
            <a:solidFill>
              <a:srgbClr val="FFFFFF"/>
            </a:solidFill>
            <a:custDash>
              <a:ds d="100000" sp="200000"/>
            </a:custDash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118" name="Shape 118"/>
          <p:cNvSpPr/>
          <p:nvPr/>
        </p:nvSpPr>
        <p:spPr>
          <a:xfrm>
            <a:off x="3463683" y="6735600"/>
            <a:ext cx="1065309" cy="1"/>
          </a:xfrm>
          <a:prstGeom prst="line">
            <a:avLst/>
          </a:prstGeom>
          <a:ln w="12700">
            <a:solidFill>
              <a:srgbClr val="FFFFFF"/>
            </a:solidFill>
            <a:custDash>
              <a:ds d="100000" sp="200000"/>
            </a:custDash>
            <a:miter lim="400000"/>
          </a:ln>
        </p:spPr>
        <p:txBody>
          <a:bodyPr lIns="0" tIns="0" rIns="0" bIns="0" anchor="ctr"/>
          <a:lstStyle/>
          <a:p>
            <a:pPr lvl="0">
              <a:defRPr sz="2400"/>
            </a:pPr>
          </a:p>
        </p:txBody>
      </p:sp>
      <p:sp>
        <p:nvSpPr>
          <p:cNvPr id="119" name="Shape 119"/>
          <p:cNvSpPr/>
          <p:nvPr/>
        </p:nvSpPr>
        <p:spPr>
          <a:xfrm>
            <a:off x="60341" y="9198745"/>
            <a:ext cx="394954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/>
            </a:lvl1pPr>
          </a:lstStyle>
          <a:p>
            <a:pPr lvl="0">
              <a:defRPr sz="1800"/>
            </a:pPr>
            <a:r>
              <a:rPr sz="1700"/>
              <a:t> * Slide taken from Koperasi MSMEs 3.0</a:t>
            </a:r>
          </a:p>
        </p:txBody>
      </p:sp>
      <p:pic>
        <p:nvPicPr>
          <p:cNvPr id="120" name="image3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87994" y="8735761"/>
            <a:ext cx="2790970" cy="6977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adrien-olichon-762119-unsplash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720"/>
            <a:ext cx="13004801" cy="8670926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>
            <p:ph type="title"/>
          </p:nvPr>
        </p:nvSpPr>
        <p:spPr>
          <a:xfrm>
            <a:off x="1192078" y="1351685"/>
            <a:ext cx="10620642" cy="126255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 marL="381000" marR="5080" indent="-64769">
              <a:lnSpc>
                <a:spcPts val="4500"/>
              </a:lnSpc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pc="-105" sz="4200">
                <a:solidFill>
                  <a:srgbClr val="FFFFFF"/>
                </a:solidFill>
              </a:rPr>
              <a:t>To </a:t>
            </a:r>
            <a:r>
              <a:rPr sz="4200">
                <a:solidFill>
                  <a:srgbClr val="FFFFFF"/>
                </a:solidFill>
              </a:rPr>
              <a:t>meet three </a:t>
            </a:r>
            <a:r>
              <a:rPr spc="-105" sz="4200">
                <a:solidFill>
                  <a:srgbClr val="FFFFFF"/>
                </a:solidFill>
              </a:rPr>
              <a:t>major challenges, need</a:t>
            </a:r>
            <a:r>
              <a:rPr spc="-420" sz="4200">
                <a:solidFill>
                  <a:srgbClr val="FFFFFF"/>
                </a:solidFill>
              </a:rPr>
              <a:t> </a:t>
            </a:r>
            <a:r>
              <a:rPr spc="105" sz="4200">
                <a:solidFill>
                  <a:srgbClr val="FFFFFF"/>
                </a:solidFill>
              </a:rPr>
              <a:t>to  </a:t>
            </a:r>
            <a:r>
              <a:rPr spc="-210" sz="4200">
                <a:solidFill>
                  <a:srgbClr val="FFFFFF"/>
                </a:solidFill>
              </a:rPr>
              <a:t>addressing </a:t>
            </a:r>
            <a:r>
              <a:rPr sz="4200">
                <a:solidFill>
                  <a:srgbClr val="FFFFFF"/>
                </a:solidFill>
              </a:rPr>
              <a:t>action in </a:t>
            </a:r>
            <a:r>
              <a:rPr spc="105" sz="4200">
                <a:solidFill>
                  <a:srgbClr val="FFFFFF"/>
                </a:solidFill>
              </a:rPr>
              <a:t>four </a:t>
            </a:r>
            <a:r>
              <a:rPr sz="4200">
                <a:solidFill>
                  <a:srgbClr val="FFFFFF"/>
                </a:solidFill>
              </a:rPr>
              <a:t>critical</a:t>
            </a:r>
            <a:r>
              <a:rPr spc="-525" sz="4200">
                <a:solidFill>
                  <a:srgbClr val="FFFFFF"/>
                </a:solidFill>
              </a:rPr>
              <a:t> </a:t>
            </a:r>
            <a:r>
              <a:rPr spc="-210" sz="4200">
                <a:solidFill>
                  <a:srgbClr val="FFFFFF"/>
                </a:solidFill>
              </a:rPr>
              <a:t>areas</a:t>
            </a:r>
          </a:p>
        </p:txBody>
      </p:sp>
      <p:sp>
        <p:nvSpPr>
          <p:cNvPr id="124" name="Shape 124"/>
          <p:cNvSpPr/>
          <p:nvPr/>
        </p:nvSpPr>
        <p:spPr>
          <a:xfrm>
            <a:off x="1328115" y="5665216"/>
            <a:ext cx="2267714" cy="694132"/>
          </a:xfrm>
          <a:prstGeom prst="rect">
            <a:avLst/>
          </a:prstGeom>
          <a:solidFill>
            <a:srgbClr val="5F1C15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5" name="Shape 125"/>
          <p:cNvSpPr/>
          <p:nvPr/>
        </p:nvSpPr>
        <p:spPr>
          <a:xfrm>
            <a:off x="689254" y="5665216"/>
            <a:ext cx="638860" cy="694132"/>
          </a:xfrm>
          <a:prstGeom prst="rect">
            <a:avLst/>
          </a:prstGeom>
          <a:solidFill>
            <a:srgbClr val="44536A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32" name="Group 132"/>
          <p:cNvGrpSpPr/>
          <p:nvPr/>
        </p:nvGrpSpPr>
        <p:grpSpPr>
          <a:xfrm>
            <a:off x="806297" y="5759500"/>
            <a:ext cx="406400" cy="473052"/>
            <a:chOff x="0" y="0"/>
            <a:chExt cx="406398" cy="473050"/>
          </a:xfrm>
        </p:grpSpPr>
        <p:sp>
          <p:nvSpPr>
            <p:cNvPr id="126" name="Shape 126"/>
            <p:cNvSpPr/>
            <p:nvPr/>
          </p:nvSpPr>
          <p:spPr>
            <a:xfrm>
              <a:off x="55811" y="457336"/>
              <a:ext cx="43608" cy="157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7" name="Shape 127"/>
            <p:cNvSpPr/>
            <p:nvPr/>
          </p:nvSpPr>
          <p:spPr>
            <a:xfrm>
              <a:off x="305233" y="457336"/>
              <a:ext cx="43607" cy="157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8" name="Shape 128"/>
            <p:cNvSpPr/>
            <p:nvPr/>
          </p:nvSpPr>
          <p:spPr>
            <a:xfrm>
              <a:off x="0" y="157141"/>
              <a:ext cx="406399" cy="300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04" y="0"/>
                  </a:moveTo>
                  <a:lnTo>
                    <a:pt x="2596" y="0"/>
                  </a:lnTo>
                  <a:lnTo>
                    <a:pt x="1603" y="284"/>
                  </a:lnTo>
                  <a:lnTo>
                    <a:pt x="776" y="1049"/>
                  </a:lnTo>
                  <a:lnTo>
                    <a:pt x="210" y="2167"/>
                  </a:lnTo>
                  <a:lnTo>
                    <a:pt x="0" y="3509"/>
                  </a:lnTo>
                  <a:lnTo>
                    <a:pt x="0" y="18081"/>
                  </a:lnTo>
                  <a:lnTo>
                    <a:pt x="210" y="19478"/>
                  </a:lnTo>
                  <a:lnTo>
                    <a:pt x="776" y="20594"/>
                  </a:lnTo>
                  <a:lnTo>
                    <a:pt x="1603" y="21333"/>
                  </a:lnTo>
                  <a:lnTo>
                    <a:pt x="2596" y="21600"/>
                  </a:lnTo>
                  <a:lnTo>
                    <a:pt x="19004" y="21600"/>
                  </a:lnTo>
                  <a:lnTo>
                    <a:pt x="20036" y="21333"/>
                  </a:lnTo>
                  <a:lnTo>
                    <a:pt x="20858" y="20594"/>
                  </a:lnTo>
                  <a:lnTo>
                    <a:pt x="21403" y="19478"/>
                  </a:lnTo>
                  <a:lnTo>
                    <a:pt x="21600" y="18081"/>
                  </a:lnTo>
                  <a:lnTo>
                    <a:pt x="21600" y="17077"/>
                  </a:lnTo>
                  <a:lnTo>
                    <a:pt x="6582" y="17077"/>
                  </a:lnTo>
                  <a:lnTo>
                    <a:pt x="5264" y="16722"/>
                  </a:lnTo>
                  <a:lnTo>
                    <a:pt x="4172" y="15743"/>
                  </a:lnTo>
                  <a:lnTo>
                    <a:pt x="3427" y="14269"/>
                  </a:lnTo>
                  <a:lnTo>
                    <a:pt x="3152" y="12428"/>
                  </a:lnTo>
                  <a:lnTo>
                    <a:pt x="3152" y="8665"/>
                  </a:lnTo>
                  <a:lnTo>
                    <a:pt x="3427" y="6878"/>
                  </a:lnTo>
                  <a:lnTo>
                    <a:pt x="4172" y="5398"/>
                  </a:lnTo>
                  <a:lnTo>
                    <a:pt x="5264" y="4389"/>
                  </a:lnTo>
                  <a:lnTo>
                    <a:pt x="6582" y="4016"/>
                  </a:lnTo>
                  <a:lnTo>
                    <a:pt x="16687" y="4016"/>
                  </a:lnTo>
                  <a:lnTo>
                    <a:pt x="16687" y="3636"/>
                  </a:lnTo>
                  <a:lnTo>
                    <a:pt x="21600" y="3636"/>
                  </a:lnTo>
                  <a:lnTo>
                    <a:pt x="21600" y="3509"/>
                  </a:lnTo>
                  <a:lnTo>
                    <a:pt x="21403" y="2167"/>
                  </a:lnTo>
                  <a:lnTo>
                    <a:pt x="20858" y="1049"/>
                  </a:lnTo>
                  <a:lnTo>
                    <a:pt x="20036" y="284"/>
                  </a:lnTo>
                  <a:lnTo>
                    <a:pt x="190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9" name="Shape 129"/>
            <p:cNvSpPr/>
            <p:nvPr/>
          </p:nvSpPr>
          <p:spPr>
            <a:xfrm>
              <a:off x="74994" y="34950"/>
              <a:ext cx="127339" cy="111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47" y="0"/>
                  </a:moveTo>
                  <a:lnTo>
                    <a:pt x="0" y="3696"/>
                  </a:lnTo>
                  <a:lnTo>
                    <a:pt x="8580" y="15518"/>
                  </a:lnTo>
                  <a:lnTo>
                    <a:pt x="7365" y="16712"/>
                  </a:lnTo>
                  <a:lnTo>
                    <a:pt x="6399" y="18186"/>
                  </a:lnTo>
                  <a:lnTo>
                    <a:pt x="5710" y="19846"/>
                  </a:lnTo>
                  <a:lnTo>
                    <a:pt x="5326" y="21600"/>
                  </a:lnTo>
                  <a:lnTo>
                    <a:pt x="21600" y="21600"/>
                  </a:lnTo>
                  <a:lnTo>
                    <a:pt x="21040" y="19649"/>
                  </a:lnTo>
                  <a:lnTo>
                    <a:pt x="20231" y="17891"/>
                  </a:lnTo>
                  <a:lnTo>
                    <a:pt x="19144" y="16387"/>
                  </a:lnTo>
                  <a:lnTo>
                    <a:pt x="17753" y="15204"/>
                  </a:lnTo>
                  <a:lnTo>
                    <a:pt x="19202" y="12478"/>
                  </a:lnTo>
                  <a:lnTo>
                    <a:pt x="13020" y="12478"/>
                  </a:lnTo>
                  <a:lnTo>
                    <a:pt x="384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0" name="Shape 130"/>
            <p:cNvSpPr/>
            <p:nvPr/>
          </p:nvSpPr>
          <p:spPr>
            <a:xfrm>
              <a:off x="151749" y="0"/>
              <a:ext cx="87201" cy="99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20" y="0"/>
                  </a:moveTo>
                  <a:lnTo>
                    <a:pt x="0" y="21600"/>
                  </a:lnTo>
                  <a:lnTo>
                    <a:pt x="9028" y="21600"/>
                  </a:lnTo>
                  <a:lnTo>
                    <a:pt x="21600" y="3414"/>
                  </a:lnTo>
                  <a:lnTo>
                    <a:pt x="1512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1" name="Shape 131"/>
            <p:cNvSpPr/>
            <p:nvPr/>
          </p:nvSpPr>
          <p:spPr>
            <a:xfrm>
              <a:off x="81978" y="207670"/>
              <a:ext cx="324421" cy="186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1513"/>
                  </a:moveTo>
                  <a:lnTo>
                    <a:pt x="18000" y="11513"/>
                  </a:lnTo>
                  <a:lnTo>
                    <a:pt x="18465" y="12312"/>
                  </a:lnTo>
                  <a:lnTo>
                    <a:pt x="18465" y="14536"/>
                  </a:lnTo>
                  <a:lnTo>
                    <a:pt x="18000" y="15350"/>
                  </a:lnTo>
                  <a:lnTo>
                    <a:pt x="21600" y="15350"/>
                  </a:lnTo>
                  <a:lnTo>
                    <a:pt x="21600" y="11513"/>
                  </a:lnTo>
                  <a:close/>
                  <a:moveTo>
                    <a:pt x="2979" y="3249"/>
                  </a:moveTo>
                  <a:lnTo>
                    <a:pt x="465" y="6062"/>
                  </a:lnTo>
                  <a:lnTo>
                    <a:pt x="0" y="9747"/>
                  </a:lnTo>
                  <a:lnTo>
                    <a:pt x="301" y="11339"/>
                  </a:lnTo>
                  <a:lnTo>
                    <a:pt x="929" y="12515"/>
                  </a:lnTo>
                  <a:lnTo>
                    <a:pt x="1637" y="12718"/>
                  </a:lnTo>
                  <a:lnTo>
                    <a:pt x="2235" y="11990"/>
                  </a:lnTo>
                  <a:lnTo>
                    <a:pt x="2790" y="10616"/>
                  </a:lnTo>
                  <a:lnTo>
                    <a:pt x="3930" y="7187"/>
                  </a:lnTo>
                  <a:lnTo>
                    <a:pt x="4297" y="5735"/>
                  </a:lnTo>
                  <a:lnTo>
                    <a:pt x="4315" y="4544"/>
                  </a:lnTo>
                  <a:lnTo>
                    <a:pt x="3832" y="3634"/>
                  </a:lnTo>
                  <a:lnTo>
                    <a:pt x="2979" y="3249"/>
                  </a:lnTo>
                  <a:close/>
                  <a:moveTo>
                    <a:pt x="21600" y="6469"/>
                  </a:moveTo>
                  <a:lnTo>
                    <a:pt x="19394" y="6469"/>
                  </a:lnTo>
                  <a:lnTo>
                    <a:pt x="19394" y="7879"/>
                  </a:lnTo>
                  <a:lnTo>
                    <a:pt x="21600" y="7879"/>
                  </a:lnTo>
                  <a:lnTo>
                    <a:pt x="21600" y="6469"/>
                  </a:lnTo>
                  <a:close/>
                  <a:moveTo>
                    <a:pt x="21600" y="4448"/>
                  </a:moveTo>
                  <a:lnTo>
                    <a:pt x="19394" y="4448"/>
                  </a:lnTo>
                  <a:lnTo>
                    <a:pt x="19394" y="5655"/>
                  </a:lnTo>
                  <a:lnTo>
                    <a:pt x="21600" y="5655"/>
                  </a:lnTo>
                  <a:lnTo>
                    <a:pt x="21600" y="4448"/>
                  </a:lnTo>
                  <a:close/>
                  <a:moveTo>
                    <a:pt x="21600" y="2224"/>
                  </a:moveTo>
                  <a:lnTo>
                    <a:pt x="19394" y="2224"/>
                  </a:lnTo>
                  <a:lnTo>
                    <a:pt x="19394" y="3430"/>
                  </a:lnTo>
                  <a:lnTo>
                    <a:pt x="21600" y="3430"/>
                  </a:lnTo>
                  <a:lnTo>
                    <a:pt x="21600" y="2224"/>
                  </a:lnTo>
                  <a:close/>
                  <a:moveTo>
                    <a:pt x="21600" y="0"/>
                  </a:moveTo>
                  <a:lnTo>
                    <a:pt x="19394" y="0"/>
                  </a:lnTo>
                  <a:lnTo>
                    <a:pt x="19394" y="1425"/>
                  </a:lnTo>
                  <a:lnTo>
                    <a:pt x="21600" y="1425"/>
                  </a:lnTo>
                  <a:lnTo>
                    <a:pt x="21600" y="0"/>
                  </a:lnTo>
                  <a:close/>
                  <a:moveTo>
                    <a:pt x="15445" y="611"/>
                  </a:moveTo>
                  <a:lnTo>
                    <a:pt x="9987" y="611"/>
                  </a:lnTo>
                  <a:lnTo>
                    <a:pt x="11638" y="1210"/>
                  </a:lnTo>
                  <a:lnTo>
                    <a:pt x="13006" y="2831"/>
                  </a:lnTo>
                  <a:lnTo>
                    <a:pt x="13939" y="5210"/>
                  </a:lnTo>
                  <a:lnTo>
                    <a:pt x="14283" y="8082"/>
                  </a:lnTo>
                  <a:lnTo>
                    <a:pt x="14283" y="14128"/>
                  </a:lnTo>
                  <a:lnTo>
                    <a:pt x="13939" y="17087"/>
                  </a:lnTo>
                  <a:lnTo>
                    <a:pt x="13006" y="19456"/>
                  </a:lnTo>
                  <a:lnTo>
                    <a:pt x="11638" y="21029"/>
                  </a:lnTo>
                  <a:lnTo>
                    <a:pt x="9987" y="21600"/>
                  </a:lnTo>
                  <a:lnTo>
                    <a:pt x="21600" y="21600"/>
                  </a:lnTo>
                  <a:lnTo>
                    <a:pt x="21600" y="21396"/>
                  </a:lnTo>
                  <a:lnTo>
                    <a:pt x="16722" y="21396"/>
                  </a:lnTo>
                  <a:lnTo>
                    <a:pt x="16258" y="20394"/>
                  </a:lnTo>
                  <a:lnTo>
                    <a:pt x="16258" y="18373"/>
                  </a:lnTo>
                  <a:lnTo>
                    <a:pt x="16722" y="17371"/>
                  </a:lnTo>
                  <a:lnTo>
                    <a:pt x="21600" y="17371"/>
                  </a:lnTo>
                  <a:lnTo>
                    <a:pt x="21600" y="15350"/>
                  </a:lnTo>
                  <a:lnTo>
                    <a:pt x="16722" y="15350"/>
                  </a:lnTo>
                  <a:lnTo>
                    <a:pt x="16258" y="14536"/>
                  </a:lnTo>
                  <a:lnTo>
                    <a:pt x="16258" y="12312"/>
                  </a:lnTo>
                  <a:lnTo>
                    <a:pt x="16722" y="11513"/>
                  </a:lnTo>
                  <a:lnTo>
                    <a:pt x="21600" y="11513"/>
                  </a:lnTo>
                  <a:lnTo>
                    <a:pt x="21600" y="7879"/>
                  </a:lnTo>
                  <a:lnTo>
                    <a:pt x="15445" y="7879"/>
                  </a:lnTo>
                  <a:lnTo>
                    <a:pt x="15445" y="6469"/>
                  </a:lnTo>
                  <a:lnTo>
                    <a:pt x="21600" y="6469"/>
                  </a:lnTo>
                  <a:lnTo>
                    <a:pt x="21600" y="5655"/>
                  </a:lnTo>
                  <a:lnTo>
                    <a:pt x="15445" y="5655"/>
                  </a:lnTo>
                  <a:lnTo>
                    <a:pt x="15445" y="4448"/>
                  </a:lnTo>
                  <a:lnTo>
                    <a:pt x="21600" y="4448"/>
                  </a:lnTo>
                  <a:lnTo>
                    <a:pt x="21600" y="3430"/>
                  </a:lnTo>
                  <a:lnTo>
                    <a:pt x="15445" y="3430"/>
                  </a:lnTo>
                  <a:lnTo>
                    <a:pt x="15445" y="2224"/>
                  </a:lnTo>
                  <a:lnTo>
                    <a:pt x="21600" y="2224"/>
                  </a:lnTo>
                  <a:lnTo>
                    <a:pt x="21600" y="1425"/>
                  </a:lnTo>
                  <a:lnTo>
                    <a:pt x="15445" y="1425"/>
                  </a:lnTo>
                  <a:lnTo>
                    <a:pt x="15445" y="611"/>
                  </a:lnTo>
                  <a:close/>
                  <a:moveTo>
                    <a:pt x="21600" y="17371"/>
                  </a:moveTo>
                  <a:lnTo>
                    <a:pt x="18000" y="17371"/>
                  </a:lnTo>
                  <a:lnTo>
                    <a:pt x="18465" y="18373"/>
                  </a:lnTo>
                  <a:lnTo>
                    <a:pt x="18465" y="20394"/>
                  </a:lnTo>
                  <a:lnTo>
                    <a:pt x="18000" y="21396"/>
                  </a:lnTo>
                  <a:lnTo>
                    <a:pt x="21600" y="21396"/>
                  </a:lnTo>
                  <a:lnTo>
                    <a:pt x="21600" y="17371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33" name="Shape 133"/>
          <p:cNvSpPr/>
          <p:nvPr/>
        </p:nvSpPr>
        <p:spPr>
          <a:xfrm>
            <a:off x="1467307" y="5661667"/>
            <a:ext cx="1989329" cy="7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100"/>
              </a:spcBef>
              <a:defRPr sz="1800"/>
            </a:pPr>
            <a:r>
              <a:rPr spc="-73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Consumer</a:t>
            </a:r>
            <a:r>
              <a:rPr spc="-166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80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services</a:t>
            </a:r>
          </a:p>
        </p:txBody>
      </p:sp>
      <p:sp>
        <p:nvSpPr>
          <p:cNvPr id="134" name="Shape 134"/>
          <p:cNvSpPr/>
          <p:nvPr/>
        </p:nvSpPr>
        <p:spPr>
          <a:xfrm>
            <a:off x="2210814" y="4397247"/>
            <a:ext cx="271476" cy="269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6580" y="854"/>
                </a:lnTo>
                <a:lnTo>
                  <a:pt x="3149" y="3187"/>
                </a:lnTo>
                <a:lnTo>
                  <a:pt x="843" y="6656"/>
                </a:lnTo>
                <a:lnTo>
                  <a:pt x="0" y="10919"/>
                </a:lnTo>
                <a:lnTo>
                  <a:pt x="843" y="15045"/>
                </a:lnTo>
                <a:lnTo>
                  <a:pt x="3149" y="18443"/>
                </a:lnTo>
                <a:lnTo>
                  <a:pt x="6580" y="20750"/>
                </a:lnTo>
                <a:lnTo>
                  <a:pt x="10800" y="21600"/>
                </a:lnTo>
                <a:lnTo>
                  <a:pt x="15020" y="20750"/>
                </a:lnTo>
                <a:lnTo>
                  <a:pt x="18451" y="18443"/>
                </a:lnTo>
                <a:lnTo>
                  <a:pt x="20757" y="15045"/>
                </a:lnTo>
                <a:lnTo>
                  <a:pt x="21600" y="10919"/>
                </a:lnTo>
                <a:lnTo>
                  <a:pt x="20757" y="6656"/>
                </a:lnTo>
                <a:lnTo>
                  <a:pt x="18451" y="3187"/>
                </a:lnTo>
                <a:lnTo>
                  <a:pt x="15020" y="854"/>
                </a:lnTo>
                <a:lnTo>
                  <a:pt x="10800" y="0"/>
                </a:lnTo>
                <a:close/>
              </a:path>
            </a:pathLst>
          </a:custGeom>
          <a:solidFill>
            <a:srgbClr val="7E7E7E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41" name="Group 141"/>
          <p:cNvGrpSpPr/>
          <p:nvPr/>
        </p:nvGrpSpPr>
        <p:grpSpPr>
          <a:xfrm>
            <a:off x="1643480" y="4652195"/>
            <a:ext cx="993327" cy="952871"/>
            <a:chOff x="0" y="0"/>
            <a:chExt cx="993325" cy="952870"/>
          </a:xfrm>
        </p:grpSpPr>
        <p:sp>
          <p:nvSpPr>
            <p:cNvPr id="135" name="Shape 135"/>
            <p:cNvSpPr/>
            <p:nvPr/>
          </p:nvSpPr>
          <p:spPr>
            <a:xfrm>
              <a:off x="484699" y="496077"/>
              <a:ext cx="224010" cy="45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600" y="0"/>
                  </a:moveTo>
                  <a:lnTo>
                    <a:pt x="0" y="0"/>
                  </a:lnTo>
                  <a:lnTo>
                    <a:pt x="588" y="147"/>
                  </a:lnTo>
                  <a:lnTo>
                    <a:pt x="1176" y="147"/>
                  </a:lnTo>
                  <a:lnTo>
                    <a:pt x="9052" y="5720"/>
                  </a:lnTo>
                  <a:lnTo>
                    <a:pt x="2338" y="17878"/>
                  </a:lnTo>
                  <a:lnTo>
                    <a:pt x="2156" y="19064"/>
                  </a:lnTo>
                  <a:lnTo>
                    <a:pt x="2849" y="20169"/>
                  </a:lnTo>
                  <a:lnTo>
                    <a:pt x="4309" y="21059"/>
                  </a:lnTo>
                  <a:lnTo>
                    <a:pt x="6427" y="21600"/>
                  </a:lnTo>
                  <a:lnTo>
                    <a:pt x="8177" y="21600"/>
                  </a:lnTo>
                  <a:lnTo>
                    <a:pt x="13116" y="20333"/>
                  </a:lnTo>
                  <a:lnTo>
                    <a:pt x="21331" y="5868"/>
                  </a:lnTo>
                  <a:lnTo>
                    <a:pt x="21600" y="5226"/>
                  </a:lnTo>
                  <a:lnTo>
                    <a:pt x="21545" y="4598"/>
                  </a:lnTo>
                  <a:lnTo>
                    <a:pt x="21164" y="3996"/>
                  </a:lnTo>
                  <a:lnTo>
                    <a:pt x="20456" y="3433"/>
                  </a:lnTo>
                  <a:lnTo>
                    <a:pt x="15600" y="0"/>
                  </a:lnTo>
                  <a:close/>
                </a:path>
              </a:pathLst>
            </a:custGeom>
            <a:solidFill>
              <a:srgbClr val="7E7E7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6" name="Shape 136"/>
            <p:cNvSpPr/>
            <p:nvPr/>
          </p:nvSpPr>
          <p:spPr>
            <a:xfrm>
              <a:off x="115146" y="127066"/>
              <a:ext cx="878180" cy="538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7" y="0"/>
                  </a:moveTo>
                  <a:lnTo>
                    <a:pt x="8493" y="0"/>
                  </a:lnTo>
                  <a:lnTo>
                    <a:pt x="6707" y="9102"/>
                  </a:lnTo>
                  <a:lnTo>
                    <a:pt x="6653" y="9553"/>
                  </a:lnTo>
                  <a:lnTo>
                    <a:pt x="6613" y="9994"/>
                  </a:lnTo>
                  <a:lnTo>
                    <a:pt x="6601" y="10413"/>
                  </a:lnTo>
                  <a:lnTo>
                    <a:pt x="6631" y="10797"/>
                  </a:lnTo>
                  <a:lnTo>
                    <a:pt x="5364" y="16258"/>
                  </a:lnTo>
                  <a:lnTo>
                    <a:pt x="1416" y="16622"/>
                  </a:lnTo>
                  <a:lnTo>
                    <a:pt x="372" y="17398"/>
                  </a:lnTo>
                  <a:lnTo>
                    <a:pt x="0" y="19171"/>
                  </a:lnTo>
                  <a:lnTo>
                    <a:pt x="117" y="20114"/>
                  </a:lnTo>
                  <a:lnTo>
                    <a:pt x="437" y="20887"/>
                  </a:lnTo>
                  <a:lnTo>
                    <a:pt x="911" y="21408"/>
                  </a:lnTo>
                  <a:lnTo>
                    <a:pt x="1489" y="21600"/>
                  </a:lnTo>
                  <a:lnTo>
                    <a:pt x="1563" y="21600"/>
                  </a:lnTo>
                  <a:lnTo>
                    <a:pt x="6557" y="21111"/>
                  </a:lnTo>
                  <a:lnTo>
                    <a:pt x="7677" y="20192"/>
                  </a:lnTo>
                  <a:lnTo>
                    <a:pt x="9016" y="14802"/>
                  </a:lnTo>
                  <a:lnTo>
                    <a:pt x="13069" y="14802"/>
                  </a:lnTo>
                  <a:lnTo>
                    <a:pt x="12295" y="12982"/>
                  </a:lnTo>
                  <a:lnTo>
                    <a:pt x="12445" y="12743"/>
                  </a:lnTo>
                  <a:lnTo>
                    <a:pt x="12518" y="12498"/>
                  </a:lnTo>
                  <a:lnTo>
                    <a:pt x="12518" y="12254"/>
                  </a:lnTo>
                  <a:lnTo>
                    <a:pt x="14231" y="3760"/>
                  </a:lnTo>
                  <a:lnTo>
                    <a:pt x="20941" y="3760"/>
                  </a:lnTo>
                  <a:lnTo>
                    <a:pt x="21161" y="3521"/>
                  </a:lnTo>
                  <a:lnTo>
                    <a:pt x="21468" y="2807"/>
                  </a:lnTo>
                  <a:lnTo>
                    <a:pt x="21600" y="2002"/>
                  </a:lnTo>
                  <a:lnTo>
                    <a:pt x="21550" y="1198"/>
                  </a:lnTo>
                  <a:lnTo>
                    <a:pt x="21510" y="1079"/>
                  </a:lnTo>
                  <a:lnTo>
                    <a:pt x="17415" y="1079"/>
                  </a:lnTo>
                  <a:lnTo>
                    <a:pt x="16617" y="848"/>
                  </a:lnTo>
                  <a:lnTo>
                    <a:pt x="15992" y="490"/>
                  </a:lnTo>
                  <a:lnTo>
                    <a:pt x="15487" y="0"/>
                  </a:lnTo>
                  <a:close/>
                </a:path>
              </a:pathLst>
            </a:custGeom>
            <a:solidFill>
              <a:srgbClr val="7E7E7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7" name="Shape 137"/>
            <p:cNvSpPr/>
            <p:nvPr/>
          </p:nvSpPr>
          <p:spPr>
            <a:xfrm>
              <a:off x="0" y="181524"/>
              <a:ext cx="333247" cy="335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21" y="0"/>
                  </a:moveTo>
                  <a:lnTo>
                    <a:pt x="0" y="8948"/>
                  </a:lnTo>
                  <a:lnTo>
                    <a:pt x="11977" y="21600"/>
                  </a:lnTo>
                  <a:lnTo>
                    <a:pt x="21600" y="12843"/>
                  </a:lnTo>
                  <a:lnTo>
                    <a:pt x="17868" y="8948"/>
                  </a:lnTo>
                  <a:lnTo>
                    <a:pt x="18609" y="8365"/>
                  </a:lnTo>
                  <a:lnTo>
                    <a:pt x="17280" y="8365"/>
                  </a:lnTo>
                  <a:lnTo>
                    <a:pt x="13742" y="4479"/>
                  </a:lnTo>
                  <a:lnTo>
                    <a:pt x="14330" y="3895"/>
                  </a:lnTo>
                  <a:lnTo>
                    <a:pt x="13153" y="3895"/>
                  </a:lnTo>
                  <a:lnTo>
                    <a:pt x="9421" y="0"/>
                  </a:lnTo>
                  <a:close/>
                </a:path>
              </a:pathLst>
            </a:custGeom>
            <a:solidFill>
              <a:srgbClr val="7E7E7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8" name="Shape 138"/>
            <p:cNvSpPr/>
            <p:nvPr/>
          </p:nvSpPr>
          <p:spPr>
            <a:xfrm>
              <a:off x="202929" y="0"/>
              <a:ext cx="541861" cy="242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41" y="0"/>
                  </a:moveTo>
                  <a:lnTo>
                    <a:pt x="14974" y="0"/>
                  </a:lnTo>
                  <a:lnTo>
                    <a:pt x="12999" y="150"/>
                  </a:lnTo>
                  <a:lnTo>
                    <a:pt x="10932" y="982"/>
                  </a:lnTo>
                  <a:lnTo>
                    <a:pt x="8864" y="2471"/>
                  </a:lnTo>
                  <a:lnTo>
                    <a:pt x="6885" y="4593"/>
                  </a:lnTo>
                  <a:lnTo>
                    <a:pt x="4877" y="7715"/>
                  </a:lnTo>
                  <a:lnTo>
                    <a:pt x="3231" y="11341"/>
                  </a:lnTo>
                  <a:lnTo>
                    <a:pt x="1994" y="15370"/>
                  </a:lnTo>
                  <a:lnTo>
                    <a:pt x="1210" y="19702"/>
                  </a:lnTo>
                  <a:lnTo>
                    <a:pt x="1210" y="19980"/>
                  </a:lnTo>
                  <a:lnTo>
                    <a:pt x="729" y="19980"/>
                  </a:lnTo>
                  <a:lnTo>
                    <a:pt x="486" y="20512"/>
                  </a:lnTo>
                  <a:lnTo>
                    <a:pt x="0" y="21600"/>
                  </a:lnTo>
                  <a:lnTo>
                    <a:pt x="724" y="21600"/>
                  </a:lnTo>
                  <a:lnTo>
                    <a:pt x="848" y="21322"/>
                  </a:lnTo>
                  <a:lnTo>
                    <a:pt x="5357" y="21322"/>
                  </a:lnTo>
                  <a:lnTo>
                    <a:pt x="6521" y="17108"/>
                  </a:lnTo>
                  <a:lnTo>
                    <a:pt x="8937" y="12692"/>
                  </a:lnTo>
                  <a:lnTo>
                    <a:pt x="9924" y="11702"/>
                  </a:lnTo>
                  <a:lnTo>
                    <a:pt x="10266" y="11338"/>
                  </a:lnTo>
                  <a:lnTo>
                    <a:pt x="21600" y="11338"/>
                  </a:lnTo>
                  <a:lnTo>
                    <a:pt x="21574" y="11303"/>
                  </a:lnTo>
                  <a:lnTo>
                    <a:pt x="20933" y="9928"/>
                  </a:lnTo>
                  <a:lnTo>
                    <a:pt x="20531" y="8376"/>
                  </a:lnTo>
                  <a:lnTo>
                    <a:pt x="20531" y="7832"/>
                  </a:lnTo>
                  <a:lnTo>
                    <a:pt x="20156" y="6069"/>
                  </a:lnTo>
                  <a:lnTo>
                    <a:pt x="19610" y="4457"/>
                  </a:lnTo>
                  <a:lnTo>
                    <a:pt x="18952" y="3049"/>
                  </a:lnTo>
                  <a:lnTo>
                    <a:pt x="18236" y="1898"/>
                  </a:lnTo>
                  <a:lnTo>
                    <a:pt x="18117" y="1354"/>
                  </a:lnTo>
                  <a:lnTo>
                    <a:pt x="17755" y="1088"/>
                  </a:lnTo>
                  <a:lnTo>
                    <a:pt x="17512" y="810"/>
                  </a:lnTo>
                  <a:lnTo>
                    <a:pt x="17394" y="810"/>
                  </a:lnTo>
                  <a:lnTo>
                    <a:pt x="17269" y="544"/>
                  </a:lnTo>
                  <a:lnTo>
                    <a:pt x="17151" y="544"/>
                  </a:lnTo>
                  <a:lnTo>
                    <a:pt x="16706" y="229"/>
                  </a:lnTo>
                  <a:lnTo>
                    <a:pt x="16319" y="68"/>
                  </a:lnTo>
                  <a:lnTo>
                    <a:pt x="16045" y="8"/>
                  </a:lnTo>
                  <a:lnTo>
                    <a:pt x="15941" y="0"/>
                  </a:lnTo>
                  <a:close/>
                </a:path>
              </a:pathLst>
            </a:custGeom>
            <a:solidFill>
              <a:srgbClr val="7E7E7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9" name="Shape 139"/>
            <p:cNvSpPr/>
            <p:nvPr/>
          </p:nvSpPr>
          <p:spPr>
            <a:xfrm>
              <a:off x="823188" y="121411"/>
              <a:ext cx="166482" cy="32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633" y="0"/>
                  </a:moveTo>
                  <a:lnTo>
                    <a:pt x="13031" y="1362"/>
                  </a:lnTo>
                  <a:lnTo>
                    <a:pt x="10727" y="7797"/>
                  </a:lnTo>
                  <a:lnTo>
                    <a:pt x="7839" y="16409"/>
                  </a:lnTo>
                  <a:lnTo>
                    <a:pt x="4140" y="21078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0552" y="11752"/>
                  </a:lnTo>
                  <a:lnTo>
                    <a:pt x="18238" y="3525"/>
                  </a:lnTo>
                  <a:lnTo>
                    <a:pt x="15633" y="0"/>
                  </a:lnTo>
                  <a:close/>
                </a:path>
              </a:pathLst>
            </a:custGeom>
            <a:solidFill>
              <a:srgbClr val="7E7E7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0" name="Shape 140"/>
            <p:cNvSpPr/>
            <p:nvPr/>
          </p:nvSpPr>
          <p:spPr>
            <a:xfrm>
              <a:off x="230293" y="220810"/>
              <a:ext cx="736222" cy="90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0" y="4320"/>
                  </a:moveTo>
                  <a:lnTo>
                    <a:pt x="0" y="4320"/>
                  </a:lnTo>
                  <a:lnTo>
                    <a:pt x="0" y="5061"/>
                  </a:lnTo>
                  <a:lnTo>
                    <a:pt x="130" y="8667"/>
                  </a:lnTo>
                  <a:lnTo>
                    <a:pt x="377" y="11803"/>
                  </a:lnTo>
                  <a:lnTo>
                    <a:pt x="723" y="14269"/>
                  </a:lnTo>
                  <a:lnTo>
                    <a:pt x="1153" y="15861"/>
                  </a:lnTo>
                  <a:lnTo>
                    <a:pt x="1331" y="15861"/>
                  </a:lnTo>
                  <a:lnTo>
                    <a:pt x="1510" y="17280"/>
                  </a:lnTo>
                  <a:lnTo>
                    <a:pt x="1510" y="18730"/>
                  </a:lnTo>
                  <a:lnTo>
                    <a:pt x="1065" y="21600"/>
                  </a:lnTo>
                  <a:lnTo>
                    <a:pt x="1667" y="21600"/>
                  </a:lnTo>
                  <a:lnTo>
                    <a:pt x="1777" y="20890"/>
                  </a:lnTo>
                  <a:lnTo>
                    <a:pt x="1955" y="19440"/>
                  </a:lnTo>
                  <a:lnTo>
                    <a:pt x="1955" y="17280"/>
                  </a:lnTo>
                  <a:lnTo>
                    <a:pt x="1864" y="15861"/>
                  </a:lnTo>
                  <a:lnTo>
                    <a:pt x="2257" y="14795"/>
                  </a:lnTo>
                  <a:lnTo>
                    <a:pt x="2609" y="12791"/>
                  </a:lnTo>
                  <a:lnTo>
                    <a:pt x="2878" y="9977"/>
                  </a:lnTo>
                  <a:lnTo>
                    <a:pt x="3021" y="6480"/>
                  </a:lnTo>
                  <a:lnTo>
                    <a:pt x="3140" y="4320"/>
                  </a:lnTo>
                  <a:close/>
                  <a:moveTo>
                    <a:pt x="21600" y="0"/>
                  </a:moveTo>
                  <a:lnTo>
                    <a:pt x="13597" y="0"/>
                  </a:lnTo>
                  <a:lnTo>
                    <a:pt x="14027" y="2049"/>
                  </a:lnTo>
                  <a:lnTo>
                    <a:pt x="15552" y="7221"/>
                  </a:lnTo>
                  <a:lnTo>
                    <a:pt x="17153" y="9243"/>
                  </a:lnTo>
                  <a:lnTo>
                    <a:pt x="17686" y="9381"/>
                  </a:lnTo>
                  <a:lnTo>
                    <a:pt x="18865" y="8705"/>
                  </a:lnTo>
                  <a:lnTo>
                    <a:pt x="19976" y="6677"/>
                  </a:lnTo>
                  <a:lnTo>
                    <a:pt x="20987" y="3302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42" name="Shape 142"/>
          <p:cNvSpPr/>
          <p:nvPr/>
        </p:nvSpPr>
        <p:spPr>
          <a:xfrm>
            <a:off x="4234688" y="4971083"/>
            <a:ext cx="2267712" cy="694133"/>
          </a:xfrm>
          <a:prstGeom prst="rect">
            <a:avLst/>
          </a:prstGeom>
          <a:solidFill>
            <a:srgbClr val="8F2A1F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3" name="Shape 143"/>
          <p:cNvSpPr/>
          <p:nvPr/>
        </p:nvSpPr>
        <p:spPr>
          <a:xfrm>
            <a:off x="3595827" y="4971083"/>
            <a:ext cx="638862" cy="694133"/>
          </a:xfrm>
          <a:prstGeom prst="rect">
            <a:avLst/>
          </a:prstGeom>
          <a:solidFill>
            <a:srgbClr val="44536A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4" name="Shape 144"/>
          <p:cNvSpPr/>
          <p:nvPr/>
        </p:nvSpPr>
        <p:spPr>
          <a:xfrm>
            <a:off x="4382751" y="4963987"/>
            <a:ext cx="1971586" cy="7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R="5080" indent="12700" algn="l" defTabSz="457200">
              <a:spcBef>
                <a:spcPts val="100"/>
              </a:spcBef>
              <a:defRPr sz="1800"/>
            </a:pPr>
            <a:r>
              <a:rPr spc="-26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Agriculture</a:t>
            </a:r>
            <a:r>
              <a:rPr spc="-166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73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&amp;  </a:t>
            </a:r>
            <a:r>
              <a:rPr spc="-53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fisheries</a:t>
            </a:r>
          </a:p>
        </p:txBody>
      </p:sp>
      <p:grpSp>
        <p:nvGrpSpPr>
          <p:cNvPr id="149" name="Group 149"/>
          <p:cNvGrpSpPr/>
          <p:nvPr/>
        </p:nvGrpSpPr>
        <p:grpSpPr>
          <a:xfrm>
            <a:off x="3730750" y="5107635"/>
            <a:ext cx="369013" cy="417729"/>
            <a:chOff x="0" y="0"/>
            <a:chExt cx="369011" cy="417728"/>
          </a:xfrm>
        </p:grpSpPr>
        <p:sp>
          <p:nvSpPr>
            <p:cNvPr id="145" name="Shape 145"/>
            <p:cNvSpPr/>
            <p:nvPr/>
          </p:nvSpPr>
          <p:spPr>
            <a:xfrm>
              <a:off x="0" y="17475"/>
              <a:ext cx="253154" cy="400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01" y="0"/>
                  </a:moveTo>
                  <a:lnTo>
                    <a:pt x="6750" y="0"/>
                  </a:lnTo>
                  <a:lnTo>
                    <a:pt x="5560" y="143"/>
                  </a:lnTo>
                  <a:lnTo>
                    <a:pt x="2901" y="336"/>
                  </a:lnTo>
                  <a:lnTo>
                    <a:pt x="1503" y="475"/>
                  </a:lnTo>
                  <a:lnTo>
                    <a:pt x="0" y="475"/>
                  </a:lnTo>
                  <a:lnTo>
                    <a:pt x="5" y="1466"/>
                  </a:lnTo>
                  <a:lnTo>
                    <a:pt x="368" y="4570"/>
                  </a:lnTo>
                  <a:lnTo>
                    <a:pt x="1198" y="7592"/>
                  </a:lnTo>
                  <a:lnTo>
                    <a:pt x="2493" y="10459"/>
                  </a:lnTo>
                  <a:lnTo>
                    <a:pt x="4259" y="13138"/>
                  </a:lnTo>
                  <a:lnTo>
                    <a:pt x="6500" y="15595"/>
                  </a:lnTo>
                  <a:lnTo>
                    <a:pt x="9219" y="17797"/>
                  </a:lnTo>
                  <a:lnTo>
                    <a:pt x="12422" y="19711"/>
                  </a:lnTo>
                  <a:lnTo>
                    <a:pt x="16113" y="21303"/>
                  </a:lnTo>
                  <a:lnTo>
                    <a:pt x="17429" y="21600"/>
                  </a:lnTo>
                  <a:lnTo>
                    <a:pt x="18013" y="21370"/>
                  </a:lnTo>
                  <a:lnTo>
                    <a:pt x="18736" y="20828"/>
                  </a:lnTo>
                  <a:lnTo>
                    <a:pt x="19359" y="20123"/>
                  </a:lnTo>
                  <a:lnTo>
                    <a:pt x="20053" y="19439"/>
                  </a:lnTo>
                  <a:lnTo>
                    <a:pt x="21360" y="18225"/>
                  </a:lnTo>
                  <a:lnTo>
                    <a:pt x="21569" y="17873"/>
                  </a:lnTo>
                  <a:lnTo>
                    <a:pt x="21600" y="17519"/>
                  </a:lnTo>
                  <a:lnTo>
                    <a:pt x="21419" y="17163"/>
                  </a:lnTo>
                  <a:lnTo>
                    <a:pt x="20990" y="16807"/>
                  </a:lnTo>
                  <a:lnTo>
                    <a:pt x="19859" y="16099"/>
                  </a:lnTo>
                  <a:lnTo>
                    <a:pt x="18694" y="15389"/>
                  </a:lnTo>
                  <a:lnTo>
                    <a:pt x="17867" y="14914"/>
                  </a:lnTo>
                  <a:lnTo>
                    <a:pt x="11246" y="14914"/>
                  </a:lnTo>
                  <a:lnTo>
                    <a:pt x="9166" y="12666"/>
                  </a:lnTo>
                  <a:lnTo>
                    <a:pt x="7824" y="10773"/>
                  </a:lnTo>
                  <a:lnTo>
                    <a:pt x="6973" y="9057"/>
                  </a:lnTo>
                  <a:lnTo>
                    <a:pt x="6369" y="7340"/>
                  </a:lnTo>
                  <a:lnTo>
                    <a:pt x="7216" y="7127"/>
                  </a:lnTo>
                  <a:lnTo>
                    <a:pt x="8903" y="6610"/>
                  </a:lnTo>
                  <a:lnTo>
                    <a:pt x="10271" y="5446"/>
                  </a:lnTo>
                  <a:lnTo>
                    <a:pt x="10125" y="4971"/>
                  </a:lnTo>
                  <a:lnTo>
                    <a:pt x="9776" y="4043"/>
                  </a:lnTo>
                  <a:lnTo>
                    <a:pt x="9322" y="3049"/>
                  </a:lnTo>
                  <a:lnTo>
                    <a:pt x="8799" y="2010"/>
                  </a:lnTo>
                  <a:lnTo>
                    <a:pt x="8241" y="950"/>
                  </a:lnTo>
                  <a:lnTo>
                    <a:pt x="8241" y="475"/>
                  </a:lnTo>
                  <a:lnTo>
                    <a:pt x="750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6" name="Shape 146"/>
            <p:cNvSpPr/>
            <p:nvPr/>
          </p:nvSpPr>
          <p:spPr>
            <a:xfrm>
              <a:off x="188839" y="43891"/>
              <a:ext cx="180173" cy="289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99" y="0"/>
                  </a:moveTo>
                  <a:lnTo>
                    <a:pt x="0" y="0"/>
                  </a:lnTo>
                  <a:lnTo>
                    <a:pt x="3451" y="184"/>
                  </a:lnTo>
                  <a:lnTo>
                    <a:pt x="6655" y="736"/>
                  </a:lnTo>
                  <a:lnTo>
                    <a:pt x="12116" y="2943"/>
                  </a:lnTo>
                  <a:lnTo>
                    <a:pt x="15473" y="6296"/>
                  </a:lnTo>
                  <a:lnTo>
                    <a:pt x="16858" y="10143"/>
                  </a:lnTo>
                  <a:lnTo>
                    <a:pt x="16487" y="12290"/>
                  </a:lnTo>
                  <a:lnTo>
                    <a:pt x="13966" y="16087"/>
                  </a:lnTo>
                  <a:lnTo>
                    <a:pt x="10272" y="18617"/>
                  </a:lnTo>
                  <a:lnTo>
                    <a:pt x="8429" y="19315"/>
                  </a:lnTo>
                  <a:lnTo>
                    <a:pt x="10540" y="20619"/>
                  </a:lnTo>
                  <a:lnTo>
                    <a:pt x="11060" y="20953"/>
                  </a:lnTo>
                  <a:lnTo>
                    <a:pt x="11596" y="21276"/>
                  </a:lnTo>
                  <a:lnTo>
                    <a:pt x="11596" y="21600"/>
                  </a:lnTo>
                  <a:lnTo>
                    <a:pt x="18044" y="17884"/>
                  </a:lnTo>
                  <a:lnTo>
                    <a:pt x="21204" y="12970"/>
                  </a:lnTo>
                  <a:lnTo>
                    <a:pt x="21600" y="10143"/>
                  </a:lnTo>
                  <a:lnTo>
                    <a:pt x="21204" y="7509"/>
                  </a:lnTo>
                  <a:lnTo>
                    <a:pt x="20019" y="5027"/>
                  </a:lnTo>
                  <a:lnTo>
                    <a:pt x="18044" y="2730"/>
                  </a:lnTo>
                  <a:lnTo>
                    <a:pt x="15282" y="647"/>
                  </a:lnTo>
                  <a:lnTo>
                    <a:pt x="13999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7" name="Shape 147"/>
            <p:cNvSpPr/>
            <p:nvPr/>
          </p:nvSpPr>
          <p:spPr>
            <a:xfrm>
              <a:off x="123003" y="0"/>
              <a:ext cx="182606" cy="52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88" y="0"/>
                  </a:moveTo>
                  <a:lnTo>
                    <a:pt x="5841" y="334"/>
                  </a:lnTo>
                  <a:lnTo>
                    <a:pt x="3894" y="1343"/>
                  </a:lnTo>
                  <a:lnTo>
                    <a:pt x="1947" y="3029"/>
                  </a:lnTo>
                  <a:lnTo>
                    <a:pt x="0" y="5400"/>
                  </a:lnTo>
                  <a:lnTo>
                    <a:pt x="0" y="7181"/>
                  </a:lnTo>
                  <a:lnTo>
                    <a:pt x="511" y="9012"/>
                  </a:lnTo>
                  <a:lnTo>
                    <a:pt x="513" y="10800"/>
                  </a:lnTo>
                  <a:lnTo>
                    <a:pt x="1554" y="21600"/>
                  </a:lnTo>
                  <a:lnTo>
                    <a:pt x="3116" y="20292"/>
                  </a:lnTo>
                  <a:lnTo>
                    <a:pt x="4677" y="19151"/>
                  </a:lnTo>
                  <a:lnTo>
                    <a:pt x="6235" y="18343"/>
                  </a:lnTo>
                  <a:lnTo>
                    <a:pt x="7788" y="18037"/>
                  </a:lnTo>
                  <a:lnTo>
                    <a:pt x="21600" y="18037"/>
                  </a:lnTo>
                  <a:lnTo>
                    <a:pt x="19780" y="12917"/>
                  </a:lnTo>
                  <a:lnTo>
                    <a:pt x="16108" y="6082"/>
                  </a:lnTo>
                  <a:lnTo>
                    <a:pt x="12046" y="1606"/>
                  </a:lnTo>
                  <a:lnTo>
                    <a:pt x="778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8" name="Shape 148"/>
            <p:cNvSpPr/>
            <p:nvPr/>
          </p:nvSpPr>
          <p:spPr>
            <a:xfrm>
              <a:off x="131809" y="114062"/>
              <a:ext cx="144950" cy="179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2100"/>
                  </a:moveTo>
                  <a:lnTo>
                    <a:pt x="7853" y="2100"/>
                  </a:lnTo>
                  <a:lnTo>
                    <a:pt x="7853" y="3158"/>
                  </a:lnTo>
                  <a:lnTo>
                    <a:pt x="7741" y="3949"/>
                  </a:lnTo>
                  <a:lnTo>
                    <a:pt x="7440" y="4749"/>
                  </a:lnTo>
                  <a:lnTo>
                    <a:pt x="7026" y="5525"/>
                  </a:lnTo>
                  <a:lnTo>
                    <a:pt x="6541" y="6316"/>
                  </a:lnTo>
                  <a:lnTo>
                    <a:pt x="1312" y="12647"/>
                  </a:lnTo>
                  <a:lnTo>
                    <a:pt x="1312" y="14226"/>
                  </a:lnTo>
                  <a:lnTo>
                    <a:pt x="9811" y="14226"/>
                  </a:lnTo>
                  <a:lnTo>
                    <a:pt x="10477" y="12647"/>
                  </a:lnTo>
                  <a:lnTo>
                    <a:pt x="5228" y="12647"/>
                  </a:lnTo>
                  <a:lnTo>
                    <a:pt x="11123" y="5795"/>
                  </a:lnTo>
                  <a:lnTo>
                    <a:pt x="11123" y="4216"/>
                  </a:lnTo>
                  <a:lnTo>
                    <a:pt x="11488" y="3158"/>
                  </a:lnTo>
                  <a:lnTo>
                    <a:pt x="11500" y="3111"/>
                  </a:lnTo>
                  <a:lnTo>
                    <a:pt x="11623" y="2238"/>
                  </a:lnTo>
                  <a:lnTo>
                    <a:pt x="11598" y="2100"/>
                  </a:lnTo>
                  <a:close/>
                  <a:moveTo>
                    <a:pt x="19642" y="12647"/>
                  </a:moveTo>
                  <a:lnTo>
                    <a:pt x="15705" y="12647"/>
                  </a:lnTo>
                  <a:lnTo>
                    <a:pt x="15705" y="14226"/>
                  </a:lnTo>
                  <a:lnTo>
                    <a:pt x="19642" y="14226"/>
                  </a:lnTo>
                  <a:lnTo>
                    <a:pt x="19642" y="12647"/>
                  </a:lnTo>
                  <a:close/>
                  <a:moveTo>
                    <a:pt x="21600" y="0"/>
                  </a:moveTo>
                  <a:lnTo>
                    <a:pt x="16372" y="0"/>
                  </a:lnTo>
                  <a:lnTo>
                    <a:pt x="11123" y="10531"/>
                  </a:lnTo>
                  <a:lnTo>
                    <a:pt x="10477" y="12647"/>
                  </a:lnTo>
                  <a:lnTo>
                    <a:pt x="21600" y="12647"/>
                  </a:lnTo>
                  <a:lnTo>
                    <a:pt x="21600" y="10531"/>
                  </a:lnTo>
                  <a:lnTo>
                    <a:pt x="14393" y="10531"/>
                  </a:lnTo>
                  <a:lnTo>
                    <a:pt x="17018" y="4737"/>
                  </a:lnTo>
                  <a:lnTo>
                    <a:pt x="21010" y="4737"/>
                  </a:lnTo>
                  <a:lnTo>
                    <a:pt x="21600" y="0"/>
                  </a:lnTo>
                  <a:close/>
                  <a:moveTo>
                    <a:pt x="21010" y="4737"/>
                  </a:moveTo>
                  <a:lnTo>
                    <a:pt x="17018" y="4737"/>
                  </a:lnTo>
                  <a:lnTo>
                    <a:pt x="16372" y="10531"/>
                  </a:lnTo>
                  <a:lnTo>
                    <a:pt x="20288" y="10531"/>
                  </a:lnTo>
                  <a:lnTo>
                    <a:pt x="21010" y="4737"/>
                  </a:lnTo>
                  <a:close/>
                  <a:moveTo>
                    <a:pt x="9165" y="0"/>
                  </a:moveTo>
                  <a:lnTo>
                    <a:pt x="7853" y="0"/>
                  </a:lnTo>
                  <a:lnTo>
                    <a:pt x="5747" y="188"/>
                  </a:lnTo>
                  <a:lnTo>
                    <a:pt x="4254" y="720"/>
                  </a:lnTo>
                  <a:lnTo>
                    <a:pt x="3254" y="1552"/>
                  </a:lnTo>
                  <a:lnTo>
                    <a:pt x="2624" y="2637"/>
                  </a:lnTo>
                  <a:lnTo>
                    <a:pt x="2624" y="5258"/>
                  </a:lnTo>
                  <a:lnTo>
                    <a:pt x="5895" y="5258"/>
                  </a:lnTo>
                  <a:lnTo>
                    <a:pt x="6541" y="2637"/>
                  </a:lnTo>
                  <a:lnTo>
                    <a:pt x="6541" y="2100"/>
                  </a:lnTo>
                  <a:lnTo>
                    <a:pt x="11598" y="2100"/>
                  </a:lnTo>
                  <a:lnTo>
                    <a:pt x="11498" y="1542"/>
                  </a:lnTo>
                  <a:lnTo>
                    <a:pt x="11123" y="1042"/>
                  </a:lnTo>
                  <a:lnTo>
                    <a:pt x="10477" y="521"/>
                  </a:lnTo>
                  <a:lnTo>
                    <a:pt x="9165" y="0"/>
                  </a:lnTo>
                  <a:close/>
                  <a:moveTo>
                    <a:pt x="7207" y="18442"/>
                  </a:moveTo>
                  <a:lnTo>
                    <a:pt x="6541" y="18442"/>
                  </a:lnTo>
                  <a:lnTo>
                    <a:pt x="5228" y="18963"/>
                  </a:lnTo>
                  <a:lnTo>
                    <a:pt x="3861" y="19453"/>
                  </a:lnTo>
                  <a:lnTo>
                    <a:pt x="2614" y="20086"/>
                  </a:lnTo>
                  <a:lnTo>
                    <a:pt x="1368" y="20817"/>
                  </a:lnTo>
                  <a:lnTo>
                    <a:pt x="0" y="21600"/>
                  </a:lnTo>
                  <a:lnTo>
                    <a:pt x="11562" y="21600"/>
                  </a:lnTo>
                  <a:lnTo>
                    <a:pt x="10849" y="21078"/>
                  </a:lnTo>
                  <a:lnTo>
                    <a:pt x="8499" y="19500"/>
                  </a:lnTo>
                  <a:lnTo>
                    <a:pt x="7207" y="18442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50" name="Shape 150"/>
          <p:cNvSpPr/>
          <p:nvPr/>
        </p:nvSpPr>
        <p:spPr>
          <a:xfrm>
            <a:off x="7141259" y="4276953"/>
            <a:ext cx="2267713" cy="694132"/>
          </a:xfrm>
          <a:prstGeom prst="rect">
            <a:avLst/>
          </a:prstGeom>
          <a:solidFill>
            <a:srgbClr val="C0392B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1" name="Shape 151"/>
          <p:cNvSpPr/>
          <p:nvPr/>
        </p:nvSpPr>
        <p:spPr>
          <a:xfrm>
            <a:off x="6502400" y="4276953"/>
            <a:ext cx="638860" cy="694132"/>
          </a:xfrm>
          <a:prstGeom prst="rect">
            <a:avLst/>
          </a:prstGeom>
          <a:solidFill>
            <a:srgbClr val="44536A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2" name="Shape 152"/>
          <p:cNvSpPr/>
          <p:nvPr/>
        </p:nvSpPr>
        <p:spPr>
          <a:xfrm>
            <a:off x="7334435" y="4458830"/>
            <a:ext cx="1513841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100"/>
              </a:spcBef>
              <a:defRPr sz="1800"/>
            </a:pPr>
            <a:r>
              <a:rPr spc="-206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spc="-173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spc="-200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spc="-33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</a:t>
            </a:r>
            <a:r>
              <a:rPr spc="26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spc="-86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spc="-113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spc="-180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</a:p>
        </p:txBody>
      </p:sp>
      <p:grpSp>
        <p:nvGrpSpPr>
          <p:cNvPr id="157" name="Group 157"/>
          <p:cNvGrpSpPr/>
          <p:nvPr/>
        </p:nvGrpSpPr>
        <p:grpSpPr>
          <a:xfrm>
            <a:off x="6669835" y="4415128"/>
            <a:ext cx="294235" cy="464922"/>
            <a:chOff x="0" y="0"/>
            <a:chExt cx="294233" cy="464920"/>
          </a:xfrm>
        </p:grpSpPr>
        <p:sp>
          <p:nvSpPr>
            <p:cNvPr id="153" name="Shape 153"/>
            <p:cNvSpPr/>
            <p:nvPr/>
          </p:nvSpPr>
          <p:spPr>
            <a:xfrm>
              <a:off x="105392" y="421029"/>
              <a:ext cx="83448" cy="43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333"/>
                  </a:lnTo>
                  <a:lnTo>
                    <a:pt x="1450" y="11588"/>
                  </a:lnTo>
                  <a:lnTo>
                    <a:pt x="3971" y="17017"/>
                  </a:lnTo>
                  <a:lnTo>
                    <a:pt x="7347" y="20421"/>
                  </a:lnTo>
                  <a:lnTo>
                    <a:pt x="11361" y="21600"/>
                  </a:lnTo>
                  <a:lnTo>
                    <a:pt x="15358" y="20078"/>
                  </a:lnTo>
                  <a:lnTo>
                    <a:pt x="18611" y="15925"/>
                  </a:lnTo>
                  <a:lnTo>
                    <a:pt x="20799" y="9760"/>
                  </a:lnTo>
                  <a:lnTo>
                    <a:pt x="21600" y="22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54" name="Shape 154"/>
            <p:cNvSpPr/>
            <p:nvPr/>
          </p:nvSpPr>
          <p:spPr>
            <a:xfrm>
              <a:off x="0" y="0"/>
              <a:ext cx="250342" cy="425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06" y="0"/>
                  </a:moveTo>
                  <a:lnTo>
                    <a:pt x="7722" y="614"/>
                  </a:lnTo>
                  <a:lnTo>
                    <a:pt x="3787" y="2228"/>
                  </a:lnTo>
                  <a:lnTo>
                    <a:pt x="1043" y="4647"/>
                  </a:lnTo>
                  <a:lnTo>
                    <a:pt x="0" y="7571"/>
                  </a:lnTo>
                  <a:lnTo>
                    <a:pt x="136" y="8568"/>
                  </a:lnTo>
                  <a:lnTo>
                    <a:pt x="2600" y="12148"/>
                  </a:lnTo>
                  <a:lnTo>
                    <a:pt x="6066" y="14029"/>
                  </a:lnTo>
                  <a:lnTo>
                    <a:pt x="6066" y="15363"/>
                  </a:lnTo>
                  <a:lnTo>
                    <a:pt x="4921" y="15363"/>
                  </a:lnTo>
                  <a:lnTo>
                    <a:pt x="4547" y="15810"/>
                  </a:lnTo>
                  <a:lnTo>
                    <a:pt x="4270" y="16144"/>
                  </a:lnTo>
                  <a:lnTo>
                    <a:pt x="4027" y="16477"/>
                  </a:lnTo>
                  <a:lnTo>
                    <a:pt x="3853" y="16810"/>
                  </a:lnTo>
                  <a:lnTo>
                    <a:pt x="3787" y="17144"/>
                  </a:lnTo>
                  <a:lnTo>
                    <a:pt x="4173" y="17591"/>
                  </a:lnTo>
                  <a:lnTo>
                    <a:pt x="4173" y="18038"/>
                  </a:lnTo>
                  <a:lnTo>
                    <a:pt x="4547" y="18258"/>
                  </a:lnTo>
                  <a:lnTo>
                    <a:pt x="4547" y="18478"/>
                  </a:lnTo>
                  <a:lnTo>
                    <a:pt x="4270" y="18940"/>
                  </a:lnTo>
                  <a:lnTo>
                    <a:pt x="4027" y="19341"/>
                  </a:lnTo>
                  <a:lnTo>
                    <a:pt x="3853" y="19700"/>
                  </a:lnTo>
                  <a:lnTo>
                    <a:pt x="3787" y="20039"/>
                  </a:lnTo>
                  <a:lnTo>
                    <a:pt x="4173" y="20259"/>
                  </a:lnTo>
                  <a:lnTo>
                    <a:pt x="4173" y="20706"/>
                  </a:lnTo>
                  <a:lnTo>
                    <a:pt x="4921" y="21600"/>
                  </a:lnTo>
                  <a:lnTo>
                    <a:pt x="5681" y="21600"/>
                  </a:lnTo>
                  <a:lnTo>
                    <a:pt x="20081" y="20926"/>
                  </a:lnTo>
                  <a:lnTo>
                    <a:pt x="20840" y="20706"/>
                  </a:lnTo>
                  <a:lnTo>
                    <a:pt x="21214" y="20486"/>
                  </a:lnTo>
                  <a:lnTo>
                    <a:pt x="21600" y="20039"/>
                  </a:lnTo>
                  <a:lnTo>
                    <a:pt x="6440" y="20039"/>
                  </a:lnTo>
                  <a:lnTo>
                    <a:pt x="6440" y="19592"/>
                  </a:lnTo>
                  <a:lnTo>
                    <a:pt x="18947" y="18925"/>
                  </a:lnTo>
                  <a:lnTo>
                    <a:pt x="21600" y="18925"/>
                  </a:lnTo>
                  <a:lnTo>
                    <a:pt x="21600" y="18258"/>
                  </a:lnTo>
                  <a:lnTo>
                    <a:pt x="21214" y="17811"/>
                  </a:lnTo>
                  <a:lnTo>
                    <a:pt x="21214" y="17591"/>
                  </a:lnTo>
                  <a:lnTo>
                    <a:pt x="21600" y="17144"/>
                  </a:lnTo>
                  <a:lnTo>
                    <a:pt x="6440" y="17144"/>
                  </a:lnTo>
                  <a:lnTo>
                    <a:pt x="6440" y="16924"/>
                  </a:lnTo>
                  <a:lnTo>
                    <a:pt x="18947" y="16257"/>
                  </a:lnTo>
                  <a:lnTo>
                    <a:pt x="21600" y="16257"/>
                  </a:lnTo>
                  <a:lnTo>
                    <a:pt x="21600" y="15583"/>
                  </a:lnTo>
                  <a:lnTo>
                    <a:pt x="21214" y="15143"/>
                  </a:lnTo>
                  <a:lnTo>
                    <a:pt x="21087" y="14916"/>
                  </a:lnTo>
                  <a:lnTo>
                    <a:pt x="8719" y="14916"/>
                  </a:lnTo>
                  <a:lnTo>
                    <a:pt x="8719" y="13135"/>
                  </a:lnTo>
                  <a:lnTo>
                    <a:pt x="7960" y="12915"/>
                  </a:lnTo>
                  <a:lnTo>
                    <a:pt x="6832" y="12411"/>
                  </a:lnTo>
                  <a:lnTo>
                    <a:pt x="4173" y="10687"/>
                  </a:lnTo>
                  <a:lnTo>
                    <a:pt x="2729" y="8400"/>
                  </a:lnTo>
                  <a:lnTo>
                    <a:pt x="2653" y="7571"/>
                  </a:lnTo>
                  <a:lnTo>
                    <a:pt x="2860" y="6409"/>
                  </a:lnTo>
                  <a:lnTo>
                    <a:pt x="4409" y="4253"/>
                  </a:lnTo>
                  <a:lnTo>
                    <a:pt x="7015" y="2594"/>
                  </a:lnTo>
                  <a:lnTo>
                    <a:pt x="10534" y="1683"/>
                  </a:lnTo>
                  <a:lnTo>
                    <a:pt x="12506" y="1561"/>
                  </a:lnTo>
                  <a:lnTo>
                    <a:pt x="20246" y="1561"/>
                  </a:lnTo>
                  <a:lnTo>
                    <a:pt x="19750" y="1317"/>
                  </a:lnTo>
                  <a:lnTo>
                    <a:pt x="17619" y="614"/>
                  </a:lnTo>
                  <a:lnTo>
                    <a:pt x="15205" y="160"/>
                  </a:lnTo>
                  <a:lnTo>
                    <a:pt x="1250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55" name="Shape 155"/>
            <p:cNvSpPr/>
            <p:nvPr/>
          </p:nvSpPr>
          <p:spPr>
            <a:xfrm>
              <a:off x="144948" y="30749"/>
              <a:ext cx="149286" cy="263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978" y="0"/>
                  </a:moveTo>
                  <a:lnTo>
                    <a:pt x="0" y="0"/>
                  </a:lnTo>
                  <a:lnTo>
                    <a:pt x="3582" y="197"/>
                  </a:lnTo>
                  <a:lnTo>
                    <a:pt x="6750" y="765"/>
                  </a:lnTo>
                  <a:lnTo>
                    <a:pt x="12077" y="2883"/>
                  </a:lnTo>
                  <a:lnTo>
                    <a:pt x="15803" y="6030"/>
                  </a:lnTo>
                  <a:lnTo>
                    <a:pt x="17151" y="9721"/>
                  </a:lnTo>
                  <a:lnTo>
                    <a:pt x="17021" y="11067"/>
                  </a:lnTo>
                  <a:lnTo>
                    <a:pt x="16597" y="12334"/>
                  </a:lnTo>
                  <a:lnTo>
                    <a:pt x="15811" y="13470"/>
                  </a:lnTo>
                  <a:lnTo>
                    <a:pt x="14602" y="14404"/>
                  </a:lnTo>
                  <a:lnTo>
                    <a:pt x="13439" y="15625"/>
                  </a:lnTo>
                  <a:lnTo>
                    <a:pt x="11912" y="16610"/>
                  </a:lnTo>
                  <a:lnTo>
                    <a:pt x="10143" y="17393"/>
                  </a:lnTo>
                  <a:lnTo>
                    <a:pt x="8252" y="18007"/>
                  </a:lnTo>
                  <a:lnTo>
                    <a:pt x="6978" y="18363"/>
                  </a:lnTo>
                  <a:lnTo>
                    <a:pt x="6978" y="21244"/>
                  </a:lnTo>
                  <a:lnTo>
                    <a:pt x="3803" y="21600"/>
                  </a:lnTo>
                  <a:lnTo>
                    <a:pt x="14389" y="21600"/>
                  </a:lnTo>
                  <a:lnTo>
                    <a:pt x="14182" y="21244"/>
                  </a:lnTo>
                  <a:lnTo>
                    <a:pt x="11427" y="21244"/>
                  </a:lnTo>
                  <a:lnTo>
                    <a:pt x="11427" y="19798"/>
                  </a:lnTo>
                  <a:lnTo>
                    <a:pt x="16976" y="17066"/>
                  </a:lnTo>
                  <a:lnTo>
                    <a:pt x="20725" y="12913"/>
                  </a:lnTo>
                  <a:lnTo>
                    <a:pt x="21600" y="9721"/>
                  </a:lnTo>
                  <a:lnTo>
                    <a:pt x="21142" y="7304"/>
                  </a:lnTo>
                  <a:lnTo>
                    <a:pt x="19851" y="4991"/>
                  </a:lnTo>
                  <a:lnTo>
                    <a:pt x="17843" y="2881"/>
                  </a:lnTo>
                  <a:lnTo>
                    <a:pt x="15249" y="1079"/>
                  </a:lnTo>
                  <a:lnTo>
                    <a:pt x="1297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56" name="Shape 156"/>
            <p:cNvSpPr/>
            <p:nvPr/>
          </p:nvSpPr>
          <p:spPr>
            <a:xfrm>
              <a:off x="74641" y="166623"/>
              <a:ext cx="175701" cy="228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4545"/>
                  </a:moveTo>
                  <a:lnTo>
                    <a:pt x="17820" y="14545"/>
                  </a:lnTo>
                  <a:lnTo>
                    <a:pt x="17820" y="14956"/>
                  </a:lnTo>
                  <a:lnTo>
                    <a:pt x="0" y="16200"/>
                  </a:lnTo>
                  <a:lnTo>
                    <a:pt x="21600" y="16200"/>
                  </a:lnTo>
                  <a:lnTo>
                    <a:pt x="21600" y="14545"/>
                  </a:lnTo>
                  <a:close/>
                  <a:moveTo>
                    <a:pt x="4313" y="0"/>
                  </a:moveTo>
                  <a:lnTo>
                    <a:pt x="2698" y="834"/>
                  </a:lnTo>
                  <a:lnTo>
                    <a:pt x="6478" y="5823"/>
                  </a:lnTo>
                  <a:lnTo>
                    <a:pt x="6478" y="12044"/>
                  </a:lnTo>
                  <a:lnTo>
                    <a:pt x="8094" y="12044"/>
                  </a:lnTo>
                  <a:lnTo>
                    <a:pt x="8094" y="4989"/>
                  </a:lnTo>
                  <a:lnTo>
                    <a:pt x="5729" y="2078"/>
                  </a:lnTo>
                  <a:lnTo>
                    <a:pt x="5396" y="2078"/>
                  </a:lnTo>
                  <a:lnTo>
                    <a:pt x="5396" y="1667"/>
                  </a:lnTo>
                  <a:lnTo>
                    <a:pt x="15023" y="1667"/>
                  </a:lnTo>
                  <a:lnTo>
                    <a:pt x="15344" y="1244"/>
                  </a:lnTo>
                  <a:lnTo>
                    <a:pt x="5396" y="1244"/>
                  </a:lnTo>
                  <a:lnTo>
                    <a:pt x="4863" y="834"/>
                  </a:lnTo>
                  <a:lnTo>
                    <a:pt x="4313" y="0"/>
                  </a:lnTo>
                  <a:close/>
                  <a:moveTo>
                    <a:pt x="15023" y="1667"/>
                  </a:moveTo>
                  <a:lnTo>
                    <a:pt x="10259" y="1667"/>
                  </a:lnTo>
                  <a:lnTo>
                    <a:pt x="10792" y="2078"/>
                  </a:lnTo>
                  <a:lnTo>
                    <a:pt x="12424" y="2078"/>
                  </a:lnTo>
                  <a:lnTo>
                    <a:pt x="9726" y="4989"/>
                  </a:lnTo>
                  <a:lnTo>
                    <a:pt x="9726" y="12044"/>
                  </a:lnTo>
                  <a:lnTo>
                    <a:pt x="11874" y="12044"/>
                  </a:lnTo>
                  <a:lnTo>
                    <a:pt x="11874" y="5823"/>
                  </a:lnTo>
                  <a:lnTo>
                    <a:pt x="15023" y="1667"/>
                  </a:lnTo>
                  <a:close/>
                  <a:moveTo>
                    <a:pt x="21600" y="19522"/>
                  </a:moveTo>
                  <a:lnTo>
                    <a:pt x="17820" y="19522"/>
                  </a:lnTo>
                  <a:lnTo>
                    <a:pt x="17820" y="2035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9522"/>
                  </a:lnTo>
                  <a:close/>
                  <a:moveTo>
                    <a:pt x="20518" y="11223"/>
                  </a:moveTo>
                  <a:lnTo>
                    <a:pt x="19435" y="11634"/>
                  </a:lnTo>
                  <a:lnTo>
                    <a:pt x="20693" y="11634"/>
                  </a:lnTo>
                  <a:lnTo>
                    <a:pt x="20518" y="11223"/>
                  </a:lnTo>
                  <a:close/>
                  <a:moveTo>
                    <a:pt x="6478" y="1667"/>
                  </a:moveTo>
                  <a:lnTo>
                    <a:pt x="5396" y="1667"/>
                  </a:lnTo>
                  <a:lnTo>
                    <a:pt x="5729" y="2078"/>
                  </a:lnTo>
                  <a:lnTo>
                    <a:pt x="5945" y="2078"/>
                  </a:lnTo>
                  <a:lnTo>
                    <a:pt x="6478" y="1667"/>
                  </a:lnTo>
                  <a:close/>
                  <a:moveTo>
                    <a:pt x="9726" y="1667"/>
                  </a:moveTo>
                  <a:lnTo>
                    <a:pt x="7561" y="1667"/>
                  </a:lnTo>
                  <a:lnTo>
                    <a:pt x="8094" y="2078"/>
                  </a:lnTo>
                  <a:lnTo>
                    <a:pt x="9176" y="2078"/>
                  </a:lnTo>
                  <a:lnTo>
                    <a:pt x="9726" y="1667"/>
                  </a:lnTo>
                  <a:close/>
                  <a:moveTo>
                    <a:pt x="7028" y="423"/>
                  </a:moveTo>
                  <a:lnTo>
                    <a:pt x="7028" y="834"/>
                  </a:lnTo>
                  <a:lnTo>
                    <a:pt x="6478" y="1244"/>
                  </a:lnTo>
                  <a:lnTo>
                    <a:pt x="8094" y="1244"/>
                  </a:lnTo>
                  <a:lnTo>
                    <a:pt x="7028" y="423"/>
                  </a:lnTo>
                  <a:close/>
                  <a:moveTo>
                    <a:pt x="10259" y="423"/>
                  </a:moveTo>
                  <a:lnTo>
                    <a:pt x="9726" y="834"/>
                  </a:lnTo>
                  <a:lnTo>
                    <a:pt x="9726" y="1244"/>
                  </a:lnTo>
                  <a:lnTo>
                    <a:pt x="10792" y="1244"/>
                  </a:lnTo>
                  <a:lnTo>
                    <a:pt x="10259" y="834"/>
                  </a:lnTo>
                  <a:lnTo>
                    <a:pt x="10259" y="423"/>
                  </a:lnTo>
                  <a:close/>
                  <a:moveTo>
                    <a:pt x="14039" y="0"/>
                  </a:moveTo>
                  <a:lnTo>
                    <a:pt x="13506" y="834"/>
                  </a:lnTo>
                  <a:lnTo>
                    <a:pt x="12957" y="1244"/>
                  </a:lnTo>
                  <a:lnTo>
                    <a:pt x="15344" y="1244"/>
                  </a:lnTo>
                  <a:lnTo>
                    <a:pt x="15655" y="834"/>
                  </a:lnTo>
                  <a:lnTo>
                    <a:pt x="14039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58" name="Shape 158"/>
          <p:cNvSpPr/>
          <p:nvPr/>
        </p:nvSpPr>
        <p:spPr>
          <a:xfrm>
            <a:off x="10047832" y="3582821"/>
            <a:ext cx="2267713" cy="694132"/>
          </a:xfrm>
          <a:prstGeom prst="rect">
            <a:avLst/>
          </a:prstGeom>
          <a:solidFill>
            <a:srgbClr val="DF8278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9" name="Shape 159"/>
          <p:cNvSpPr/>
          <p:nvPr/>
        </p:nvSpPr>
        <p:spPr>
          <a:xfrm>
            <a:off x="9408972" y="3582821"/>
            <a:ext cx="638860" cy="694132"/>
          </a:xfrm>
          <a:prstGeom prst="rect">
            <a:avLst/>
          </a:prstGeom>
          <a:solidFill>
            <a:srgbClr val="44536A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0" name="Shape 160"/>
          <p:cNvSpPr/>
          <p:nvPr/>
        </p:nvSpPr>
        <p:spPr>
          <a:xfrm>
            <a:off x="10213778" y="3764699"/>
            <a:ext cx="1935820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100"/>
              </a:spcBef>
              <a:defRPr sz="1800"/>
            </a:pPr>
            <a:r>
              <a:rPr spc="-53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Human</a:t>
            </a:r>
            <a:r>
              <a:rPr spc="-200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53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capital</a:t>
            </a:r>
          </a:p>
        </p:txBody>
      </p:sp>
      <p:grpSp>
        <p:nvGrpSpPr>
          <p:cNvPr id="166" name="Group 166"/>
          <p:cNvGrpSpPr/>
          <p:nvPr/>
        </p:nvGrpSpPr>
        <p:grpSpPr>
          <a:xfrm>
            <a:off x="9586163" y="3724248"/>
            <a:ext cx="338126" cy="409652"/>
            <a:chOff x="0" y="0"/>
            <a:chExt cx="338124" cy="409651"/>
          </a:xfrm>
        </p:grpSpPr>
        <p:sp>
          <p:nvSpPr>
            <p:cNvPr id="161" name="Shape 161"/>
            <p:cNvSpPr/>
            <p:nvPr/>
          </p:nvSpPr>
          <p:spPr>
            <a:xfrm>
              <a:off x="30749" y="299515"/>
              <a:ext cx="188043" cy="110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76" y="0"/>
                  </a:moveTo>
                  <a:lnTo>
                    <a:pt x="0" y="19873"/>
                  </a:lnTo>
                  <a:lnTo>
                    <a:pt x="498" y="19873"/>
                  </a:lnTo>
                  <a:lnTo>
                    <a:pt x="1011" y="20723"/>
                  </a:lnTo>
                  <a:lnTo>
                    <a:pt x="2023" y="21600"/>
                  </a:lnTo>
                  <a:lnTo>
                    <a:pt x="6641" y="18489"/>
                  </a:lnTo>
                  <a:lnTo>
                    <a:pt x="16063" y="12607"/>
                  </a:lnTo>
                  <a:lnTo>
                    <a:pt x="20680" y="9512"/>
                  </a:lnTo>
                  <a:lnTo>
                    <a:pt x="21355" y="1736"/>
                  </a:lnTo>
                  <a:lnTo>
                    <a:pt x="21600" y="316"/>
                  </a:lnTo>
                  <a:lnTo>
                    <a:pt x="9654" y="316"/>
                  </a:lnTo>
                  <a:lnTo>
                    <a:pt x="807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2" name="Shape 162"/>
            <p:cNvSpPr/>
            <p:nvPr/>
          </p:nvSpPr>
          <p:spPr>
            <a:xfrm>
              <a:off x="118533" y="365624"/>
              <a:ext cx="201981" cy="44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2676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3" name="Shape 163"/>
            <p:cNvSpPr/>
            <p:nvPr/>
          </p:nvSpPr>
          <p:spPr>
            <a:xfrm>
              <a:off x="0" y="88053"/>
              <a:ext cx="272289" cy="299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45" y="0"/>
                  </a:moveTo>
                  <a:lnTo>
                    <a:pt x="8082" y="2630"/>
                  </a:lnTo>
                  <a:lnTo>
                    <a:pt x="5618" y="4810"/>
                  </a:lnTo>
                  <a:lnTo>
                    <a:pt x="2956" y="6571"/>
                  </a:lnTo>
                  <a:lnTo>
                    <a:pt x="0" y="7942"/>
                  </a:lnTo>
                  <a:lnTo>
                    <a:pt x="0" y="20652"/>
                  </a:lnTo>
                  <a:lnTo>
                    <a:pt x="1042" y="21600"/>
                  </a:lnTo>
                  <a:lnTo>
                    <a:pt x="6620" y="14302"/>
                  </a:lnTo>
                  <a:lnTo>
                    <a:pt x="6033" y="13480"/>
                  </a:lnTo>
                  <a:lnTo>
                    <a:pt x="5838" y="12510"/>
                  </a:lnTo>
                  <a:lnTo>
                    <a:pt x="6033" y="11480"/>
                  </a:lnTo>
                  <a:lnTo>
                    <a:pt x="6620" y="10482"/>
                  </a:lnTo>
                  <a:lnTo>
                    <a:pt x="7571" y="9669"/>
                  </a:lnTo>
                  <a:lnTo>
                    <a:pt x="8753" y="9213"/>
                  </a:lnTo>
                  <a:lnTo>
                    <a:pt x="20242" y="9213"/>
                  </a:lnTo>
                  <a:lnTo>
                    <a:pt x="21600" y="7307"/>
                  </a:lnTo>
                  <a:lnTo>
                    <a:pt x="18462" y="5402"/>
                  </a:lnTo>
                  <a:lnTo>
                    <a:pt x="18118" y="5090"/>
                  </a:lnTo>
                  <a:lnTo>
                    <a:pt x="17763" y="5090"/>
                  </a:lnTo>
                  <a:lnTo>
                    <a:pt x="17763" y="4767"/>
                  </a:lnTo>
                  <a:lnTo>
                    <a:pt x="17420" y="4767"/>
                  </a:lnTo>
                  <a:lnTo>
                    <a:pt x="17420" y="4455"/>
                  </a:lnTo>
                  <a:lnTo>
                    <a:pt x="16721" y="4455"/>
                  </a:lnTo>
                  <a:lnTo>
                    <a:pt x="16721" y="4132"/>
                  </a:lnTo>
                  <a:lnTo>
                    <a:pt x="15324" y="3175"/>
                  </a:lnTo>
                  <a:lnTo>
                    <a:pt x="14980" y="3175"/>
                  </a:lnTo>
                  <a:lnTo>
                    <a:pt x="14980" y="2862"/>
                  </a:lnTo>
                  <a:lnTo>
                    <a:pt x="14282" y="2862"/>
                  </a:lnTo>
                  <a:lnTo>
                    <a:pt x="14282" y="2540"/>
                  </a:lnTo>
                  <a:lnTo>
                    <a:pt x="13938" y="2540"/>
                  </a:lnTo>
                  <a:lnTo>
                    <a:pt x="13938" y="2227"/>
                  </a:lnTo>
                  <a:lnTo>
                    <a:pt x="13239" y="2227"/>
                  </a:lnTo>
                  <a:lnTo>
                    <a:pt x="13239" y="1905"/>
                  </a:lnTo>
                  <a:lnTo>
                    <a:pt x="1044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4" name="Shape 164"/>
            <p:cNvSpPr/>
            <p:nvPr/>
          </p:nvSpPr>
          <p:spPr>
            <a:xfrm>
              <a:off x="114198" y="0"/>
              <a:ext cx="223927" cy="18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84" y="0"/>
                  </a:moveTo>
                  <a:lnTo>
                    <a:pt x="0" y="6167"/>
                  </a:lnTo>
                  <a:lnTo>
                    <a:pt x="18216" y="21600"/>
                  </a:lnTo>
                  <a:lnTo>
                    <a:pt x="21600" y="15939"/>
                  </a:lnTo>
                  <a:lnTo>
                    <a:pt x="338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5" name="Shape 165"/>
            <p:cNvSpPr/>
            <p:nvPr/>
          </p:nvSpPr>
          <p:spPr>
            <a:xfrm>
              <a:off x="110337" y="215798"/>
              <a:ext cx="144835" cy="85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2342" y="69"/>
                  </a:lnTo>
                  <a:lnTo>
                    <a:pt x="4495" y="2229"/>
                  </a:lnTo>
                  <a:lnTo>
                    <a:pt x="6461" y="5286"/>
                  </a:lnTo>
                  <a:lnTo>
                    <a:pt x="7447" y="9070"/>
                  </a:lnTo>
                  <a:lnTo>
                    <a:pt x="7453" y="13060"/>
                  </a:lnTo>
                  <a:lnTo>
                    <a:pt x="6475" y="16734"/>
                  </a:lnTo>
                  <a:lnTo>
                    <a:pt x="4778" y="19471"/>
                  </a:lnTo>
                  <a:lnTo>
                    <a:pt x="2780" y="21059"/>
                  </a:lnTo>
                  <a:lnTo>
                    <a:pt x="665" y="21600"/>
                  </a:lnTo>
                  <a:lnTo>
                    <a:pt x="16174" y="21600"/>
                  </a:lnTo>
                  <a:lnTo>
                    <a:pt x="17597" y="13391"/>
                  </a:lnTo>
                  <a:lnTo>
                    <a:pt x="20322" y="3349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67" name="Shape 167"/>
          <p:cNvSpPr/>
          <p:nvPr/>
        </p:nvSpPr>
        <p:spPr>
          <a:xfrm>
            <a:off x="774218" y="6545749"/>
            <a:ext cx="2306321" cy="159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R="5080" indent="12700" algn="l" defTabSz="457200">
              <a:spcBef>
                <a:spcPts val="100"/>
              </a:spcBef>
              <a:defRPr sz="1800"/>
            </a:pPr>
            <a:r>
              <a:rPr spc="-4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-2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burgeoning </a:t>
            </a:r>
            <a:r>
              <a:rPr spc="-4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consuming </a:t>
            </a:r>
            <a:r>
              <a:rPr spc="-8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class  </a:t>
            </a:r>
            <a:r>
              <a:rPr spc="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will </a:t>
            </a:r>
            <a:r>
              <a:rPr spc="-3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give </a:t>
            </a:r>
            <a:r>
              <a:rPr spc="-4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rise </a:t>
            </a:r>
            <a:r>
              <a:rPr spc="4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spc="-4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large </a:t>
            </a:r>
            <a:r>
              <a:rPr spc="-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new  </a:t>
            </a:r>
            <a:r>
              <a:rPr spc="-4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markets, </a:t>
            </a:r>
            <a:r>
              <a:rPr spc="-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notably </a:t>
            </a:r>
            <a:r>
              <a:rPr spc="-1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spc="-2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financial  </a:t>
            </a:r>
            <a:r>
              <a:rPr spc="-5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services and </a:t>
            </a:r>
            <a:r>
              <a:rPr spc="-4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various </a:t>
            </a:r>
            <a:r>
              <a:rPr spc="-1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retail  </a:t>
            </a:r>
            <a:r>
              <a:rPr spc="-5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services </a:t>
            </a:r>
            <a:r>
              <a:rPr spc="-4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such </a:t>
            </a:r>
            <a:r>
              <a:rPr spc="-12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as </a:t>
            </a:r>
            <a:r>
              <a:rPr spc="2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food </a:t>
            </a:r>
            <a:r>
              <a:rPr spc="-4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  </a:t>
            </a:r>
            <a:r>
              <a:rPr spc="-59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beverages</a:t>
            </a:r>
          </a:p>
        </p:txBody>
      </p:sp>
      <p:sp>
        <p:nvSpPr>
          <p:cNvPr id="168" name="Shape 168"/>
          <p:cNvSpPr/>
          <p:nvPr/>
        </p:nvSpPr>
        <p:spPr>
          <a:xfrm>
            <a:off x="3969442" y="5859474"/>
            <a:ext cx="2331383" cy="2736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R="5080" indent="12700" algn="l" defTabSz="457200">
              <a:spcBef>
                <a:spcPts val="100"/>
              </a:spcBef>
              <a:defRPr sz="1800"/>
            </a:pPr>
            <a:r>
              <a:rPr spc="-4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-1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fastest-growing  </a:t>
            </a:r>
            <a:r>
              <a: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opportunities </a:t>
            </a:r>
            <a:r>
              <a:rPr spc="-1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this </a:t>
            </a:r>
            <a:r>
              <a:rPr spc="-2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sector could  </a:t>
            </a:r>
            <a:r>
              <a:rPr spc="-4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become </a:t>
            </a:r>
            <a:r>
              <a:rPr spc="-119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spc="-4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large </a:t>
            </a:r>
            <a:r>
              <a:rPr spc="4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-59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Revenue </a:t>
            </a:r>
            <a:r>
              <a:rPr spc="4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 </a:t>
            </a:r>
            <a:r>
              <a:rPr spc="-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country. </a:t>
            </a:r>
            <a:r>
              <a:rPr spc="-4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-2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downstream </a:t>
            </a:r>
            <a:r>
              <a:rPr spc="2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food  </a:t>
            </a:r>
            <a:r>
              <a:rPr spc="-5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spc="-59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beverages </a:t>
            </a:r>
            <a:r>
              <a:rPr spc="-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industry </a:t>
            </a:r>
            <a:r>
              <a:rPr spc="-1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could  </a:t>
            </a:r>
            <a:r>
              <a:rPr spc="-2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develop </a:t>
            </a:r>
            <a:r>
              <a:rPr spc="-1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spc="-59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mean </a:t>
            </a:r>
            <a:r>
              <a:rPr spc="-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while </a:t>
            </a:r>
            <a:r>
              <a:rPr spc="-3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upstream  </a:t>
            </a:r>
            <a:r>
              <a:rPr spc="-2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activities, </a:t>
            </a:r>
            <a:r>
              <a:rPr spc="-4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such </a:t>
            </a:r>
            <a:r>
              <a:rPr spc="-12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as </a:t>
            </a:r>
            <a:r>
              <a:rPr spc="-4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machinery,  </a:t>
            </a:r>
            <a:r>
              <a:rPr spc="-1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fertiliser, </a:t>
            </a:r>
            <a:r>
              <a:rPr spc="-4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spc="-7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seeds </a:t>
            </a:r>
            <a:r>
              <a:rPr spc="-2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could </a:t>
            </a:r>
            <a:r>
              <a:rPr spc="3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offer  </a:t>
            </a:r>
            <a:r>
              <a:rPr spc="-2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additional </a:t>
            </a:r>
            <a:r>
              <a:rPr spc="-4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annual</a:t>
            </a:r>
            <a:r>
              <a:rPr spc="-2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potential</a:t>
            </a:r>
          </a:p>
        </p:txBody>
      </p:sp>
      <p:sp>
        <p:nvSpPr>
          <p:cNvPr id="169" name="Shape 169"/>
          <p:cNvSpPr/>
          <p:nvPr/>
        </p:nvSpPr>
        <p:spPr>
          <a:xfrm>
            <a:off x="7183119" y="5077423"/>
            <a:ext cx="2194561" cy="2736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100"/>
              </a:spcBef>
              <a:defRPr sz="1800"/>
            </a:pPr>
            <a:r>
              <a:rPr spc="-4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-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potential </a:t>
            </a:r>
            <a:r>
              <a:rPr spc="4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spc="2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1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improve</a:t>
            </a: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marR="5080" indent="12700" algn="l" defTabSz="457200">
              <a:defRPr sz="1800"/>
            </a:pPr>
            <a:r>
              <a:rPr spc="-4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Indonesia’s </a:t>
            </a:r>
            <a:r>
              <a:rPr spc="-3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energy </a:t>
            </a:r>
            <a:r>
              <a:rPr spc="-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efficiency </a:t>
            </a:r>
            <a:r>
              <a:rPr spc="-6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  also </a:t>
            </a:r>
            <a:r>
              <a:rPr spc="-2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significant. </a:t>
            </a:r>
            <a:r>
              <a:rPr spc="-2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spc="4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4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instance, using </a:t>
            </a:r>
            <a:r>
              <a:rPr spc="-2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more </a:t>
            </a:r>
            <a:r>
              <a:rPr spc="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efficient </a:t>
            </a:r>
            <a:r>
              <a:rPr spc="-2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methods </a:t>
            </a:r>
            <a:r>
              <a:rPr spc="4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  </a:t>
            </a:r>
            <a:r>
              <a:rPr spc="-3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generate </a:t>
            </a:r>
            <a:r>
              <a:rPr spc="-1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power, </a:t>
            </a:r>
            <a:r>
              <a:rPr spc="-2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improving  </a:t>
            </a:r>
            <a:r>
              <a:rPr spc="-1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transportation, </a:t>
            </a:r>
            <a:r>
              <a:rPr spc="-5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spc="2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retrofitting  </a:t>
            </a:r>
            <a:r>
              <a:rPr spc="-4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spc="-1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constructing </a:t>
            </a:r>
            <a:r>
              <a:rPr spc="-2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more energy-  </a:t>
            </a:r>
            <a:r>
              <a:rPr spc="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efficient</a:t>
            </a:r>
            <a:r>
              <a:rPr spc="-1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3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buildings</a:t>
            </a:r>
          </a:p>
        </p:txBody>
      </p:sp>
      <p:sp>
        <p:nvSpPr>
          <p:cNvPr id="170" name="Shape 170"/>
          <p:cNvSpPr/>
          <p:nvPr/>
        </p:nvSpPr>
        <p:spPr>
          <a:xfrm>
            <a:off x="10060702" y="4383292"/>
            <a:ext cx="2241974" cy="2736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R="5080" indent="12700" algn="l" defTabSz="457200">
              <a:spcBef>
                <a:spcPts val="100"/>
              </a:spcBef>
              <a:defRPr sz="1800"/>
            </a:pPr>
            <a:r>
              <a:rPr spc="-7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Research </a:t>
            </a:r>
            <a:r>
              <a:rPr spc="-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by </a:t>
            </a:r>
            <a:r>
              <a:rPr spc="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2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World </a:t>
            </a:r>
            <a:r>
              <a:rPr spc="-59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Bank  </a:t>
            </a:r>
            <a:r>
              <a:rPr spc="-6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suggests </a:t>
            </a:r>
            <a:r>
              <a:rPr spc="1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that </a:t>
            </a:r>
            <a:r>
              <a:rPr spc="-4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human </a:t>
            </a:r>
            <a:r>
              <a:rPr spc="-3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capital </a:t>
            </a:r>
            <a:r>
              <a:rPr spc="-6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spc="-119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 </a:t>
            </a:r>
            <a:r>
              <a:rPr spc="-3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major obstacle </a:t>
            </a:r>
            <a:r>
              <a:rPr spc="4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spc="1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-1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development </a:t>
            </a:r>
            <a:r>
              <a:rPr spc="4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-119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spc="-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vibrant  </a:t>
            </a:r>
            <a:r>
              <a:rPr spc="-4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Indonesian </a:t>
            </a:r>
            <a:r>
              <a:rPr spc="-2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manufacturing </a:t>
            </a:r>
            <a:r>
              <a:rPr spc="-2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sector.  </a:t>
            </a:r>
            <a:r>
              <a:rPr spc="-3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There </a:t>
            </a:r>
            <a:r>
              <a:rPr spc="-6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spc="-119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spc="-4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large </a:t>
            </a:r>
            <a:r>
              <a:rPr spc="1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opportunity </a:t>
            </a:r>
            <a:r>
              <a:rPr spc="-1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 private </a:t>
            </a:r>
            <a:r>
              <a:rPr spc="-2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education, </a:t>
            </a:r>
            <a:r>
              <a:rPr spc="-4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demand</a:t>
            </a:r>
            <a:r>
              <a:rPr spc="-1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40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spc="-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which </a:t>
            </a:r>
            <a:r>
              <a:rPr spc="-1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could </a:t>
            </a:r>
            <a:r>
              <a:rPr spc="-6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potentially</a:t>
            </a:r>
            <a:r>
              <a:rPr spc="-3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53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increase</a:t>
            </a:r>
          </a:p>
        </p:txBody>
      </p:sp>
      <p:grpSp>
        <p:nvGrpSpPr>
          <p:cNvPr id="174" name="Group 174"/>
          <p:cNvGrpSpPr/>
          <p:nvPr/>
        </p:nvGrpSpPr>
        <p:grpSpPr>
          <a:xfrm>
            <a:off x="5870447" y="3839900"/>
            <a:ext cx="1019388" cy="380970"/>
            <a:chOff x="0" y="0"/>
            <a:chExt cx="1019386" cy="380968"/>
          </a:xfrm>
        </p:grpSpPr>
        <p:sp>
          <p:nvSpPr>
            <p:cNvPr id="171" name="Shape 171"/>
            <p:cNvSpPr/>
            <p:nvPr/>
          </p:nvSpPr>
          <p:spPr>
            <a:xfrm>
              <a:off x="337833" y="88409"/>
              <a:ext cx="673688" cy="292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736" y="0"/>
                  </a:moveTo>
                  <a:lnTo>
                    <a:pt x="0" y="0"/>
                  </a:lnTo>
                  <a:lnTo>
                    <a:pt x="1606" y="228"/>
                  </a:lnTo>
                  <a:lnTo>
                    <a:pt x="3204" y="743"/>
                  </a:lnTo>
                  <a:lnTo>
                    <a:pt x="4788" y="1542"/>
                  </a:lnTo>
                  <a:lnTo>
                    <a:pt x="6349" y="2623"/>
                  </a:lnTo>
                  <a:lnTo>
                    <a:pt x="7882" y="3982"/>
                  </a:lnTo>
                  <a:lnTo>
                    <a:pt x="9377" y="5619"/>
                  </a:lnTo>
                  <a:lnTo>
                    <a:pt x="10829" y="7531"/>
                  </a:lnTo>
                  <a:lnTo>
                    <a:pt x="12229" y="9714"/>
                  </a:lnTo>
                  <a:lnTo>
                    <a:pt x="13571" y="12168"/>
                  </a:lnTo>
                  <a:lnTo>
                    <a:pt x="14846" y="14889"/>
                  </a:lnTo>
                  <a:lnTo>
                    <a:pt x="12510" y="18149"/>
                  </a:lnTo>
                  <a:lnTo>
                    <a:pt x="20580" y="21600"/>
                  </a:lnTo>
                  <a:lnTo>
                    <a:pt x="21600" y="8368"/>
                  </a:lnTo>
                  <a:lnTo>
                    <a:pt x="19520" y="8368"/>
                  </a:lnTo>
                  <a:lnTo>
                    <a:pt x="18244" y="5647"/>
                  </a:lnTo>
                  <a:lnTo>
                    <a:pt x="16902" y="3193"/>
                  </a:lnTo>
                  <a:lnTo>
                    <a:pt x="15502" y="1009"/>
                  </a:lnTo>
                  <a:lnTo>
                    <a:pt x="14736" y="0"/>
                  </a:lnTo>
                  <a:close/>
                </a:path>
              </a:pathLst>
            </a:cu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2" name="Shape 172"/>
            <p:cNvSpPr/>
            <p:nvPr/>
          </p:nvSpPr>
          <p:spPr>
            <a:xfrm>
              <a:off x="946641" y="157448"/>
              <a:ext cx="72746" cy="44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lnTo>
                    <a:pt x="1926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3" name="Shape 173"/>
            <p:cNvSpPr/>
            <p:nvPr/>
          </p:nvSpPr>
          <p:spPr>
            <a:xfrm>
              <a:off x="0" y="0"/>
              <a:ext cx="797438" cy="178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97" y="0"/>
                  </a:moveTo>
                  <a:lnTo>
                    <a:pt x="11741" y="98"/>
                  </a:lnTo>
                  <a:lnTo>
                    <a:pt x="10390" y="674"/>
                  </a:lnTo>
                  <a:lnTo>
                    <a:pt x="9052" y="1732"/>
                  </a:lnTo>
                  <a:lnTo>
                    <a:pt x="7733" y="3277"/>
                  </a:lnTo>
                  <a:lnTo>
                    <a:pt x="6438" y="5312"/>
                  </a:lnTo>
                  <a:lnTo>
                    <a:pt x="5175" y="7841"/>
                  </a:lnTo>
                  <a:lnTo>
                    <a:pt x="3948" y="10868"/>
                  </a:lnTo>
                  <a:lnTo>
                    <a:pt x="0" y="21600"/>
                  </a:lnTo>
                  <a:lnTo>
                    <a:pt x="1227" y="18573"/>
                  </a:lnTo>
                  <a:lnTo>
                    <a:pt x="2491" y="16043"/>
                  </a:lnTo>
                  <a:lnTo>
                    <a:pt x="3786" y="14008"/>
                  </a:lnTo>
                  <a:lnTo>
                    <a:pt x="5106" y="12462"/>
                  </a:lnTo>
                  <a:lnTo>
                    <a:pt x="6444" y="11402"/>
                  </a:lnTo>
                  <a:lnTo>
                    <a:pt x="7794" y="10825"/>
                  </a:lnTo>
                  <a:lnTo>
                    <a:pt x="9151" y="10726"/>
                  </a:lnTo>
                  <a:lnTo>
                    <a:pt x="21600" y="10726"/>
                  </a:lnTo>
                  <a:lnTo>
                    <a:pt x="21021" y="9242"/>
                  </a:lnTo>
                  <a:lnTo>
                    <a:pt x="19757" y="6551"/>
                  </a:lnTo>
                  <a:lnTo>
                    <a:pt x="18462" y="4315"/>
                  </a:lnTo>
                  <a:lnTo>
                    <a:pt x="17143" y="2538"/>
                  </a:lnTo>
                  <a:lnTo>
                    <a:pt x="15805" y="1224"/>
                  </a:lnTo>
                  <a:lnTo>
                    <a:pt x="14454" y="377"/>
                  </a:lnTo>
                  <a:lnTo>
                    <a:pt x="13097" y="0"/>
                  </a:lnTo>
                  <a:close/>
                </a:path>
              </a:pathLst>
            </a:cu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75" name="Shape 175"/>
          <p:cNvSpPr/>
          <p:nvPr/>
        </p:nvSpPr>
        <p:spPr>
          <a:xfrm>
            <a:off x="5567799" y="3978791"/>
            <a:ext cx="378645" cy="9574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9392" y="411"/>
                </a:lnTo>
                <a:lnTo>
                  <a:pt x="17265" y="883"/>
                </a:lnTo>
                <a:lnTo>
                  <a:pt x="14859" y="1514"/>
                </a:lnTo>
                <a:lnTo>
                  <a:pt x="12625" y="2210"/>
                </a:lnTo>
                <a:lnTo>
                  <a:pt x="10562" y="2966"/>
                </a:lnTo>
                <a:lnTo>
                  <a:pt x="8675" y="3777"/>
                </a:lnTo>
                <a:lnTo>
                  <a:pt x="6966" y="4640"/>
                </a:lnTo>
                <a:lnTo>
                  <a:pt x="5438" y="5548"/>
                </a:lnTo>
                <a:lnTo>
                  <a:pt x="4092" y="6499"/>
                </a:lnTo>
                <a:lnTo>
                  <a:pt x="2932" y="7486"/>
                </a:lnTo>
                <a:lnTo>
                  <a:pt x="1959" y="8506"/>
                </a:lnTo>
                <a:lnTo>
                  <a:pt x="1177" y="9554"/>
                </a:lnTo>
                <a:lnTo>
                  <a:pt x="588" y="10625"/>
                </a:lnTo>
                <a:lnTo>
                  <a:pt x="195" y="11714"/>
                </a:lnTo>
                <a:lnTo>
                  <a:pt x="0" y="12818"/>
                </a:lnTo>
                <a:lnTo>
                  <a:pt x="5" y="13931"/>
                </a:lnTo>
                <a:lnTo>
                  <a:pt x="214" y="15049"/>
                </a:lnTo>
                <a:lnTo>
                  <a:pt x="628" y="16167"/>
                </a:lnTo>
                <a:lnTo>
                  <a:pt x="1251" y="17281"/>
                </a:lnTo>
                <a:lnTo>
                  <a:pt x="2084" y="18385"/>
                </a:lnTo>
                <a:lnTo>
                  <a:pt x="3131" y="19477"/>
                </a:lnTo>
                <a:lnTo>
                  <a:pt x="4393" y="20550"/>
                </a:lnTo>
                <a:lnTo>
                  <a:pt x="5874" y="21600"/>
                </a:lnTo>
                <a:lnTo>
                  <a:pt x="14189" y="19607"/>
                </a:lnTo>
                <a:lnTo>
                  <a:pt x="12702" y="18553"/>
                </a:lnTo>
                <a:lnTo>
                  <a:pt x="11434" y="17473"/>
                </a:lnTo>
                <a:lnTo>
                  <a:pt x="10383" y="16373"/>
                </a:lnTo>
                <a:lnTo>
                  <a:pt x="9547" y="15257"/>
                </a:lnTo>
                <a:lnTo>
                  <a:pt x="8925" y="14132"/>
                </a:lnTo>
                <a:lnTo>
                  <a:pt x="8514" y="13001"/>
                </a:lnTo>
                <a:lnTo>
                  <a:pt x="8313" y="11869"/>
                </a:lnTo>
                <a:lnTo>
                  <a:pt x="8320" y="10741"/>
                </a:lnTo>
                <a:lnTo>
                  <a:pt x="8533" y="9622"/>
                </a:lnTo>
                <a:lnTo>
                  <a:pt x="8951" y="8518"/>
                </a:lnTo>
                <a:lnTo>
                  <a:pt x="9571" y="7432"/>
                </a:lnTo>
                <a:lnTo>
                  <a:pt x="10392" y="6369"/>
                </a:lnTo>
                <a:lnTo>
                  <a:pt x="11411" y="5335"/>
                </a:lnTo>
                <a:lnTo>
                  <a:pt x="12627" y="4334"/>
                </a:lnTo>
                <a:lnTo>
                  <a:pt x="14039" y="3372"/>
                </a:lnTo>
                <a:lnTo>
                  <a:pt x="15644" y="2452"/>
                </a:lnTo>
                <a:lnTo>
                  <a:pt x="17440" y="1580"/>
                </a:lnTo>
                <a:lnTo>
                  <a:pt x="19426" y="761"/>
                </a:lnTo>
                <a:lnTo>
                  <a:pt x="21600" y="0"/>
                </a:lnTo>
                <a:close/>
              </a:path>
            </a:pathLst>
          </a:custGeom>
          <a:solidFill>
            <a:srgbClr val="B9B8B8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9" name="Group 179"/>
          <p:cNvGrpSpPr/>
          <p:nvPr/>
        </p:nvGrpSpPr>
        <p:grpSpPr>
          <a:xfrm>
            <a:off x="9002436" y="3111702"/>
            <a:ext cx="1007603" cy="363154"/>
            <a:chOff x="0" y="0"/>
            <a:chExt cx="1007602" cy="363153"/>
          </a:xfrm>
        </p:grpSpPr>
        <p:sp>
          <p:nvSpPr>
            <p:cNvPr id="176" name="Shape 176"/>
            <p:cNvSpPr/>
            <p:nvPr/>
          </p:nvSpPr>
          <p:spPr>
            <a:xfrm>
              <a:off x="337901" y="85654"/>
              <a:ext cx="662214" cy="277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10" y="0"/>
                  </a:moveTo>
                  <a:lnTo>
                    <a:pt x="0" y="0"/>
                  </a:lnTo>
                  <a:lnTo>
                    <a:pt x="1626" y="173"/>
                  </a:lnTo>
                  <a:lnTo>
                    <a:pt x="3242" y="641"/>
                  </a:lnTo>
                  <a:lnTo>
                    <a:pt x="4841" y="1403"/>
                  </a:lnTo>
                  <a:lnTo>
                    <a:pt x="6416" y="2457"/>
                  </a:lnTo>
                  <a:lnTo>
                    <a:pt x="7959" y="3799"/>
                  </a:lnTo>
                  <a:lnTo>
                    <a:pt x="9463" y="5429"/>
                  </a:lnTo>
                  <a:lnTo>
                    <a:pt x="10920" y="7344"/>
                  </a:lnTo>
                  <a:lnTo>
                    <a:pt x="12323" y="9542"/>
                  </a:lnTo>
                  <a:lnTo>
                    <a:pt x="13665" y="12021"/>
                  </a:lnTo>
                  <a:lnTo>
                    <a:pt x="14938" y="14778"/>
                  </a:lnTo>
                  <a:lnTo>
                    <a:pt x="12636" y="18110"/>
                  </a:lnTo>
                  <a:lnTo>
                    <a:pt x="20611" y="21600"/>
                  </a:lnTo>
                  <a:lnTo>
                    <a:pt x="21600" y="8114"/>
                  </a:lnTo>
                  <a:lnTo>
                    <a:pt x="19542" y="8114"/>
                  </a:lnTo>
                  <a:lnTo>
                    <a:pt x="18269" y="5355"/>
                  </a:lnTo>
                  <a:lnTo>
                    <a:pt x="16928" y="2875"/>
                  </a:lnTo>
                  <a:lnTo>
                    <a:pt x="15524" y="677"/>
                  </a:lnTo>
                  <a:lnTo>
                    <a:pt x="15010" y="0"/>
                  </a:lnTo>
                  <a:close/>
                </a:path>
              </a:pathLst>
            </a:cu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7" name="Shape 177"/>
            <p:cNvSpPr/>
            <p:nvPr/>
          </p:nvSpPr>
          <p:spPr>
            <a:xfrm>
              <a:off x="937024" y="147083"/>
              <a:ext cx="70579" cy="42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lnTo>
                    <a:pt x="193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78" name="Shape 178"/>
            <p:cNvSpPr/>
            <p:nvPr/>
          </p:nvSpPr>
          <p:spPr>
            <a:xfrm>
              <a:off x="0" y="0"/>
              <a:ext cx="798068" cy="178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966" y="0"/>
                  </a:moveTo>
                  <a:lnTo>
                    <a:pt x="11615" y="196"/>
                  </a:lnTo>
                  <a:lnTo>
                    <a:pt x="10269" y="857"/>
                  </a:lnTo>
                  <a:lnTo>
                    <a:pt x="8933" y="1987"/>
                  </a:lnTo>
                  <a:lnTo>
                    <a:pt x="7615" y="3590"/>
                  </a:lnTo>
                  <a:lnTo>
                    <a:pt x="6319" y="5668"/>
                  </a:lnTo>
                  <a:lnTo>
                    <a:pt x="5052" y="8225"/>
                  </a:lnTo>
                  <a:lnTo>
                    <a:pt x="3820" y="11264"/>
                  </a:lnTo>
                  <a:lnTo>
                    <a:pt x="0" y="21600"/>
                  </a:lnTo>
                  <a:lnTo>
                    <a:pt x="1232" y="18561"/>
                  </a:lnTo>
                  <a:lnTo>
                    <a:pt x="2498" y="16004"/>
                  </a:lnTo>
                  <a:lnTo>
                    <a:pt x="3794" y="13927"/>
                  </a:lnTo>
                  <a:lnTo>
                    <a:pt x="5113" y="12325"/>
                  </a:lnTo>
                  <a:lnTo>
                    <a:pt x="6449" y="11196"/>
                  </a:lnTo>
                  <a:lnTo>
                    <a:pt x="7795" y="10535"/>
                  </a:lnTo>
                  <a:lnTo>
                    <a:pt x="9145" y="10341"/>
                  </a:lnTo>
                  <a:lnTo>
                    <a:pt x="21600" y="10341"/>
                  </a:lnTo>
                  <a:lnTo>
                    <a:pt x="20818" y="8419"/>
                  </a:lnTo>
                  <a:lnTo>
                    <a:pt x="19570" y="5890"/>
                  </a:lnTo>
                  <a:lnTo>
                    <a:pt x="18290" y="3807"/>
                  </a:lnTo>
                  <a:lnTo>
                    <a:pt x="16983" y="2174"/>
                  </a:lnTo>
                  <a:lnTo>
                    <a:pt x="15656" y="992"/>
                  </a:lnTo>
                  <a:lnTo>
                    <a:pt x="14315" y="267"/>
                  </a:lnTo>
                  <a:lnTo>
                    <a:pt x="12966" y="0"/>
                  </a:lnTo>
                  <a:close/>
                </a:path>
              </a:pathLst>
            </a:custGeom>
            <a:solidFill>
              <a:srgbClr val="E7E6E6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80" name="Shape 180"/>
          <p:cNvSpPr/>
          <p:nvPr/>
        </p:nvSpPr>
        <p:spPr>
          <a:xfrm>
            <a:off x="8691445" y="3252418"/>
            <a:ext cx="384280" cy="940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9506" y="412"/>
                </a:lnTo>
                <a:lnTo>
                  <a:pt x="17481" y="877"/>
                </a:lnTo>
                <a:lnTo>
                  <a:pt x="15093" y="1522"/>
                </a:lnTo>
                <a:lnTo>
                  <a:pt x="12869" y="2231"/>
                </a:lnTo>
                <a:lnTo>
                  <a:pt x="10813" y="2998"/>
                </a:lnTo>
                <a:lnTo>
                  <a:pt x="8927" y="3819"/>
                </a:lnTo>
                <a:lnTo>
                  <a:pt x="7214" y="4690"/>
                </a:lnTo>
                <a:lnTo>
                  <a:pt x="5676" y="5606"/>
                </a:lnTo>
                <a:lnTo>
                  <a:pt x="4315" y="6562"/>
                </a:lnTo>
                <a:lnTo>
                  <a:pt x="3136" y="7553"/>
                </a:lnTo>
                <a:lnTo>
                  <a:pt x="2138" y="8578"/>
                </a:lnTo>
                <a:lnTo>
                  <a:pt x="1329" y="9625"/>
                </a:lnTo>
                <a:lnTo>
                  <a:pt x="707" y="10696"/>
                </a:lnTo>
                <a:lnTo>
                  <a:pt x="277" y="11785"/>
                </a:lnTo>
                <a:lnTo>
                  <a:pt x="40" y="12886"/>
                </a:lnTo>
                <a:lnTo>
                  <a:pt x="0" y="13995"/>
                </a:lnTo>
                <a:lnTo>
                  <a:pt x="159" y="15108"/>
                </a:lnTo>
                <a:lnTo>
                  <a:pt x="521" y="16220"/>
                </a:lnTo>
                <a:lnTo>
                  <a:pt x="1086" y="17326"/>
                </a:lnTo>
                <a:lnTo>
                  <a:pt x="1860" y="18421"/>
                </a:lnTo>
                <a:lnTo>
                  <a:pt x="2843" y="19502"/>
                </a:lnTo>
                <a:lnTo>
                  <a:pt x="4039" y="20563"/>
                </a:lnTo>
                <a:lnTo>
                  <a:pt x="5450" y="21600"/>
                </a:lnTo>
                <a:lnTo>
                  <a:pt x="13384" y="19631"/>
                </a:lnTo>
                <a:lnTo>
                  <a:pt x="11963" y="18586"/>
                </a:lnTo>
                <a:lnTo>
                  <a:pt x="10759" y="17514"/>
                </a:lnTo>
                <a:lnTo>
                  <a:pt x="9771" y="16421"/>
                </a:lnTo>
                <a:lnTo>
                  <a:pt x="8997" y="15311"/>
                </a:lnTo>
                <a:lnTo>
                  <a:pt x="8433" y="14190"/>
                </a:lnTo>
                <a:lnTo>
                  <a:pt x="8080" y="13062"/>
                </a:lnTo>
                <a:lnTo>
                  <a:pt x="7933" y="11931"/>
                </a:lnTo>
                <a:lnTo>
                  <a:pt x="7992" y="10804"/>
                </a:lnTo>
                <a:lnTo>
                  <a:pt x="8254" y="9685"/>
                </a:lnTo>
                <a:lnTo>
                  <a:pt x="8718" y="8576"/>
                </a:lnTo>
                <a:lnTo>
                  <a:pt x="9379" y="7489"/>
                </a:lnTo>
                <a:lnTo>
                  <a:pt x="10238" y="6423"/>
                </a:lnTo>
                <a:lnTo>
                  <a:pt x="11293" y="5384"/>
                </a:lnTo>
                <a:lnTo>
                  <a:pt x="12540" y="4377"/>
                </a:lnTo>
                <a:lnTo>
                  <a:pt x="13978" y="3408"/>
                </a:lnTo>
                <a:lnTo>
                  <a:pt x="15605" y="2480"/>
                </a:lnTo>
                <a:lnTo>
                  <a:pt x="17420" y="1600"/>
                </a:lnTo>
                <a:lnTo>
                  <a:pt x="19418" y="772"/>
                </a:lnTo>
                <a:lnTo>
                  <a:pt x="21600" y="0"/>
                </a:lnTo>
                <a:close/>
              </a:path>
            </a:pathLst>
          </a:custGeom>
          <a:solidFill>
            <a:srgbClr val="B9B8B8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1" name="Shape 181"/>
          <p:cNvSpPr/>
          <p:nvPr/>
        </p:nvSpPr>
        <p:spPr>
          <a:xfrm>
            <a:off x="7748217" y="8086940"/>
            <a:ext cx="4389272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defRPr sz="1800"/>
            </a:pPr>
            <a:r>
              <a:rPr spc="-48"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spc="-24"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McKinsey </a:t>
            </a:r>
            <a:r>
              <a:rPr spc="-36"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Unleashing </a:t>
            </a:r>
            <a:r>
              <a:rPr spc="-42"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Indonesia’s </a:t>
            </a:r>
            <a:r>
              <a:rPr spc="-18"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Potential </a:t>
            </a:r>
            <a:r>
              <a:rPr spc="-53"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Summary,</a:t>
            </a:r>
            <a:r>
              <a:rPr spc="102"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24"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2012</a:t>
            </a:r>
          </a:p>
        </p:txBody>
      </p:sp>
      <p:pic>
        <p:nvPicPr>
          <p:cNvPr id="182" name="image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86204" y="8768186"/>
            <a:ext cx="2790970" cy="697743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>
            <a:off x="60341" y="9198745"/>
            <a:ext cx="394954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/>
            </a:lvl1pPr>
          </a:lstStyle>
          <a:p>
            <a:pPr lvl="0">
              <a:defRPr sz="1800"/>
            </a:pPr>
            <a:r>
              <a:rPr sz="1700"/>
              <a:t> * Slide taken from Koperasi MSMEs 3.0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aul-volkmer-638816-unsplash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9211"/>
            <a:ext cx="13004801" cy="86709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" name="Group 188"/>
          <p:cNvGrpSpPr/>
          <p:nvPr/>
        </p:nvGrpSpPr>
        <p:grpSpPr>
          <a:xfrm>
            <a:off x="8027212" y="3615334"/>
            <a:ext cx="4049371" cy="2023874"/>
            <a:chOff x="0" y="0"/>
            <a:chExt cx="4049369" cy="2023873"/>
          </a:xfrm>
        </p:grpSpPr>
        <p:sp>
          <p:nvSpPr>
            <p:cNvPr id="186" name="Shape 186"/>
            <p:cNvSpPr/>
            <p:nvPr/>
          </p:nvSpPr>
          <p:spPr>
            <a:xfrm>
              <a:off x="0" y="0"/>
              <a:ext cx="2456546" cy="2023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03" y="0"/>
                  </a:moveTo>
                  <a:lnTo>
                    <a:pt x="17351" y="7"/>
                  </a:lnTo>
                  <a:lnTo>
                    <a:pt x="16901" y="27"/>
                  </a:lnTo>
                  <a:lnTo>
                    <a:pt x="16455" y="61"/>
                  </a:lnTo>
                  <a:lnTo>
                    <a:pt x="16012" y="108"/>
                  </a:lnTo>
                  <a:lnTo>
                    <a:pt x="15571" y="168"/>
                  </a:lnTo>
                  <a:lnTo>
                    <a:pt x="15134" y="241"/>
                  </a:lnTo>
                  <a:lnTo>
                    <a:pt x="14701" y="327"/>
                  </a:lnTo>
                  <a:lnTo>
                    <a:pt x="14271" y="425"/>
                  </a:lnTo>
                  <a:lnTo>
                    <a:pt x="13845" y="536"/>
                  </a:lnTo>
                  <a:lnTo>
                    <a:pt x="13422" y="659"/>
                  </a:lnTo>
                  <a:lnTo>
                    <a:pt x="13004" y="794"/>
                  </a:lnTo>
                  <a:lnTo>
                    <a:pt x="12589" y="941"/>
                  </a:lnTo>
                  <a:lnTo>
                    <a:pt x="12179" y="1100"/>
                  </a:lnTo>
                  <a:lnTo>
                    <a:pt x="11773" y="1271"/>
                  </a:lnTo>
                  <a:lnTo>
                    <a:pt x="11372" y="1453"/>
                  </a:lnTo>
                  <a:lnTo>
                    <a:pt x="10975" y="1646"/>
                  </a:lnTo>
                  <a:lnTo>
                    <a:pt x="10583" y="1851"/>
                  </a:lnTo>
                  <a:lnTo>
                    <a:pt x="10196" y="2066"/>
                  </a:lnTo>
                  <a:lnTo>
                    <a:pt x="9814" y="2292"/>
                  </a:lnTo>
                  <a:lnTo>
                    <a:pt x="9437" y="2529"/>
                  </a:lnTo>
                  <a:lnTo>
                    <a:pt x="9066" y="2776"/>
                  </a:lnTo>
                  <a:lnTo>
                    <a:pt x="8700" y="3034"/>
                  </a:lnTo>
                  <a:lnTo>
                    <a:pt x="8339" y="3302"/>
                  </a:lnTo>
                  <a:lnTo>
                    <a:pt x="7985" y="3580"/>
                  </a:lnTo>
                  <a:lnTo>
                    <a:pt x="7636" y="3868"/>
                  </a:lnTo>
                  <a:lnTo>
                    <a:pt x="7292" y="4165"/>
                  </a:lnTo>
                  <a:lnTo>
                    <a:pt x="6956" y="4472"/>
                  </a:lnTo>
                  <a:lnTo>
                    <a:pt x="6625" y="4788"/>
                  </a:lnTo>
                  <a:lnTo>
                    <a:pt x="6301" y="5114"/>
                  </a:lnTo>
                  <a:lnTo>
                    <a:pt x="5983" y="5448"/>
                  </a:lnTo>
                  <a:lnTo>
                    <a:pt x="5672" y="5792"/>
                  </a:lnTo>
                  <a:lnTo>
                    <a:pt x="5367" y="6144"/>
                  </a:lnTo>
                  <a:lnTo>
                    <a:pt x="5070" y="6505"/>
                  </a:lnTo>
                  <a:lnTo>
                    <a:pt x="4779" y="6874"/>
                  </a:lnTo>
                  <a:lnTo>
                    <a:pt x="4496" y="7251"/>
                  </a:lnTo>
                  <a:lnTo>
                    <a:pt x="4220" y="7637"/>
                  </a:lnTo>
                  <a:lnTo>
                    <a:pt x="3952" y="8030"/>
                  </a:lnTo>
                  <a:lnTo>
                    <a:pt x="3691" y="8431"/>
                  </a:lnTo>
                  <a:lnTo>
                    <a:pt x="3437" y="8840"/>
                  </a:lnTo>
                  <a:lnTo>
                    <a:pt x="3192" y="9256"/>
                  </a:lnTo>
                  <a:lnTo>
                    <a:pt x="2955" y="9679"/>
                  </a:lnTo>
                  <a:lnTo>
                    <a:pt x="2725" y="10110"/>
                  </a:lnTo>
                  <a:lnTo>
                    <a:pt x="2504" y="10547"/>
                  </a:lnTo>
                  <a:lnTo>
                    <a:pt x="2292" y="10991"/>
                  </a:lnTo>
                  <a:lnTo>
                    <a:pt x="2088" y="11442"/>
                  </a:lnTo>
                  <a:lnTo>
                    <a:pt x="1892" y="11899"/>
                  </a:lnTo>
                  <a:lnTo>
                    <a:pt x="1705" y="12363"/>
                  </a:lnTo>
                  <a:lnTo>
                    <a:pt x="1528" y="12833"/>
                  </a:lnTo>
                  <a:lnTo>
                    <a:pt x="1359" y="13308"/>
                  </a:lnTo>
                  <a:lnTo>
                    <a:pt x="1199" y="13790"/>
                  </a:lnTo>
                  <a:lnTo>
                    <a:pt x="1049" y="14277"/>
                  </a:lnTo>
                  <a:lnTo>
                    <a:pt x="908" y="14769"/>
                  </a:lnTo>
                  <a:lnTo>
                    <a:pt x="777" y="15267"/>
                  </a:lnTo>
                  <a:lnTo>
                    <a:pt x="656" y="15771"/>
                  </a:lnTo>
                  <a:lnTo>
                    <a:pt x="544" y="16279"/>
                  </a:lnTo>
                  <a:lnTo>
                    <a:pt x="443" y="16792"/>
                  </a:lnTo>
                  <a:lnTo>
                    <a:pt x="351" y="17309"/>
                  </a:lnTo>
                  <a:lnTo>
                    <a:pt x="270" y="17832"/>
                  </a:lnTo>
                  <a:lnTo>
                    <a:pt x="199" y="18358"/>
                  </a:lnTo>
                  <a:lnTo>
                    <a:pt x="139" y="18889"/>
                  </a:lnTo>
                  <a:lnTo>
                    <a:pt x="89" y="19424"/>
                  </a:lnTo>
                  <a:lnTo>
                    <a:pt x="50" y="19962"/>
                  </a:lnTo>
                  <a:lnTo>
                    <a:pt x="22" y="20505"/>
                  </a:lnTo>
                  <a:lnTo>
                    <a:pt x="6" y="21051"/>
                  </a:lnTo>
                  <a:lnTo>
                    <a:pt x="0" y="21600"/>
                  </a:lnTo>
                  <a:lnTo>
                    <a:pt x="406" y="21600"/>
                  </a:lnTo>
                  <a:lnTo>
                    <a:pt x="413" y="20999"/>
                  </a:lnTo>
                  <a:lnTo>
                    <a:pt x="434" y="20403"/>
                  </a:lnTo>
                  <a:lnTo>
                    <a:pt x="468" y="19811"/>
                  </a:lnTo>
                  <a:lnTo>
                    <a:pt x="516" y="19223"/>
                  </a:lnTo>
                  <a:lnTo>
                    <a:pt x="577" y="18641"/>
                  </a:lnTo>
                  <a:lnTo>
                    <a:pt x="651" y="18063"/>
                  </a:lnTo>
                  <a:lnTo>
                    <a:pt x="738" y="17491"/>
                  </a:lnTo>
                  <a:lnTo>
                    <a:pt x="837" y="16924"/>
                  </a:lnTo>
                  <a:lnTo>
                    <a:pt x="949" y="16363"/>
                  </a:lnTo>
                  <a:lnTo>
                    <a:pt x="1074" y="15807"/>
                  </a:lnTo>
                  <a:lnTo>
                    <a:pt x="1210" y="15258"/>
                  </a:lnTo>
                  <a:lnTo>
                    <a:pt x="1358" y="14715"/>
                  </a:lnTo>
                  <a:lnTo>
                    <a:pt x="1518" y="14179"/>
                  </a:lnTo>
                  <a:lnTo>
                    <a:pt x="1690" y="13649"/>
                  </a:lnTo>
                  <a:lnTo>
                    <a:pt x="1872" y="13127"/>
                  </a:lnTo>
                  <a:lnTo>
                    <a:pt x="2066" y="12611"/>
                  </a:lnTo>
                  <a:lnTo>
                    <a:pt x="2271" y="12104"/>
                  </a:lnTo>
                  <a:lnTo>
                    <a:pt x="2486" y="11603"/>
                  </a:lnTo>
                  <a:lnTo>
                    <a:pt x="2713" y="11111"/>
                  </a:lnTo>
                  <a:lnTo>
                    <a:pt x="2949" y="10626"/>
                  </a:lnTo>
                  <a:lnTo>
                    <a:pt x="3196" y="10150"/>
                  </a:lnTo>
                  <a:lnTo>
                    <a:pt x="3452" y="9683"/>
                  </a:lnTo>
                  <a:lnTo>
                    <a:pt x="3718" y="9224"/>
                  </a:lnTo>
                  <a:lnTo>
                    <a:pt x="3994" y="8774"/>
                  </a:lnTo>
                  <a:lnTo>
                    <a:pt x="4280" y="8333"/>
                  </a:lnTo>
                  <a:lnTo>
                    <a:pt x="4574" y="7902"/>
                  </a:lnTo>
                  <a:lnTo>
                    <a:pt x="4878" y="7480"/>
                  </a:lnTo>
                  <a:lnTo>
                    <a:pt x="5190" y="7068"/>
                  </a:lnTo>
                  <a:lnTo>
                    <a:pt x="5511" y="6667"/>
                  </a:lnTo>
                  <a:lnTo>
                    <a:pt x="5841" y="6277"/>
                  </a:lnTo>
                  <a:lnTo>
                    <a:pt x="6179" y="5898"/>
                  </a:lnTo>
                  <a:lnTo>
                    <a:pt x="6525" y="5530"/>
                  </a:lnTo>
                  <a:lnTo>
                    <a:pt x="6879" y="5173"/>
                  </a:lnTo>
                  <a:lnTo>
                    <a:pt x="7241" y="4828"/>
                  </a:lnTo>
                  <a:lnTo>
                    <a:pt x="7611" y="4493"/>
                  </a:lnTo>
                  <a:lnTo>
                    <a:pt x="7988" y="4171"/>
                  </a:lnTo>
                  <a:lnTo>
                    <a:pt x="8372" y="3861"/>
                  </a:lnTo>
                  <a:lnTo>
                    <a:pt x="8764" y="3562"/>
                  </a:lnTo>
                  <a:lnTo>
                    <a:pt x="9162" y="3276"/>
                  </a:lnTo>
                  <a:lnTo>
                    <a:pt x="9567" y="3003"/>
                  </a:lnTo>
                  <a:lnTo>
                    <a:pt x="9979" y="2743"/>
                  </a:lnTo>
                  <a:lnTo>
                    <a:pt x="10397" y="2495"/>
                  </a:lnTo>
                  <a:lnTo>
                    <a:pt x="10821" y="2261"/>
                  </a:lnTo>
                  <a:lnTo>
                    <a:pt x="11252" y="2040"/>
                  </a:lnTo>
                  <a:lnTo>
                    <a:pt x="11688" y="1833"/>
                  </a:lnTo>
                  <a:lnTo>
                    <a:pt x="12129" y="1640"/>
                  </a:lnTo>
                  <a:lnTo>
                    <a:pt x="12577" y="1462"/>
                  </a:lnTo>
                  <a:lnTo>
                    <a:pt x="13029" y="1297"/>
                  </a:lnTo>
                  <a:lnTo>
                    <a:pt x="13486" y="1147"/>
                  </a:lnTo>
                  <a:lnTo>
                    <a:pt x="13949" y="1012"/>
                  </a:lnTo>
                  <a:lnTo>
                    <a:pt x="14416" y="893"/>
                  </a:lnTo>
                  <a:lnTo>
                    <a:pt x="14888" y="788"/>
                  </a:lnTo>
                  <a:lnTo>
                    <a:pt x="15364" y="699"/>
                  </a:lnTo>
                  <a:lnTo>
                    <a:pt x="15844" y="625"/>
                  </a:lnTo>
                  <a:lnTo>
                    <a:pt x="16328" y="568"/>
                  </a:lnTo>
                  <a:lnTo>
                    <a:pt x="16816" y="526"/>
                  </a:lnTo>
                  <a:lnTo>
                    <a:pt x="17308" y="501"/>
                  </a:lnTo>
                  <a:lnTo>
                    <a:pt x="17803" y="493"/>
                  </a:lnTo>
                  <a:lnTo>
                    <a:pt x="21600" y="493"/>
                  </a:lnTo>
                  <a:lnTo>
                    <a:pt x="21339" y="425"/>
                  </a:lnTo>
                  <a:lnTo>
                    <a:pt x="20909" y="327"/>
                  </a:lnTo>
                  <a:lnTo>
                    <a:pt x="20475" y="241"/>
                  </a:lnTo>
                  <a:lnTo>
                    <a:pt x="20037" y="168"/>
                  </a:lnTo>
                  <a:lnTo>
                    <a:pt x="19597" y="108"/>
                  </a:lnTo>
                  <a:lnTo>
                    <a:pt x="19153" y="61"/>
                  </a:lnTo>
                  <a:lnTo>
                    <a:pt x="18706" y="27"/>
                  </a:lnTo>
                  <a:lnTo>
                    <a:pt x="18256" y="7"/>
                  </a:lnTo>
                  <a:lnTo>
                    <a:pt x="17803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87" name="Shape 187"/>
            <p:cNvSpPr/>
            <p:nvPr/>
          </p:nvSpPr>
          <p:spPr>
            <a:xfrm>
              <a:off x="2024684" y="46194"/>
              <a:ext cx="2024686" cy="197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7" y="0"/>
                  </a:moveTo>
                  <a:lnTo>
                    <a:pt x="0" y="0"/>
                  </a:lnTo>
                  <a:lnTo>
                    <a:pt x="601" y="9"/>
                  </a:lnTo>
                  <a:lnTo>
                    <a:pt x="1197" y="34"/>
                  </a:lnTo>
                  <a:lnTo>
                    <a:pt x="1790" y="76"/>
                  </a:lnTo>
                  <a:lnTo>
                    <a:pt x="2378" y="135"/>
                  </a:lnTo>
                  <a:lnTo>
                    <a:pt x="2961" y="210"/>
                  </a:lnTo>
                  <a:lnTo>
                    <a:pt x="3539" y="302"/>
                  </a:lnTo>
                  <a:lnTo>
                    <a:pt x="4112" y="409"/>
                  </a:lnTo>
                  <a:lnTo>
                    <a:pt x="4680" y="532"/>
                  </a:lnTo>
                  <a:lnTo>
                    <a:pt x="5242" y="670"/>
                  </a:lnTo>
                  <a:lnTo>
                    <a:pt x="5798" y="823"/>
                  </a:lnTo>
                  <a:lnTo>
                    <a:pt x="6347" y="991"/>
                  </a:lnTo>
                  <a:lnTo>
                    <a:pt x="6891" y="1174"/>
                  </a:lnTo>
                  <a:lnTo>
                    <a:pt x="7428" y="1372"/>
                  </a:lnTo>
                  <a:lnTo>
                    <a:pt x="7958" y="1583"/>
                  </a:lnTo>
                  <a:lnTo>
                    <a:pt x="8481" y="1809"/>
                  </a:lnTo>
                  <a:lnTo>
                    <a:pt x="8997" y="2049"/>
                  </a:lnTo>
                  <a:lnTo>
                    <a:pt x="9505" y="2302"/>
                  </a:lnTo>
                  <a:lnTo>
                    <a:pt x="10006" y="2569"/>
                  </a:lnTo>
                  <a:lnTo>
                    <a:pt x="10498" y="2848"/>
                  </a:lnTo>
                  <a:lnTo>
                    <a:pt x="10983" y="3141"/>
                  </a:lnTo>
                  <a:lnTo>
                    <a:pt x="11458" y="3446"/>
                  </a:lnTo>
                  <a:lnTo>
                    <a:pt x="11926" y="3764"/>
                  </a:lnTo>
                  <a:lnTo>
                    <a:pt x="12384" y="4094"/>
                  </a:lnTo>
                  <a:lnTo>
                    <a:pt x="12833" y="4436"/>
                  </a:lnTo>
                  <a:lnTo>
                    <a:pt x="13273" y="4790"/>
                  </a:lnTo>
                  <a:lnTo>
                    <a:pt x="13703" y="5155"/>
                  </a:lnTo>
                  <a:lnTo>
                    <a:pt x="14123" y="5531"/>
                  </a:lnTo>
                  <a:lnTo>
                    <a:pt x="14533" y="5919"/>
                  </a:lnTo>
                  <a:lnTo>
                    <a:pt x="14933" y="6318"/>
                  </a:lnTo>
                  <a:lnTo>
                    <a:pt x="15323" y="6729"/>
                  </a:lnTo>
                  <a:lnTo>
                    <a:pt x="15702" y="7150"/>
                  </a:lnTo>
                  <a:lnTo>
                    <a:pt x="16070" y="7582"/>
                  </a:lnTo>
                  <a:lnTo>
                    <a:pt x="16427" y="8023"/>
                  </a:lnTo>
                  <a:lnTo>
                    <a:pt x="16772" y="8475"/>
                  </a:lnTo>
                  <a:lnTo>
                    <a:pt x="17106" y="8935"/>
                  </a:lnTo>
                  <a:lnTo>
                    <a:pt x="17429" y="9404"/>
                  </a:lnTo>
                  <a:lnTo>
                    <a:pt x="17739" y="9883"/>
                  </a:lnTo>
                  <a:lnTo>
                    <a:pt x="18038" y="10370"/>
                  </a:lnTo>
                  <a:lnTo>
                    <a:pt x="18324" y="10866"/>
                  </a:lnTo>
                  <a:lnTo>
                    <a:pt x="18597" y="11370"/>
                  </a:lnTo>
                  <a:lnTo>
                    <a:pt x="18857" y="11882"/>
                  </a:lnTo>
                  <a:lnTo>
                    <a:pt x="19105" y="12402"/>
                  </a:lnTo>
                  <a:lnTo>
                    <a:pt x="19339" y="12929"/>
                  </a:lnTo>
                  <a:lnTo>
                    <a:pt x="19560" y="13464"/>
                  </a:lnTo>
                  <a:lnTo>
                    <a:pt x="19767" y="14006"/>
                  </a:lnTo>
                  <a:lnTo>
                    <a:pt x="19960" y="14554"/>
                  </a:lnTo>
                  <a:lnTo>
                    <a:pt x="20138" y="15110"/>
                  </a:lnTo>
                  <a:lnTo>
                    <a:pt x="20303" y="15672"/>
                  </a:lnTo>
                  <a:lnTo>
                    <a:pt x="20453" y="16240"/>
                  </a:lnTo>
                  <a:lnTo>
                    <a:pt x="20588" y="16815"/>
                  </a:lnTo>
                  <a:lnTo>
                    <a:pt x="20708" y="17395"/>
                  </a:lnTo>
                  <a:lnTo>
                    <a:pt x="20812" y="17981"/>
                  </a:lnTo>
                  <a:lnTo>
                    <a:pt x="20901" y="18572"/>
                  </a:lnTo>
                  <a:lnTo>
                    <a:pt x="20975" y="19168"/>
                  </a:lnTo>
                  <a:lnTo>
                    <a:pt x="21032" y="19769"/>
                  </a:lnTo>
                  <a:lnTo>
                    <a:pt x="21074" y="20375"/>
                  </a:lnTo>
                  <a:lnTo>
                    <a:pt x="21099" y="20985"/>
                  </a:lnTo>
                  <a:lnTo>
                    <a:pt x="21107" y="21600"/>
                  </a:lnTo>
                  <a:lnTo>
                    <a:pt x="21600" y="21600"/>
                  </a:lnTo>
                  <a:lnTo>
                    <a:pt x="21593" y="21038"/>
                  </a:lnTo>
                  <a:lnTo>
                    <a:pt x="21573" y="20479"/>
                  </a:lnTo>
                  <a:lnTo>
                    <a:pt x="21539" y="19924"/>
                  </a:lnTo>
                  <a:lnTo>
                    <a:pt x="21492" y="19373"/>
                  </a:lnTo>
                  <a:lnTo>
                    <a:pt x="21432" y="18826"/>
                  </a:lnTo>
                  <a:lnTo>
                    <a:pt x="21359" y="18282"/>
                  </a:lnTo>
                  <a:lnTo>
                    <a:pt x="21273" y="17744"/>
                  </a:lnTo>
                  <a:lnTo>
                    <a:pt x="21175" y="17209"/>
                  </a:lnTo>
                  <a:lnTo>
                    <a:pt x="21064" y="16679"/>
                  </a:lnTo>
                  <a:lnTo>
                    <a:pt x="20941" y="16154"/>
                  </a:lnTo>
                  <a:lnTo>
                    <a:pt x="20806" y="15634"/>
                  </a:lnTo>
                  <a:lnTo>
                    <a:pt x="20659" y="15120"/>
                  </a:lnTo>
                  <a:lnTo>
                    <a:pt x="20500" y="14610"/>
                  </a:lnTo>
                  <a:lnTo>
                    <a:pt x="20329" y="14106"/>
                  </a:lnTo>
                  <a:lnTo>
                    <a:pt x="20147" y="13607"/>
                  </a:lnTo>
                  <a:lnTo>
                    <a:pt x="19954" y="13115"/>
                  </a:lnTo>
                  <a:lnTo>
                    <a:pt x="19750" y="12628"/>
                  </a:lnTo>
                  <a:lnTo>
                    <a:pt x="19534" y="12147"/>
                  </a:lnTo>
                  <a:lnTo>
                    <a:pt x="19308" y="11673"/>
                  </a:lnTo>
                  <a:lnTo>
                    <a:pt x="19071" y="11205"/>
                  </a:lnTo>
                  <a:lnTo>
                    <a:pt x="18824" y="10743"/>
                  </a:lnTo>
                  <a:lnTo>
                    <a:pt x="18566" y="10289"/>
                  </a:lnTo>
                  <a:lnTo>
                    <a:pt x="18298" y="9841"/>
                  </a:lnTo>
                  <a:lnTo>
                    <a:pt x="18020" y="9401"/>
                  </a:lnTo>
                  <a:lnTo>
                    <a:pt x="17733" y="8967"/>
                  </a:lnTo>
                  <a:lnTo>
                    <a:pt x="17435" y="8542"/>
                  </a:lnTo>
                  <a:lnTo>
                    <a:pt x="17128" y="8123"/>
                  </a:lnTo>
                  <a:lnTo>
                    <a:pt x="16812" y="7713"/>
                  </a:lnTo>
                  <a:lnTo>
                    <a:pt x="16486" y="7310"/>
                  </a:lnTo>
                  <a:lnTo>
                    <a:pt x="16152" y="6916"/>
                  </a:lnTo>
                  <a:lnTo>
                    <a:pt x="15808" y="6530"/>
                  </a:lnTo>
                  <a:lnTo>
                    <a:pt x="15456" y="6152"/>
                  </a:lnTo>
                  <a:lnTo>
                    <a:pt x="15096" y="5783"/>
                  </a:lnTo>
                  <a:lnTo>
                    <a:pt x="14727" y="5423"/>
                  </a:lnTo>
                  <a:lnTo>
                    <a:pt x="14349" y="5071"/>
                  </a:lnTo>
                  <a:lnTo>
                    <a:pt x="13964" y="4729"/>
                  </a:lnTo>
                  <a:lnTo>
                    <a:pt x="13570" y="4396"/>
                  </a:lnTo>
                  <a:lnTo>
                    <a:pt x="13169" y="4072"/>
                  </a:lnTo>
                  <a:lnTo>
                    <a:pt x="12761" y="3758"/>
                  </a:lnTo>
                  <a:lnTo>
                    <a:pt x="12345" y="3453"/>
                  </a:lnTo>
                  <a:lnTo>
                    <a:pt x="11921" y="3159"/>
                  </a:lnTo>
                  <a:lnTo>
                    <a:pt x="11491" y="2875"/>
                  </a:lnTo>
                  <a:lnTo>
                    <a:pt x="11053" y="2601"/>
                  </a:lnTo>
                  <a:lnTo>
                    <a:pt x="10609" y="2337"/>
                  </a:lnTo>
                  <a:lnTo>
                    <a:pt x="10158" y="2084"/>
                  </a:lnTo>
                  <a:lnTo>
                    <a:pt x="9701" y="1841"/>
                  </a:lnTo>
                  <a:lnTo>
                    <a:pt x="9238" y="1610"/>
                  </a:lnTo>
                  <a:lnTo>
                    <a:pt x="8768" y="1389"/>
                  </a:lnTo>
                  <a:lnTo>
                    <a:pt x="8292" y="1180"/>
                  </a:lnTo>
                  <a:lnTo>
                    <a:pt x="7811" y="982"/>
                  </a:lnTo>
                  <a:lnTo>
                    <a:pt x="7324" y="796"/>
                  </a:lnTo>
                  <a:lnTo>
                    <a:pt x="6831" y="622"/>
                  </a:lnTo>
                  <a:lnTo>
                    <a:pt x="6333" y="459"/>
                  </a:lnTo>
                  <a:lnTo>
                    <a:pt x="5830" y="308"/>
                  </a:lnTo>
                  <a:lnTo>
                    <a:pt x="5322" y="170"/>
                  </a:lnTo>
                  <a:lnTo>
                    <a:pt x="4809" y="44"/>
                  </a:lnTo>
                  <a:lnTo>
                    <a:pt x="4607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91" name="Group 191"/>
          <p:cNvGrpSpPr/>
          <p:nvPr/>
        </p:nvGrpSpPr>
        <p:grpSpPr>
          <a:xfrm>
            <a:off x="8233663" y="3771390"/>
            <a:ext cx="3638094" cy="1731265"/>
            <a:chOff x="0" y="0"/>
            <a:chExt cx="3638093" cy="1731264"/>
          </a:xfrm>
        </p:grpSpPr>
        <p:sp>
          <p:nvSpPr>
            <p:cNvPr id="189" name="Shape 189"/>
            <p:cNvSpPr/>
            <p:nvPr/>
          </p:nvSpPr>
          <p:spPr>
            <a:xfrm>
              <a:off x="0" y="0"/>
              <a:ext cx="1982242" cy="1731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11" y="0"/>
                  </a:moveTo>
                  <a:lnTo>
                    <a:pt x="19265" y="9"/>
                  </a:lnTo>
                  <a:lnTo>
                    <a:pt x="18720" y="35"/>
                  </a:lnTo>
                  <a:lnTo>
                    <a:pt x="18178" y="79"/>
                  </a:lnTo>
                  <a:lnTo>
                    <a:pt x="17638" y="140"/>
                  </a:lnTo>
                  <a:lnTo>
                    <a:pt x="17101" y="218"/>
                  </a:lnTo>
                  <a:lnTo>
                    <a:pt x="16568" y="313"/>
                  </a:lnTo>
                  <a:lnTo>
                    <a:pt x="16038" y="423"/>
                  </a:lnTo>
                  <a:lnTo>
                    <a:pt x="15512" y="550"/>
                  </a:lnTo>
                  <a:lnTo>
                    <a:pt x="14989" y="693"/>
                  </a:lnTo>
                  <a:lnTo>
                    <a:pt x="14471" y="852"/>
                  </a:lnTo>
                  <a:lnTo>
                    <a:pt x="13958" y="1026"/>
                  </a:lnTo>
                  <a:lnTo>
                    <a:pt x="13450" y="1216"/>
                  </a:lnTo>
                  <a:lnTo>
                    <a:pt x="12946" y="1420"/>
                  </a:lnTo>
                  <a:lnTo>
                    <a:pt x="12448" y="1639"/>
                  </a:lnTo>
                  <a:lnTo>
                    <a:pt x="11956" y="1873"/>
                  </a:lnTo>
                  <a:lnTo>
                    <a:pt x="11470" y="2120"/>
                  </a:lnTo>
                  <a:lnTo>
                    <a:pt x="10990" y="2382"/>
                  </a:lnTo>
                  <a:lnTo>
                    <a:pt x="10516" y="2658"/>
                  </a:lnTo>
                  <a:lnTo>
                    <a:pt x="10049" y="2947"/>
                  </a:lnTo>
                  <a:lnTo>
                    <a:pt x="9589" y="3249"/>
                  </a:lnTo>
                  <a:lnTo>
                    <a:pt x="9137" y="3565"/>
                  </a:lnTo>
                  <a:lnTo>
                    <a:pt x="8692" y="3893"/>
                  </a:lnTo>
                  <a:lnTo>
                    <a:pt x="8255" y="4234"/>
                  </a:lnTo>
                  <a:lnTo>
                    <a:pt x="7826" y="4587"/>
                  </a:lnTo>
                  <a:lnTo>
                    <a:pt x="7405" y="4952"/>
                  </a:lnTo>
                  <a:lnTo>
                    <a:pt x="6993" y="5330"/>
                  </a:lnTo>
                  <a:lnTo>
                    <a:pt x="6590" y="5718"/>
                  </a:lnTo>
                  <a:lnTo>
                    <a:pt x="6196" y="6119"/>
                  </a:lnTo>
                  <a:lnTo>
                    <a:pt x="5812" y="6530"/>
                  </a:lnTo>
                  <a:lnTo>
                    <a:pt x="5437" y="6952"/>
                  </a:lnTo>
                  <a:lnTo>
                    <a:pt x="5072" y="7385"/>
                  </a:lnTo>
                  <a:lnTo>
                    <a:pt x="4718" y="7828"/>
                  </a:lnTo>
                  <a:lnTo>
                    <a:pt x="4374" y="8282"/>
                  </a:lnTo>
                  <a:lnTo>
                    <a:pt x="4041" y="8745"/>
                  </a:lnTo>
                  <a:lnTo>
                    <a:pt x="3719" y="9218"/>
                  </a:lnTo>
                  <a:lnTo>
                    <a:pt x="3409" y="9701"/>
                  </a:lnTo>
                  <a:lnTo>
                    <a:pt x="3110" y="10193"/>
                  </a:lnTo>
                  <a:lnTo>
                    <a:pt x="2823" y="10694"/>
                  </a:lnTo>
                  <a:lnTo>
                    <a:pt x="2549" y="11203"/>
                  </a:lnTo>
                  <a:lnTo>
                    <a:pt x="2286" y="11721"/>
                  </a:lnTo>
                  <a:lnTo>
                    <a:pt x="2037" y="12248"/>
                  </a:lnTo>
                  <a:lnTo>
                    <a:pt x="1800" y="12782"/>
                  </a:lnTo>
                  <a:lnTo>
                    <a:pt x="1577" y="13324"/>
                  </a:lnTo>
                  <a:lnTo>
                    <a:pt x="1368" y="13874"/>
                  </a:lnTo>
                  <a:lnTo>
                    <a:pt x="1172" y="14432"/>
                  </a:lnTo>
                  <a:lnTo>
                    <a:pt x="990" y="14995"/>
                  </a:lnTo>
                  <a:lnTo>
                    <a:pt x="823" y="15566"/>
                  </a:lnTo>
                  <a:lnTo>
                    <a:pt x="670" y="16144"/>
                  </a:lnTo>
                  <a:lnTo>
                    <a:pt x="532" y="16728"/>
                  </a:lnTo>
                  <a:lnTo>
                    <a:pt x="410" y="17318"/>
                  </a:lnTo>
                  <a:lnTo>
                    <a:pt x="303" y="17914"/>
                  </a:lnTo>
                  <a:lnTo>
                    <a:pt x="211" y="18516"/>
                  </a:lnTo>
                  <a:lnTo>
                    <a:pt x="136" y="19123"/>
                  </a:lnTo>
                  <a:lnTo>
                    <a:pt x="77" y="19735"/>
                  </a:lnTo>
                  <a:lnTo>
                    <a:pt x="34" y="20352"/>
                  </a:lnTo>
                  <a:lnTo>
                    <a:pt x="9" y="20974"/>
                  </a:lnTo>
                  <a:lnTo>
                    <a:pt x="0" y="21600"/>
                  </a:lnTo>
                  <a:lnTo>
                    <a:pt x="84" y="21600"/>
                  </a:lnTo>
                  <a:lnTo>
                    <a:pt x="94" y="20917"/>
                  </a:lnTo>
                  <a:lnTo>
                    <a:pt x="125" y="20239"/>
                  </a:lnTo>
                  <a:lnTo>
                    <a:pt x="176" y="19566"/>
                  </a:lnTo>
                  <a:lnTo>
                    <a:pt x="247" y="18900"/>
                  </a:lnTo>
                  <a:lnTo>
                    <a:pt x="337" y="18240"/>
                  </a:lnTo>
                  <a:lnTo>
                    <a:pt x="446" y="17587"/>
                  </a:lnTo>
                  <a:lnTo>
                    <a:pt x="573" y="16941"/>
                  </a:lnTo>
                  <a:lnTo>
                    <a:pt x="719" y="16302"/>
                  </a:lnTo>
                  <a:lnTo>
                    <a:pt x="883" y="15670"/>
                  </a:lnTo>
                  <a:lnTo>
                    <a:pt x="1064" y="15047"/>
                  </a:lnTo>
                  <a:lnTo>
                    <a:pt x="1263" y="14431"/>
                  </a:lnTo>
                  <a:lnTo>
                    <a:pt x="1478" y="13825"/>
                  </a:lnTo>
                  <a:lnTo>
                    <a:pt x="1710" y="13227"/>
                  </a:lnTo>
                  <a:lnTo>
                    <a:pt x="1958" y="12638"/>
                  </a:lnTo>
                  <a:lnTo>
                    <a:pt x="2221" y="12059"/>
                  </a:lnTo>
                  <a:lnTo>
                    <a:pt x="2500" y="11490"/>
                  </a:lnTo>
                  <a:lnTo>
                    <a:pt x="2794" y="10930"/>
                  </a:lnTo>
                  <a:lnTo>
                    <a:pt x="3102" y="10381"/>
                  </a:lnTo>
                  <a:lnTo>
                    <a:pt x="3425" y="9843"/>
                  </a:lnTo>
                  <a:lnTo>
                    <a:pt x="3761" y="9316"/>
                  </a:lnTo>
                  <a:lnTo>
                    <a:pt x="4112" y="8800"/>
                  </a:lnTo>
                  <a:lnTo>
                    <a:pt x="4475" y="8295"/>
                  </a:lnTo>
                  <a:lnTo>
                    <a:pt x="4851" y="7803"/>
                  </a:lnTo>
                  <a:lnTo>
                    <a:pt x="5239" y="7323"/>
                  </a:lnTo>
                  <a:lnTo>
                    <a:pt x="5640" y="6855"/>
                  </a:lnTo>
                  <a:lnTo>
                    <a:pt x="6052" y="6401"/>
                  </a:lnTo>
                  <a:lnTo>
                    <a:pt x="6478" y="5956"/>
                  </a:lnTo>
                  <a:lnTo>
                    <a:pt x="6916" y="5526"/>
                  </a:lnTo>
                  <a:lnTo>
                    <a:pt x="7364" y="5110"/>
                  </a:lnTo>
                  <a:lnTo>
                    <a:pt x="7823" y="4708"/>
                  </a:lnTo>
                  <a:lnTo>
                    <a:pt x="8291" y="4320"/>
                  </a:lnTo>
                  <a:lnTo>
                    <a:pt x="8770" y="3948"/>
                  </a:lnTo>
                  <a:lnTo>
                    <a:pt x="9257" y="3590"/>
                  </a:lnTo>
                  <a:lnTo>
                    <a:pt x="9754" y="3248"/>
                  </a:lnTo>
                  <a:lnTo>
                    <a:pt x="10259" y="2923"/>
                  </a:lnTo>
                  <a:lnTo>
                    <a:pt x="10773" y="2613"/>
                  </a:lnTo>
                  <a:lnTo>
                    <a:pt x="11294" y="2319"/>
                  </a:lnTo>
                  <a:lnTo>
                    <a:pt x="11823" y="2043"/>
                  </a:lnTo>
                  <a:lnTo>
                    <a:pt x="12359" y="1783"/>
                  </a:lnTo>
                  <a:lnTo>
                    <a:pt x="12902" y="1541"/>
                  </a:lnTo>
                  <a:lnTo>
                    <a:pt x="13451" y="1316"/>
                  </a:lnTo>
                  <a:lnTo>
                    <a:pt x="14006" y="1110"/>
                  </a:lnTo>
                  <a:lnTo>
                    <a:pt x="14567" y="921"/>
                  </a:lnTo>
                  <a:lnTo>
                    <a:pt x="15133" y="751"/>
                  </a:lnTo>
                  <a:lnTo>
                    <a:pt x="15705" y="600"/>
                  </a:lnTo>
                  <a:lnTo>
                    <a:pt x="16280" y="468"/>
                  </a:lnTo>
                  <a:lnTo>
                    <a:pt x="16860" y="356"/>
                  </a:lnTo>
                  <a:lnTo>
                    <a:pt x="17444" y="263"/>
                  </a:lnTo>
                  <a:lnTo>
                    <a:pt x="18032" y="191"/>
                  </a:lnTo>
                  <a:lnTo>
                    <a:pt x="18622" y="138"/>
                  </a:lnTo>
                  <a:lnTo>
                    <a:pt x="19216" y="107"/>
                  </a:lnTo>
                  <a:lnTo>
                    <a:pt x="19811" y="96"/>
                  </a:lnTo>
                  <a:lnTo>
                    <a:pt x="21600" y="96"/>
                  </a:lnTo>
                  <a:lnTo>
                    <a:pt x="21448" y="79"/>
                  </a:lnTo>
                  <a:lnTo>
                    <a:pt x="20905" y="35"/>
                  </a:lnTo>
                  <a:lnTo>
                    <a:pt x="20359" y="9"/>
                  </a:lnTo>
                  <a:lnTo>
                    <a:pt x="19811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0" name="Shape 190"/>
            <p:cNvSpPr/>
            <p:nvPr/>
          </p:nvSpPr>
          <p:spPr>
            <a:xfrm>
              <a:off x="1818098" y="7721"/>
              <a:ext cx="1819996" cy="1723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48" y="0"/>
                  </a:moveTo>
                  <a:lnTo>
                    <a:pt x="0" y="0"/>
                  </a:lnTo>
                  <a:lnTo>
                    <a:pt x="651" y="11"/>
                  </a:lnTo>
                  <a:lnTo>
                    <a:pt x="1300" y="42"/>
                  </a:lnTo>
                  <a:lnTo>
                    <a:pt x="1945" y="95"/>
                  </a:lnTo>
                  <a:lnTo>
                    <a:pt x="2587" y="168"/>
                  </a:lnTo>
                  <a:lnTo>
                    <a:pt x="3224" y="261"/>
                  </a:lnTo>
                  <a:lnTo>
                    <a:pt x="3858" y="374"/>
                  </a:lnTo>
                  <a:lnTo>
                    <a:pt x="4486" y="506"/>
                  </a:lnTo>
                  <a:lnTo>
                    <a:pt x="5109" y="658"/>
                  </a:lnTo>
                  <a:lnTo>
                    <a:pt x="5727" y="828"/>
                  </a:lnTo>
                  <a:lnTo>
                    <a:pt x="6339" y="1018"/>
                  </a:lnTo>
                  <a:lnTo>
                    <a:pt x="6944" y="1225"/>
                  </a:lnTo>
                  <a:lnTo>
                    <a:pt x="7542" y="1451"/>
                  </a:lnTo>
                  <a:lnTo>
                    <a:pt x="8134" y="1694"/>
                  </a:lnTo>
                  <a:lnTo>
                    <a:pt x="8717" y="1955"/>
                  </a:lnTo>
                  <a:lnTo>
                    <a:pt x="9293" y="2233"/>
                  </a:lnTo>
                  <a:lnTo>
                    <a:pt x="9860" y="2528"/>
                  </a:lnTo>
                  <a:lnTo>
                    <a:pt x="10419" y="2839"/>
                  </a:lnTo>
                  <a:lnTo>
                    <a:pt x="10970" y="3167"/>
                  </a:lnTo>
                  <a:lnTo>
                    <a:pt x="11508" y="3510"/>
                  </a:lnTo>
                  <a:lnTo>
                    <a:pt x="12038" y="3868"/>
                  </a:lnTo>
                  <a:lnTo>
                    <a:pt x="12558" y="4243"/>
                  </a:lnTo>
                  <a:lnTo>
                    <a:pt x="13066" y="4632"/>
                  </a:lnTo>
                  <a:lnTo>
                    <a:pt x="13564" y="5036"/>
                  </a:lnTo>
                  <a:lnTo>
                    <a:pt x="14050" y="5454"/>
                  </a:lnTo>
                  <a:lnTo>
                    <a:pt x="14524" y="5886"/>
                  </a:lnTo>
                  <a:lnTo>
                    <a:pt x="14986" y="6332"/>
                  </a:lnTo>
                  <a:lnTo>
                    <a:pt x="15437" y="6789"/>
                  </a:lnTo>
                  <a:lnTo>
                    <a:pt x="15876" y="7259"/>
                  </a:lnTo>
                  <a:lnTo>
                    <a:pt x="16301" y="7741"/>
                  </a:lnTo>
                  <a:lnTo>
                    <a:pt x="16713" y="8236"/>
                  </a:lnTo>
                  <a:lnTo>
                    <a:pt x="17110" y="8742"/>
                  </a:lnTo>
                  <a:lnTo>
                    <a:pt x="17493" y="9261"/>
                  </a:lnTo>
                  <a:lnTo>
                    <a:pt x="17861" y="9790"/>
                  </a:lnTo>
                  <a:lnTo>
                    <a:pt x="18214" y="10331"/>
                  </a:lnTo>
                  <a:lnTo>
                    <a:pt x="18551" y="10882"/>
                  </a:lnTo>
                  <a:lnTo>
                    <a:pt x="18872" y="11444"/>
                  </a:lnTo>
                  <a:lnTo>
                    <a:pt x="19177" y="12016"/>
                  </a:lnTo>
                  <a:lnTo>
                    <a:pt x="19464" y="12598"/>
                  </a:lnTo>
                  <a:lnTo>
                    <a:pt x="19735" y="13190"/>
                  </a:lnTo>
                  <a:lnTo>
                    <a:pt x="19988" y="13790"/>
                  </a:lnTo>
                  <a:lnTo>
                    <a:pt x="20223" y="14399"/>
                  </a:lnTo>
                  <a:lnTo>
                    <a:pt x="20440" y="15017"/>
                  </a:lnTo>
                  <a:lnTo>
                    <a:pt x="20637" y="15644"/>
                  </a:lnTo>
                  <a:lnTo>
                    <a:pt x="20816" y="16278"/>
                  </a:lnTo>
                  <a:lnTo>
                    <a:pt x="20975" y="16920"/>
                  </a:lnTo>
                  <a:lnTo>
                    <a:pt x="21114" y="17569"/>
                  </a:lnTo>
                  <a:lnTo>
                    <a:pt x="21233" y="18225"/>
                  </a:lnTo>
                  <a:lnTo>
                    <a:pt x="21331" y="18888"/>
                  </a:lnTo>
                  <a:lnTo>
                    <a:pt x="21408" y="19557"/>
                  </a:lnTo>
                  <a:lnTo>
                    <a:pt x="21464" y="20232"/>
                  </a:lnTo>
                  <a:lnTo>
                    <a:pt x="21497" y="20913"/>
                  </a:lnTo>
                  <a:lnTo>
                    <a:pt x="21508" y="21600"/>
                  </a:lnTo>
                  <a:lnTo>
                    <a:pt x="21600" y="21600"/>
                  </a:lnTo>
                  <a:lnTo>
                    <a:pt x="21589" y="20971"/>
                  </a:lnTo>
                  <a:lnTo>
                    <a:pt x="21560" y="20346"/>
                  </a:lnTo>
                  <a:lnTo>
                    <a:pt x="21513" y="19727"/>
                  </a:lnTo>
                  <a:lnTo>
                    <a:pt x="21448" y="19112"/>
                  </a:lnTo>
                  <a:lnTo>
                    <a:pt x="21365" y="18502"/>
                  </a:lnTo>
                  <a:lnTo>
                    <a:pt x="21265" y="17898"/>
                  </a:lnTo>
                  <a:lnTo>
                    <a:pt x="21147" y="17299"/>
                  </a:lnTo>
                  <a:lnTo>
                    <a:pt x="21013" y="16706"/>
                  </a:lnTo>
                  <a:lnTo>
                    <a:pt x="20862" y="16120"/>
                  </a:lnTo>
                  <a:lnTo>
                    <a:pt x="20696" y="15539"/>
                  </a:lnTo>
                  <a:lnTo>
                    <a:pt x="20513" y="14966"/>
                  </a:lnTo>
                  <a:lnTo>
                    <a:pt x="20315" y="14399"/>
                  </a:lnTo>
                  <a:lnTo>
                    <a:pt x="20101" y="13840"/>
                  </a:lnTo>
                  <a:lnTo>
                    <a:pt x="19872" y="13287"/>
                  </a:lnTo>
                  <a:lnTo>
                    <a:pt x="19629" y="12743"/>
                  </a:lnTo>
                  <a:lnTo>
                    <a:pt x="19371" y="12206"/>
                  </a:lnTo>
                  <a:lnTo>
                    <a:pt x="19099" y="11677"/>
                  </a:lnTo>
                  <a:lnTo>
                    <a:pt x="18813" y="11157"/>
                  </a:lnTo>
                  <a:lnTo>
                    <a:pt x="18514" y="10645"/>
                  </a:lnTo>
                  <a:lnTo>
                    <a:pt x="18202" y="10142"/>
                  </a:lnTo>
                  <a:lnTo>
                    <a:pt x="17876" y="9648"/>
                  </a:lnTo>
                  <a:lnTo>
                    <a:pt x="17538" y="9163"/>
                  </a:lnTo>
                  <a:lnTo>
                    <a:pt x="17187" y="8688"/>
                  </a:lnTo>
                  <a:lnTo>
                    <a:pt x="16825" y="8222"/>
                  </a:lnTo>
                  <a:lnTo>
                    <a:pt x="16450" y="7767"/>
                  </a:lnTo>
                  <a:lnTo>
                    <a:pt x="16064" y="7321"/>
                  </a:lnTo>
                  <a:lnTo>
                    <a:pt x="15667" y="6886"/>
                  </a:lnTo>
                  <a:lnTo>
                    <a:pt x="15259" y="6462"/>
                  </a:lnTo>
                  <a:lnTo>
                    <a:pt x="14840" y="6049"/>
                  </a:lnTo>
                  <a:lnTo>
                    <a:pt x="14411" y="5647"/>
                  </a:lnTo>
                  <a:lnTo>
                    <a:pt x="13972" y="5257"/>
                  </a:lnTo>
                  <a:lnTo>
                    <a:pt x="13524" y="4878"/>
                  </a:lnTo>
                  <a:lnTo>
                    <a:pt x="13066" y="4511"/>
                  </a:lnTo>
                  <a:lnTo>
                    <a:pt x="12598" y="4156"/>
                  </a:lnTo>
                  <a:lnTo>
                    <a:pt x="12122" y="3814"/>
                  </a:lnTo>
                  <a:lnTo>
                    <a:pt x="11637" y="3484"/>
                  </a:lnTo>
                  <a:lnTo>
                    <a:pt x="11143" y="3166"/>
                  </a:lnTo>
                  <a:lnTo>
                    <a:pt x="10643" y="2863"/>
                  </a:lnTo>
                  <a:lnTo>
                    <a:pt x="10135" y="2573"/>
                  </a:lnTo>
                  <a:lnTo>
                    <a:pt x="9619" y="2296"/>
                  </a:lnTo>
                  <a:lnTo>
                    <a:pt x="9095" y="2033"/>
                  </a:lnTo>
                  <a:lnTo>
                    <a:pt x="8566" y="1784"/>
                  </a:lnTo>
                  <a:lnTo>
                    <a:pt x="8029" y="1550"/>
                  </a:lnTo>
                  <a:lnTo>
                    <a:pt x="7486" y="1330"/>
                  </a:lnTo>
                  <a:lnTo>
                    <a:pt x="6938" y="1124"/>
                  </a:lnTo>
                  <a:lnTo>
                    <a:pt x="6384" y="934"/>
                  </a:lnTo>
                  <a:lnTo>
                    <a:pt x="5824" y="759"/>
                  </a:lnTo>
                  <a:lnTo>
                    <a:pt x="5260" y="600"/>
                  </a:lnTo>
                  <a:lnTo>
                    <a:pt x="4690" y="456"/>
                  </a:lnTo>
                  <a:lnTo>
                    <a:pt x="4116" y="329"/>
                  </a:lnTo>
                  <a:lnTo>
                    <a:pt x="3538" y="217"/>
                  </a:lnTo>
                  <a:lnTo>
                    <a:pt x="2957" y="122"/>
                  </a:lnTo>
                  <a:lnTo>
                    <a:pt x="2371" y="44"/>
                  </a:lnTo>
                  <a:lnTo>
                    <a:pt x="1948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47" name="Group 347"/>
          <p:cNvGrpSpPr/>
          <p:nvPr/>
        </p:nvGrpSpPr>
        <p:grpSpPr>
          <a:xfrm>
            <a:off x="7850021" y="3477157"/>
            <a:ext cx="4405376" cy="2318107"/>
            <a:chOff x="0" y="0"/>
            <a:chExt cx="4405375" cy="2318106"/>
          </a:xfrm>
        </p:grpSpPr>
        <p:sp>
          <p:nvSpPr>
            <p:cNvPr id="192" name="Shape 192"/>
            <p:cNvSpPr/>
            <p:nvPr/>
          </p:nvSpPr>
          <p:spPr>
            <a:xfrm>
              <a:off x="0" y="2306591"/>
              <a:ext cx="9619" cy="11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35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3" name="Shape 193"/>
            <p:cNvSpPr/>
            <p:nvPr/>
          </p:nvSpPr>
          <p:spPr>
            <a:xfrm>
              <a:off x="0" y="2260397"/>
              <a:ext cx="9619" cy="25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966"/>
                  </a:lnTo>
                  <a:lnTo>
                    <a:pt x="21600" y="21600"/>
                  </a:lnTo>
                  <a:lnTo>
                    <a:pt x="21600" y="1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4" name="Shape 194"/>
            <p:cNvSpPr/>
            <p:nvPr/>
          </p:nvSpPr>
          <p:spPr>
            <a:xfrm>
              <a:off x="0" y="2214338"/>
              <a:ext cx="11515" cy="24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56" y="0"/>
                  </a:moveTo>
                  <a:lnTo>
                    <a:pt x="3556" y="13266"/>
                  </a:lnTo>
                  <a:lnTo>
                    <a:pt x="0" y="19957"/>
                  </a:lnTo>
                  <a:lnTo>
                    <a:pt x="21600" y="21600"/>
                  </a:lnTo>
                  <a:lnTo>
                    <a:pt x="21600" y="1644"/>
                  </a:lnTo>
                  <a:lnTo>
                    <a:pt x="3556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5" name="Shape 195"/>
            <p:cNvSpPr/>
            <p:nvPr/>
          </p:nvSpPr>
          <p:spPr>
            <a:xfrm>
              <a:off x="1895" y="2168144"/>
              <a:ext cx="11517" cy="25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57" y="0"/>
                  </a:moveTo>
                  <a:lnTo>
                    <a:pt x="3557" y="13311"/>
                  </a:lnTo>
                  <a:lnTo>
                    <a:pt x="0" y="19965"/>
                  </a:lnTo>
                  <a:lnTo>
                    <a:pt x="21600" y="21600"/>
                  </a:lnTo>
                  <a:lnTo>
                    <a:pt x="21600" y="1635"/>
                  </a:lnTo>
                  <a:lnTo>
                    <a:pt x="3557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6" name="Shape 196"/>
            <p:cNvSpPr/>
            <p:nvPr/>
          </p:nvSpPr>
          <p:spPr>
            <a:xfrm>
              <a:off x="5824" y="2122086"/>
              <a:ext cx="11515" cy="24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58" y="0"/>
                  </a:moveTo>
                  <a:lnTo>
                    <a:pt x="0" y="6573"/>
                  </a:lnTo>
                  <a:lnTo>
                    <a:pt x="0" y="19957"/>
                  </a:lnTo>
                  <a:lnTo>
                    <a:pt x="18042" y="21600"/>
                  </a:lnTo>
                  <a:lnTo>
                    <a:pt x="18042" y="14908"/>
                  </a:lnTo>
                  <a:lnTo>
                    <a:pt x="21600" y="8334"/>
                  </a:lnTo>
                  <a:lnTo>
                    <a:pt x="21600" y="1644"/>
                  </a:lnTo>
                  <a:lnTo>
                    <a:pt x="3558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7" name="Shape 197"/>
            <p:cNvSpPr/>
            <p:nvPr/>
          </p:nvSpPr>
          <p:spPr>
            <a:xfrm>
              <a:off x="9618" y="2075890"/>
              <a:ext cx="11514" cy="2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58" y="0"/>
                  </a:moveTo>
                  <a:lnTo>
                    <a:pt x="0" y="6656"/>
                  </a:lnTo>
                  <a:lnTo>
                    <a:pt x="0" y="19849"/>
                  </a:lnTo>
                  <a:lnTo>
                    <a:pt x="18042" y="21600"/>
                  </a:lnTo>
                  <a:lnTo>
                    <a:pt x="18042" y="14944"/>
                  </a:lnTo>
                  <a:lnTo>
                    <a:pt x="21600" y="8289"/>
                  </a:lnTo>
                  <a:lnTo>
                    <a:pt x="21600" y="1635"/>
                  </a:lnTo>
                  <a:lnTo>
                    <a:pt x="3558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8" name="Shape 198"/>
            <p:cNvSpPr/>
            <p:nvPr/>
          </p:nvSpPr>
          <p:spPr>
            <a:xfrm>
              <a:off x="13411" y="2031728"/>
              <a:ext cx="11651" cy="23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3765" y="0"/>
                  </a:lnTo>
                  <a:lnTo>
                    <a:pt x="3765" y="7242"/>
                  </a:lnTo>
                  <a:lnTo>
                    <a:pt x="0" y="14357"/>
                  </a:lnTo>
                  <a:lnTo>
                    <a:pt x="0" y="21600"/>
                  </a:lnTo>
                  <a:lnTo>
                    <a:pt x="17831" y="21600"/>
                  </a:lnTo>
                  <a:lnTo>
                    <a:pt x="17831" y="14357"/>
                  </a:lnTo>
                  <a:lnTo>
                    <a:pt x="21600" y="72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99" name="Shape 199"/>
            <p:cNvSpPr/>
            <p:nvPr/>
          </p:nvSpPr>
          <p:spPr>
            <a:xfrm>
              <a:off x="17338" y="1985535"/>
              <a:ext cx="13412" cy="23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6109" y="0"/>
                  </a:lnTo>
                  <a:lnTo>
                    <a:pt x="3055" y="7199"/>
                  </a:lnTo>
                  <a:lnTo>
                    <a:pt x="3055" y="14399"/>
                  </a:lnTo>
                  <a:lnTo>
                    <a:pt x="0" y="21600"/>
                  </a:lnTo>
                  <a:lnTo>
                    <a:pt x="18545" y="21600"/>
                  </a:lnTo>
                  <a:lnTo>
                    <a:pt x="18545" y="14399"/>
                  </a:lnTo>
                  <a:lnTo>
                    <a:pt x="21600" y="719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0" name="Shape 200"/>
            <p:cNvSpPr/>
            <p:nvPr/>
          </p:nvSpPr>
          <p:spPr>
            <a:xfrm>
              <a:off x="23028" y="1939476"/>
              <a:ext cx="13547" cy="24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66" y="0"/>
                  </a:moveTo>
                  <a:lnTo>
                    <a:pt x="6266" y="6691"/>
                  </a:lnTo>
                  <a:lnTo>
                    <a:pt x="3242" y="13265"/>
                  </a:lnTo>
                  <a:lnTo>
                    <a:pt x="0" y="19957"/>
                  </a:lnTo>
                  <a:lnTo>
                    <a:pt x="18576" y="21600"/>
                  </a:lnTo>
                  <a:lnTo>
                    <a:pt x="18576" y="14909"/>
                  </a:lnTo>
                  <a:lnTo>
                    <a:pt x="21600" y="8335"/>
                  </a:lnTo>
                  <a:lnTo>
                    <a:pt x="21600" y="1644"/>
                  </a:lnTo>
                  <a:lnTo>
                    <a:pt x="6266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1" name="Shape 201"/>
            <p:cNvSpPr/>
            <p:nvPr/>
          </p:nvSpPr>
          <p:spPr>
            <a:xfrm>
              <a:off x="30749" y="1893283"/>
              <a:ext cx="13413" cy="25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7" y="0"/>
                  </a:moveTo>
                  <a:lnTo>
                    <a:pt x="3055" y="6654"/>
                  </a:lnTo>
                  <a:lnTo>
                    <a:pt x="3055" y="13311"/>
                  </a:lnTo>
                  <a:lnTo>
                    <a:pt x="0" y="19849"/>
                  </a:lnTo>
                  <a:lnTo>
                    <a:pt x="15493" y="21600"/>
                  </a:lnTo>
                  <a:lnTo>
                    <a:pt x="18547" y="14946"/>
                  </a:lnTo>
                  <a:lnTo>
                    <a:pt x="18547" y="8290"/>
                  </a:lnTo>
                  <a:lnTo>
                    <a:pt x="21600" y="1635"/>
                  </a:lnTo>
                  <a:lnTo>
                    <a:pt x="6327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2" name="Shape 202"/>
            <p:cNvSpPr/>
            <p:nvPr/>
          </p:nvSpPr>
          <p:spPr>
            <a:xfrm>
              <a:off x="38472" y="1847223"/>
              <a:ext cx="13411" cy="2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10" y="0"/>
                  </a:moveTo>
                  <a:lnTo>
                    <a:pt x="3055" y="6574"/>
                  </a:lnTo>
                  <a:lnTo>
                    <a:pt x="3055" y="13265"/>
                  </a:lnTo>
                  <a:lnTo>
                    <a:pt x="0" y="19957"/>
                  </a:lnTo>
                  <a:lnTo>
                    <a:pt x="15490" y="21600"/>
                  </a:lnTo>
                  <a:lnTo>
                    <a:pt x="18545" y="14910"/>
                  </a:lnTo>
                  <a:lnTo>
                    <a:pt x="21600" y="8336"/>
                  </a:lnTo>
                  <a:lnTo>
                    <a:pt x="21600" y="1644"/>
                  </a:lnTo>
                  <a:lnTo>
                    <a:pt x="611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3" name="Shape 203"/>
            <p:cNvSpPr/>
            <p:nvPr/>
          </p:nvSpPr>
          <p:spPr>
            <a:xfrm>
              <a:off x="46193" y="1802926"/>
              <a:ext cx="15308" cy="25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28" y="0"/>
                  </a:moveTo>
                  <a:lnTo>
                    <a:pt x="0" y="19964"/>
                  </a:lnTo>
                  <a:lnTo>
                    <a:pt x="16248" y="21600"/>
                  </a:lnTo>
                  <a:lnTo>
                    <a:pt x="16248" y="14945"/>
                  </a:lnTo>
                  <a:lnTo>
                    <a:pt x="18924" y="8289"/>
                  </a:lnTo>
                  <a:lnTo>
                    <a:pt x="21600" y="1750"/>
                  </a:lnTo>
                  <a:lnTo>
                    <a:pt x="8028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4" name="Shape 204"/>
            <p:cNvSpPr/>
            <p:nvPr/>
          </p:nvSpPr>
          <p:spPr>
            <a:xfrm>
              <a:off x="55812" y="1756867"/>
              <a:ext cx="15309" cy="2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27" y="0"/>
                  </a:moveTo>
                  <a:lnTo>
                    <a:pt x="5351" y="6691"/>
                  </a:lnTo>
                  <a:lnTo>
                    <a:pt x="2675" y="13265"/>
                  </a:lnTo>
                  <a:lnTo>
                    <a:pt x="0" y="19956"/>
                  </a:lnTo>
                  <a:lnTo>
                    <a:pt x="13570" y="21600"/>
                  </a:lnTo>
                  <a:lnTo>
                    <a:pt x="16248" y="14908"/>
                  </a:lnTo>
                  <a:lnTo>
                    <a:pt x="18924" y="8335"/>
                  </a:lnTo>
                  <a:lnTo>
                    <a:pt x="21600" y="1643"/>
                  </a:lnTo>
                  <a:lnTo>
                    <a:pt x="8027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29" y="1712569"/>
              <a:ext cx="15310" cy="25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29" y="0"/>
                  </a:moveTo>
                  <a:lnTo>
                    <a:pt x="0" y="19966"/>
                  </a:lnTo>
                  <a:lnTo>
                    <a:pt x="16247" y="21600"/>
                  </a:lnTo>
                  <a:lnTo>
                    <a:pt x="16247" y="14945"/>
                  </a:lnTo>
                  <a:lnTo>
                    <a:pt x="18923" y="8291"/>
                  </a:lnTo>
                  <a:lnTo>
                    <a:pt x="21600" y="1752"/>
                  </a:lnTo>
                  <a:lnTo>
                    <a:pt x="8029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6" name="Shape 206"/>
            <p:cNvSpPr/>
            <p:nvPr/>
          </p:nvSpPr>
          <p:spPr>
            <a:xfrm>
              <a:off x="76944" y="1668408"/>
              <a:ext cx="15308" cy="25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30" y="0"/>
                  </a:moveTo>
                  <a:lnTo>
                    <a:pt x="5354" y="5021"/>
                  </a:lnTo>
                  <a:lnTo>
                    <a:pt x="2676" y="11559"/>
                  </a:lnTo>
                  <a:lnTo>
                    <a:pt x="0" y="18214"/>
                  </a:lnTo>
                  <a:lnTo>
                    <a:pt x="13572" y="21600"/>
                  </a:lnTo>
                  <a:lnTo>
                    <a:pt x="21600" y="1634"/>
                  </a:lnTo>
                  <a:lnTo>
                    <a:pt x="803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7" name="Shape 207"/>
            <p:cNvSpPr/>
            <p:nvPr/>
          </p:nvSpPr>
          <p:spPr>
            <a:xfrm>
              <a:off x="88458" y="1622349"/>
              <a:ext cx="15444" cy="2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49" y="0"/>
                  </a:moveTo>
                  <a:lnTo>
                    <a:pt x="5305" y="6574"/>
                  </a:lnTo>
                  <a:lnTo>
                    <a:pt x="0" y="19956"/>
                  </a:lnTo>
                  <a:lnTo>
                    <a:pt x="13454" y="21600"/>
                  </a:lnTo>
                  <a:lnTo>
                    <a:pt x="16105" y="16551"/>
                  </a:lnTo>
                  <a:lnTo>
                    <a:pt x="18758" y="9977"/>
                  </a:lnTo>
                  <a:lnTo>
                    <a:pt x="21600" y="3287"/>
                  </a:lnTo>
                  <a:lnTo>
                    <a:pt x="8149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8" name="Shape 208"/>
            <p:cNvSpPr/>
            <p:nvPr/>
          </p:nvSpPr>
          <p:spPr>
            <a:xfrm>
              <a:off x="101869" y="1578051"/>
              <a:ext cx="15445" cy="25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47" y="0"/>
                  </a:moveTo>
                  <a:lnTo>
                    <a:pt x="2842" y="13310"/>
                  </a:lnTo>
                  <a:lnTo>
                    <a:pt x="0" y="19849"/>
                  </a:lnTo>
                  <a:lnTo>
                    <a:pt x="13454" y="21600"/>
                  </a:lnTo>
                  <a:lnTo>
                    <a:pt x="16107" y="16579"/>
                  </a:lnTo>
                  <a:lnTo>
                    <a:pt x="18947" y="9924"/>
                  </a:lnTo>
                  <a:lnTo>
                    <a:pt x="21600" y="3385"/>
                  </a:lnTo>
                  <a:lnTo>
                    <a:pt x="8147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09" name="Shape 209"/>
            <p:cNvSpPr/>
            <p:nvPr/>
          </p:nvSpPr>
          <p:spPr>
            <a:xfrm>
              <a:off x="115416" y="1533889"/>
              <a:ext cx="15309" cy="2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28" y="0"/>
                  </a:moveTo>
                  <a:lnTo>
                    <a:pt x="5352" y="6691"/>
                  </a:lnTo>
                  <a:lnTo>
                    <a:pt x="2676" y="13265"/>
                  </a:lnTo>
                  <a:lnTo>
                    <a:pt x="0" y="19957"/>
                  </a:lnTo>
                  <a:lnTo>
                    <a:pt x="13573" y="21600"/>
                  </a:lnTo>
                  <a:lnTo>
                    <a:pt x="16249" y="16669"/>
                  </a:lnTo>
                  <a:lnTo>
                    <a:pt x="21600" y="3287"/>
                  </a:lnTo>
                  <a:lnTo>
                    <a:pt x="8028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0" name="Shape 210"/>
            <p:cNvSpPr/>
            <p:nvPr/>
          </p:nvSpPr>
          <p:spPr>
            <a:xfrm>
              <a:off x="128827" y="1491624"/>
              <a:ext cx="17341" cy="24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619" y="0"/>
                  </a:moveTo>
                  <a:lnTo>
                    <a:pt x="7256" y="4930"/>
                  </a:lnTo>
                  <a:lnTo>
                    <a:pt x="2362" y="11621"/>
                  </a:lnTo>
                  <a:lnTo>
                    <a:pt x="0" y="18314"/>
                  </a:lnTo>
                  <a:lnTo>
                    <a:pt x="11983" y="21600"/>
                  </a:lnTo>
                  <a:lnTo>
                    <a:pt x="14345" y="14909"/>
                  </a:lnTo>
                  <a:lnTo>
                    <a:pt x="19238" y="8335"/>
                  </a:lnTo>
                  <a:lnTo>
                    <a:pt x="21600" y="1644"/>
                  </a:lnTo>
                  <a:lnTo>
                    <a:pt x="9619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1" name="Shape 211"/>
            <p:cNvSpPr/>
            <p:nvPr/>
          </p:nvSpPr>
          <p:spPr>
            <a:xfrm>
              <a:off x="144270" y="1447325"/>
              <a:ext cx="17206" cy="25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26" y="0"/>
                  </a:moveTo>
                  <a:lnTo>
                    <a:pt x="7143" y="6655"/>
                  </a:lnTo>
                  <a:lnTo>
                    <a:pt x="2381" y="11675"/>
                  </a:lnTo>
                  <a:lnTo>
                    <a:pt x="0" y="18213"/>
                  </a:lnTo>
                  <a:lnTo>
                    <a:pt x="12077" y="21600"/>
                  </a:lnTo>
                  <a:lnTo>
                    <a:pt x="14458" y="14945"/>
                  </a:lnTo>
                  <a:lnTo>
                    <a:pt x="19219" y="9925"/>
                  </a:lnTo>
                  <a:lnTo>
                    <a:pt x="21600" y="3387"/>
                  </a:lnTo>
                  <a:lnTo>
                    <a:pt x="9526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2" name="Shape 212"/>
            <p:cNvSpPr/>
            <p:nvPr/>
          </p:nvSpPr>
          <p:spPr>
            <a:xfrm>
              <a:off x="159578" y="1403163"/>
              <a:ext cx="19237" cy="26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lnTo>
                    <a:pt x="6542" y="6187"/>
                  </a:lnTo>
                  <a:lnTo>
                    <a:pt x="4411" y="12373"/>
                  </a:lnTo>
                  <a:lnTo>
                    <a:pt x="0" y="18452"/>
                  </a:lnTo>
                  <a:lnTo>
                    <a:pt x="10801" y="21600"/>
                  </a:lnTo>
                  <a:lnTo>
                    <a:pt x="15211" y="15413"/>
                  </a:lnTo>
                  <a:lnTo>
                    <a:pt x="17341" y="9227"/>
                  </a:lnTo>
                  <a:lnTo>
                    <a:pt x="21600" y="3040"/>
                  </a:lnTo>
                  <a:lnTo>
                    <a:pt x="10801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3" name="Shape 213"/>
            <p:cNvSpPr/>
            <p:nvPr/>
          </p:nvSpPr>
          <p:spPr>
            <a:xfrm>
              <a:off x="176918" y="1360897"/>
              <a:ext cx="17342" cy="24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981" y="0"/>
                  </a:moveTo>
                  <a:lnTo>
                    <a:pt x="7088" y="6691"/>
                  </a:lnTo>
                  <a:lnTo>
                    <a:pt x="4726" y="13265"/>
                  </a:lnTo>
                  <a:lnTo>
                    <a:pt x="0" y="18312"/>
                  </a:lnTo>
                  <a:lnTo>
                    <a:pt x="11981" y="21600"/>
                  </a:lnTo>
                  <a:lnTo>
                    <a:pt x="14343" y="16670"/>
                  </a:lnTo>
                  <a:lnTo>
                    <a:pt x="19068" y="9979"/>
                  </a:lnTo>
                  <a:lnTo>
                    <a:pt x="21600" y="3288"/>
                  </a:lnTo>
                  <a:lnTo>
                    <a:pt x="11981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4" name="Shape 214"/>
            <p:cNvSpPr/>
            <p:nvPr/>
          </p:nvSpPr>
          <p:spPr>
            <a:xfrm>
              <a:off x="194259" y="1318632"/>
              <a:ext cx="19236" cy="2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6388" y="6574"/>
                  </a:lnTo>
                  <a:lnTo>
                    <a:pt x="4259" y="11621"/>
                  </a:lnTo>
                  <a:lnTo>
                    <a:pt x="0" y="18312"/>
                  </a:lnTo>
                  <a:lnTo>
                    <a:pt x="10799" y="21600"/>
                  </a:lnTo>
                  <a:lnTo>
                    <a:pt x="15059" y="14909"/>
                  </a:lnTo>
                  <a:lnTo>
                    <a:pt x="17190" y="9979"/>
                  </a:lnTo>
                  <a:lnTo>
                    <a:pt x="21600" y="3288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5" name="Shape 215"/>
            <p:cNvSpPr/>
            <p:nvPr/>
          </p:nvSpPr>
          <p:spPr>
            <a:xfrm>
              <a:off x="213494" y="1276366"/>
              <a:ext cx="19237" cy="24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lnTo>
                    <a:pt x="6389" y="6574"/>
                  </a:lnTo>
                  <a:lnTo>
                    <a:pt x="2130" y="11621"/>
                  </a:lnTo>
                  <a:lnTo>
                    <a:pt x="0" y="18312"/>
                  </a:lnTo>
                  <a:lnTo>
                    <a:pt x="10801" y="21600"/>
                  </a:lnTo>
                  <a:lnTo>
                    <a:pt x="12931" y="16552"/>
                  </a:lnTo>
                  <a:lnTo>
                    <a:pt x="17189" y="9979"/>
                  </a:lnTo>
                  <a:lnTo>
                    <a:pt x="21600" y="3288"/>
                  </a:lnTo>
                  <a:lnTo>
                    <a:pt x="10801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6" name="Shape 216"/>
            <p:cNvSpPr/>
            <p:nvPr/>
          </p:nvSpPr>
          <p:spPr>
            <a:xfrm>
              <a:off x="232730" y="1233965"/>
              <a:ext cx="19239" cy="25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6390" y="6655"/>
                  </a:lnTo>
                  <a:lnTo>
                    <a:pt x="4260" y="11675"/>
                  </a:lnTo>
                  <a:lnTo>
                    <a:pt x="0" y="18213"/>
                  </a:lnTo>
                  <a:lnTo>
                    <a:pt x="10799" y="21600"/>
                  </a:lnTo>
                  <a:lnTo>
                    <a:pt x="12929" y="16580"/>
                  </a:lnTo>
                  <a:lnTo>
                    <a:pt x="17188" y="10041"/>
                  </a:lnTo>
                  <a:lnTo>
                    <a:pt x="21600" y="5020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7" name="Shape 217"/>
            <p:cNvSpPr/>
            <p:nvPr/>
          </p:nvSpPr>
          <p:spPr>
            <a:xfrm>
              <a:off x="251968" y="1193597"/>
              <a:ext cx="19100" cy="25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21" y="0"/>
                  </a:moveTo>
                  <a:lnTo>
                    <a:pt x="8578" y="5021"/>
                  </a:lnTo>
                  <a:lnTo>
                    <a:pt x="4288" y="11676"/>
                  </a:lnTo>
                  <a:lnTo>
                    <a:pt x="0" y="16579"/>
                  </a:lnTo>
                  <a:lnTo>
                    <a:pt x="10723" y="21600"/>
                  </a:lnTo>
                  <a:lnTo>
                    <a:pt x="15167" y="14945"/>
                  </a:lnTo>
                  <a:lnTo>
                    <a:pt x="19456" y="10041"/>
                  </a:lnTo>
                  <a:lnTo>
                    <a:pt x="21600" y="3385"/>
                  </a:lnTo>
                  <a:lnTo>
                    <a:pt x="13021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8" name="Shape 218"/>
            <p:cNvSpPr/>
            <p:nvPr/>
          </p:nvSpPr>
          <p:spPr>
            <a:xfrm>
              <a:off x="273099" y="1151331"/>
              <a:ext cx="21135" cy="25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69" y="0"/>
                  </a:moveTo>
                  <a:lnTo>
                    <a:pt x="7755" y="6655"/>
                  </a:lnTo>
                  <a:lnTo>
                    <a:pt x="3877" y="11676"/>
                  </a:lnTo>
                  <a:lnTo>
                    <a:pt x="0" y="18215"/>
                  </a:lnTo>
                  <a:lnTo>
                    <a:pt x="9831" y="21600"/>
                  </a:lnTo>
                  <a:lnTo>
                    <a:pt x="13707" y="16579"/>
                  </a:lnTo>
                  <a:lnTo>
                    <a:pt x="17584" y="9924"/>
                  </a:lnTo>
                  <a:lnTo>
                    <a:pt x="21600" y="5021"/>
                  </a:lnTo>
                  <a:lnTo>
                    <a:pt x="11769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9" name="Shape 219"/>
            <p:cNvSpPr/>
            <p:nvPr/>
          </p:nvSpPr>
          <p:spPr>
            <a:xfrm>
              <a:off x="294233" y="1110961"/>
              <a:ext cx="21133" cy="2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69" y="0"/>
                  </a:moveTo>
                  <a:lnTo>
                    <a:pt x="7892" y="6655"/>
                  </a:lnTo>
                  <a:lnTo>
                    <a:pt x="3877" y="11676"/>
                  </a:lnTo>
                  <a:lnTo>
                    <a:pt x="0" y="18214"/>
                  </a:lnTo>
                  <a:lnTo>
                    <a:pt x="9830" y="21600"/>
                  </a:lnTo>
                  <a:lnTo>
                    <a:pt x="13708" y="16580"/>
                  </a:lnTo>
                  <a:lnTo>
                    <a:pt x="17724" y="9925"/>
                  </a:lnTo>
                  <a:lnTo>
                    <a:pt x="21600" y="5021"/>
                  </a:lnTo>
                  <a:lnTo>
                    <a:pt x="11769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0" name="Shape 220"/>
            <p:cNvSpPr/>
            <p:nvPr/>
          </p:nvSpPr>
          <p:spPr>
            <a:xfrm>
              <a:off x="317261" y="1070592"/>
              <a:ext cx="21135" cy="25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69" y="0"/>
                  </a:moveTo>
                  <a:lnTo>
                    <a:pt x="7893" y="6655"/>
                  </a:lnTo>
                  <a:lnTo>
                    <a:pt x="4016" y="11675"/>
                  </a:lnTo>
                  <a:lnTo>
                    <a:pt x="0" y="18213"/>
                  </a:lnTo>
                  <a:lnTo>
                    <a:pt x="9830" y="21600"/>
                  </a:lnTo>
                  <a:lnTo>
                    <a:pt x="13707" y="16579"/>
                  </a:lnTo>
                  <a:lnTo>
                    <a:pt x="17722" y="11675"/>
                  </a:lnTo>
                  <a:lnTo>
                    <a:pt x="21600" y="5020"/>
                  </a:lnTo>
                  <a:lnTo>
                    <a:pt x="11769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1" name="Shape 221"/>
            <p:cNvSpPr/>
            <p:nvPr/>
          </p:nvSpPr>
          <p:spPr>
            <a:xfrm>
              <a:off x="340292" y="1032255"/>
              <a:ext cx="21268" cy="24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59" y="0"/>
                  </a:moveTo>
                  <a:lnTo>
                    <a:pt x="9768" y="4931"/>
                  </a:lnTo>
                  <a:lnTo>
                    <a:pt x="3989" y="11622"/>
                  </a:lnTo>
                  <a:lnTo>
                    <a:pt x="0" y="16552"/>
                  </a:lnTo>
                  <a:lnTo>
                    <a:pt x="9768" y="21600"/>
                  </a:lnTo>
                  <a:lnTo>
                    <a:pt x="13759" y="14908"/>
                  </a:lnTo>
                  <a:lnTo>
                    <a:pt x="17610" y="9979"/>
                  </a:lnTo>
                  <a:lnTo>
                    <a:pt x="21600" y="4931"/>
                  </a:lnTo>
                  <a:lnTo>
                    <a:pt x="13759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" name="Shape 222"/>
            <p:cNvSpPr/>
            <p:nvPr/>
          </p:nvSpPr>
          <p:spPr>
            <a:xfrm>
              <a:off x="365353" y="991886"/>
              <a:ext cx="21133" cy="24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69" y="0"/>
                  </a:moveTo>
                  <a:lnTo>
                    <a:pt x="7892" y="6574"/>
                  </a:lnTo>
                  <a:lnTo>
                    <a:pt x="3877" y="11621"/>
                  </a:lnTo>
                  <a:lnTo>
                    <a:pt x="0" y="18312"/>
                  </a:lnTo>
                  <a:lnTo>
                    <a:pt x="9830" y="21600"/>
                  </a:lnTo>
                  <a:lnTo>
                    <a:pt x="13708" y="16552"/>
                  </a:lnTo>
                  <a:lnTo>
                    <a:pt x="17724" y="11621"/>
                  </a:lnTo>
                  <a:lnTo>
                    <a:pt x="21600" y="4930"/>
                  </a:lnTo>
                  <a:lnTo>
                    <a:pt x="11769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3" name="Shape 223"/>
            <p:cNvSpPr/>
            <p:nvPr/>
          </p:nvSpPr>
          <p:spPr>
            <a:xfrm>
              <a:off x="390413" y="953414"/>
              <a:ext cx="21134" cy="2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08" y="0"/>
                  </a:moveTo>
                  <a:lnTo>
                    <a:pt x="7754" y="6691"/>
                  </a:lnTo>
                  <a:lnTo>
                    <a:pt x="3878" y="11622"/>
                  </a:lnTo>
                  <a:lnTo>
                    <a:pt x="0" y="16670"/>
                  </a:lnTo>
                  <a:lnTo>
                    <a:pt x="7754" y="21600"/>
                  </a:lnTo>
                  <a:lnTo>
                    <a:pt x="13708" y="16670"/>
                  </a:lnTo>
                  <a:lnTo>
                    <a:pt x="17586" y="11622"/>
                  </a:lnTo>
                  <a:lnTo>
                    <a:pt x="21600" y="4931"/>
                  </a:lnTo>
                  <a:lnTo>
                    <a:pt x="13708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" name="Shape 224"/>
            <p:cNvSpPr/>
            <p:nvPr/>
          </p:nvSpPr>
          <p:spPr>
            <a:xfrm>
              <a:off x="415339" y="916838"/>
              <a:ext cx="23032" cy="25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78" y="0"/>
                  </a:moveTo>
                  <a:lnTo>
                    <a:pt x="9022" y="5021"/>
                  </a:lnTo>
                  <a:lnTo>
                    <a:pt x="5464" y="9924"/>
                  </a:lnTo>
                  <a:lnTo>
                    <a:pt x="0" y="14945"/>
                  </a:lnTo>
                  <a:lnTo>
                    <a:pt x="9022" y="21600"/>
                  </a:lnTo>
                  <a:lnTo>
                    <a:pt x="12578" y="14945"/>
                  </a:lnTo>
                  <a:lnTo>
                    <a:pt x="16263" y="9924"/>
                  </a:lnTo>
                  <a:lnTo>
                    <a:pt x="21600" y="5021"/>
                  </a:lnTo>
                  <a:lnTo>
                    <a:pt x="12578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5" name="Shape 225"/>
            <p:cNvSpPr/>
            <p:nvPr/>
          </p:nvSpPr>
          <p:spPr>
            <a:xfrm>
              <a:off x="442297" y="878365"/>
              <a:ext cx="21135" cy="25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07" y="0"/>
                  </a:moveTo>
                  <a:lnTo>
                    <a:pt x="9831" y="5020"/>
                  </a:lnTo>
                  <a:lnTo>
                    <a:pt x="3877" y="11675"/>
                  </a:lnTo>
                  <a:lnTo>
                    <a:pt x="0" y="16579"/>
                  </a:lnTo>
                  <a:lnTo>
                    <a:pt x="7893" y="21600"/>
                  </a:lnTo>
                  <a:lnTo>
                    <a:pt x="13707" y="16579"/>
                  </a:lnTo>
                  <a:lnTo>
                    <a:pt x="17722" y="11675"/>
                  </a:lnTo>
                  <a:lnTo>
                    <a:pt x="21600" y="5020"/>
                  </a:lnTo>
                  <a:lnTo>
                    <a:pt x="13707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6" name="Shape 226"/>
            <p:cNvSpPr/>
            <p:nvPr/>
          </p:nvSpPr>
          <p:spPr>
            <a:xfrm>
              <a:off x="469120" y="841924"/>
              <a:ext cx="23166" cy="24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31" y="0"/>
                  </a:moveTo>
                  <a:lnTo>
                    <a:pt x="8969" y="4930"/>
                  </a:lnTo>
                  <a:lnTo>
                    <a:pt x="5431" y="9979"/>
                  </a:lnTo>
                  <a:lnTo>
                    <a:pt x="0" y="16669"/>
                  </a:lnTo>
                  <a:lnTo>
                    <a:pt x="8969" y="21600"/>
                  </a:lnTo>
                  <a:lnTo>
                    <a:pt x="12631" y="16669"/>
                  </a:lnTo>
                  <a:lnTo>
                    <a:pt x="16168" y="9979"/>
                  </a:lnTo>
                  <a:lnTo>
                    <a:pt x="21600" y="4930"/>
                  </a:lnTo>
                  <a:lnTo>
                    <a:pt x="12631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7" name="Shape 227"/>
            <p:cNvSpPr/>
            <p:nvPr/>
          </p:nvSpPr>
          <p:spPr>
            <a:xfrm>
              <a:off x="497974" y="805348"/>
              <a:ext cx="21269" cy="2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58" y="0"/>
                  </a:moveTo>
                  <a:lnTo>
                    <a:pt x="9769" y="5021"/>
                  </a:lnTo>
                  <a:lnTo>
                    <a:pt x="3990" y="9925"/>
                  </a:lnTo>
                  <a:lnTo>
                    <a:pt x="0" y="16580"/>
                  </a:lnTo>
                  <a:lnTo>
                    <a:pt x="7842" y="21600"/>
                  </a:lnTo>
                  <a:lnTo>
                    <a:pt x="11833" y="16580"/>
                  </a:lnTo>
                  <a:lnTo>
                    <a:pt x="17610" y="11675"/>
                  </a:lnTo>
                  <a:lnTo>
                    <a:pt x="21600" y="5021"/>
                  </a:lnTo>
                  <a:lnTo>
                    <a:pt x="13758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8" name="Shape 228"/>
            <p:cNvSpPr/>
            <p:nvPr/>
          </p:nvSpPr>
          <p:spPr>
            <a:xfrm>
              <a:off x="526828" y="770804"/>
              <a:ext cx="21134" cy="23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46" y="0"/>
                  </a:moveTo>
                  <a:lnTo>
                    <a:pt x="9832" y="5336"/>
                  </a:lnTo>
                  <a:lnTo>
                    <a:pt x="4015" y="10801"/>
                  </a:lnTo>
                  <a:lnTo>
                    <a:pt x="0" y="16265"/>
                  </a:lnTo>
                  <a:lnTo>
                    <a:pt x="7893" y="21600"/>
                  </a:lnTo>
                  <a:lnTo>
                    <a:pt x="11909" y="16265"/>
                  </a:lnTo>
                  <a:lnTo>
                    <a:pt x="17723" y="10801"/>
                  </a:lnTo>
                  <a:lnTo>
                    <a:pt x="21600" y="5336"/>
                  </a:lnTo>
                  <a:lnTo>
                    <a:pt x="13846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" name="Shape 229"/>
            <p:cNvSpPr/>
            <p:nvPr/>
          </p:nvSpPr>
          <p:spPr>
            <a:xfrm>
              <a:off x="555683" y="734228"/>
              <a:ext cx="23167" cy="25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99" y="0"/>
                  </a:moveTo>
                  <a:lnTo>
                    <a:pt x="8969" y="5021"/>
                  </a:lnTo>
                  <a:lnTo>
                    <a:pt x="5431" y="9925"/>
                  </a:lnTo>
                  <a:lnTo>
                    <a:pt x="0" y="14945"/>
                  </a:lnTo>
                  <a:lnTo>
                    <a:pt x="7201" y="21600"/>
                  </a:lnTo>
                  <a:lnTo>
                    <a:pt x="12631" y="16580"/>
                  </a:lnTo>
                  <a:lnTo>
                    <a:pt x="16168" y="11675"/>
                  </a:lnTo>
                  <a:lnTo>
                    <a:pt x="21600" y="6655"/>
                  </a:lnTo>
                  <a:lnTo>
                    <a:pt x="14399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0" name="Shape 230"/>
            <p:cNvSpPr/>
            <p:nvPr/>
          </p:nvSpPr>
          <p:spPr>
            <a:xfrm>
              <a:off x="586434" y="699684"/>
              <a:ext cx="23167" cy="24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99" y="0"/>
                  </a:moveTo>
                  <a:lnTo>
                    <a:pt x="8969" y="4930"/>
                  </a:lnTo>
                  <a:lnTo>
                    <a:pt x="3663" y="9979"/>
                  </a:lnTo>
                  <a:lnTo>
                    <a:pt x="0" y="15026"/>
                  </a:lnTo>
                  <a:lnTo>
                    <a:pt x="7201" y="21600"/>
                  </a:lnTo>
                  <a:lnTo>
                    <a:pt x="10863" y="16669"/>
                  </a:lnTo>
                  <a:lnTo>
                    <a:pt x="16168" y="11621"/>
                  </a:lnTo>
                  <a:lnTo>
                    <a:pt x="21600" y="6691"/>
                  </a:lnTo>
                  <a:lnTo>
                    <a:pt x="14399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1" name="Shape 231"/>
            <p:cNvSpPr/>
            <p:nvPr/>
          </p:nvSpPr>
          <p:spPr>
            <a:xfrm>
              <a:off x="617185" y="667038"/>
              <a:ext cx="23165" cy="23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0" y="0"/>
                  </a:moveTo>
                  <a:lnTo>
                    <a:pt x="8968" y="5335"/>
                  </a:lnTo>
                  <a:lnTo>
                    <a:pt x="5433" y="10799"/>
                  </a:lnTo>
                  <a:lnTo>
                    <a:pt x="0" y="14358"/>
                  </a:lnTo>
                  <a:lnTo>
                    <a:pt x="7201" y="21600"/>
                  </a:lnTo>
                  <a:lnTo>
                    <a:pt x="12632" y="16135"/>
                  </a:lnTo>
                  <a:lnTo>
                    <a:pt x="16169" y="10799"/>
                  </a:lnTo>
                  <a:lnTo>
                    <a:pt x="21600" y="5335"/>
                  </a:lnTo>
                  <a:lnTo>
                    <a:pt x="1440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2" name="Shape 232"/>
            <p:cNvSpPr/>
            <p:nvPr/>
          </p:nvSpPr>
          <p:spPr>
            <a:xfrm>
              <a:off x="648072" y="632358"/>
              <a:ext cx="24926" cy="25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09" y="0"/>
                  </a:moveTo>
                  <a:lnTo>
                    <a:pt x="9978" y="5021"/>
                  </a:lnTo>
                  <a:lnTo>
                    <a:pt x="4930" y="9924"/>
                  </a:lnTo>
                  <a:lnTo>
                    <a:pt x="0" y="14945"/>
                  </a:lnTo>
                  <a:lnTo>
                    <a:pt x="6573" y="21600"/>
                  </a:lnTo>
                  <a:lnTo>
                    <a:pt x="11621" y="16579"/>
                  </a:lnTo>
                  <a:lnTo>
                    <a:pt x="16669" y="11676"/>
                  </a:lnTo>
                  <a:lnTo>
                    <a:pt x="21600" y="6655"/>
                  </a:lnTo>
                  <a:lnTo>
                    <a:pt x="14909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3" name="Shape 233"/>
            <p:cNvSpPr/>
            <p:nvPr/>
          </p:nvSpPr>
          <p:spPr>
            <a:xfrm>
              <a:off x="680720" y="601606"/>
              <a:ext cx="24926" cy="23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25" y="0"/>
                  </a:moveTo>
                  <a:lnTo>
                    <a:pt x="9978" y="3685"/>
                  </a:lnTo>
                  <a:lnTo>
                    <a:pt x="4930" y="9022"/>
                  </a:lnTo>
                  <a:lnTo>
                    <a:pt x="0" y="14485"/>
                  </a:lnTo>
                  <a:lnTo>
                    <a:pt x="6690" y="21600"/>
                  </a:lnTo>
                  <a:lnTo>
                    <a:pt x="21600" y="5463"/>
                  </a:lnTo>
                  <a:lnTo>
                    <a:pt x="15025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4" name="Shape 234"/>
            <p:cNvSpPr/>
            <p:nvPr/>
          </p:nvSpPr>
          <p:spPr>
            <a:xfrm>
              <a:off x="715262" y="568960"/>
              <a:ext cx="23166" cy="23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0" y="0"/>
                  </a:moveTo>
                  <a:lnTo>
                    <a:pt x="8968" y="5464"/>
                  </a:lnTo>
                  <a:lnTo>
                    <a:pt x="3664" y="9021"/>
                  </a:lnTo>
                  <a:lnTo>
                    <a:pt x="0" y="14358"/>
                  </a:lnTo>
                  <a:lnTo>
                    <a:pt x="5433" y="21600"/>
                  </a:lnTo>
                  <a:lnTo>
                    <a:pt x="10863" y="16263"/>
                  </a:lnTo>
                  <a:lnTo>
                    <a:pt x="16168" y="12579"/>
                  </a:lnTo>
                  <a:lnTo>
                    <a:pt x="21600" y="7242"/>
                  </a:lnTo>
                  <a:lnTo>
                    <a:pt x="1440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5" name="Shape 235"/>
            <p:cNvSpPr/>
            <p:nvPr/>
          </p:nvSpPr>
          <p:spPr>
            <a:xfrm>
              <a:off x="748046" y="538209"/>
              <a:ext cx="24926" cy="23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09" y="0"/>
                  </a:moveTo>
                  <a:lnTo>
                    <a:pt x="9978" y="3557"/>
                  </a:lnTo>
                  <a:lnTo>
                    <a:pt x="0" y="14358"/>
                  </a:lnTo>
                  <a:lnTo>
                    <a:pt x="6691" y="21600"/>
                  </a:lnTo>
                  <a:lnTo>
                    <a:pt x="16669" y="10799"/>
                  </a:lnTo>
                  <a:lnTo>
                    <a:pt x="21600" y="7242"/>
                  </a:lnTo>
                  <a:lnTo>
                    <a:pt x="14909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6" name="Shape 236"/>
            <p:cNvSpPr/>
            <p:nvPr/>
          </p:nvSpPr>
          <p:spPr>
            <a:xfrm>
              <a:off x="782589" y="507457"/>
              <a:ext cx="25064" cy="23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4" y="0"/>
                  </a:moveTo>
                  <a:lnTo>
                    <a:pt x="9925" y="5336"/>
                  </a:lnTo>
                  <a:lnTo>
                    <a:pt x="5020" y="9022"/>
                  </a:lnTo>
                  <a:lnTo>
                    <a:pt x="0" y="14358"/>
                  </a:lnTo>
                  <a:lnTo>
                    <a:pt x="6656" y="21600"/>
                  </a:lnTo>
                  <a:lnTo>
                    <a:pt x="11675" y="16265"/>
                  </a:lnTo>
                  <a:lnTo>
                    <a:pt x="16579" y="12579"/>
                  </a:lnTo>
                  <a:lnTo>
                    <a:pt x="21600" y="7242"/>
                  </a:lnTo>
                  <a:lnTo>
                    <a:pt x="14944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7" name="Shape 237"/>
            <p:cNvSpPr/>
            <p:nvPr/>
          </p:nvSpPr>
          <p:spPr>
            <a:xfrm>
              <a:off x="817269" y="478602"/>
              <a:ext cx="24927" cy="21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70" y="0"/>
                  </a:moveTo>
                  <a:lnTo>
                    <a:pt x="11622" y="3878"/>
                  </a:lnTo>
                  <a:lnTo>
                    <a:pt x="4931" y="9832"/>
                  </a:lnTo>
                  <a:lnTo>
                    <a:pt x="0" y="13708"/>
                  </a:lnTo>
                  <a:lnTo>
                    <a:pt x="6691" y="21600"/>
                  </a:lnTo>
                  <a:lnTo>
                    <a:pt x="11622" y="17724"/>
                  </a:lnTo>
                  <a:lnTo>
                    <a:pt x="16670" y="11770"/>
                  </a:lnTo>
                  <a:lnTo>
                    <a:pt x="21600" y="7892"/>
                  </a:lnTo>
                  <a:lnTo>
                    <a:pt x="1667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8" name="Shape 238"/>
            <p:cNvSpPr/>
            <p:nvPr/>
          </p:nvSpPr>
          <p:spPr>
            <a:xfrm>
              <a:off x="853709" y="449748"/>
              <a:ext cx="25064" cy="21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4" y="0"/>
                  </a:moveTo>
                  <a:lnTo>
                    <a:pt x="10042" y="4016"/>
                  </a:lnTo>
                  <a:lnTo>
                    <a:pt x="5020" y="9831"/>
                  </a:lnTo>
                  <a:lnTo>
                    <a:pt x="0" y="13846"/>
                  </a:lnTo>
                  <a:lnTo>
                    <a:pt x="5020" y="21600"/>
                  </a:lnTo>
                  <a:lnTo>
                    <a:pt x="11675" y="17724"/>
                  </a:lnTo>
                  <a:lnTo>
                    <a:pt x="16579" y="11770"/>
                  </a:lnTo>
                  <a:lnTo>
                    <a:pt x="21600" y="7892"/>
                  </a:lnTo>
                  <a:lnTo>
                    <a:pt x="14944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9" name="Shape 239"/>
            <p:cNvSpPr/>
            <p:nvPr/>
          </p:nvSpPr>
          <p:spPr>
            <a:xfrm>
              <a:off x="890287" y="420894"/>
              <a:ext cx="25061" cy="23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579" y="0"/>
                  </a:moveTo>
                  <a:lnTo>
                    <a:pt x="9924" y="3664"/>
                  </a:lnTo>
                  <a:lnTo>
                    <a:pt x="5020" y="8968"/>
                  </a:lnTo>
                  <a:lnTo>
                    <a:pt x="0" y="12632"/>
                  </a:lnTo>
                  <a:lnTo>
                    <a:pt x="5020" y="21600"/>
                  </a:lnTo>
                  <a:lnTo>
                    <a:pt x="9924" y="16168"/>
                  </a:lnTo>
                  <a:lnTo>
                    <a:pt x="16579" y="12632"/>
                  </a:lnTo>
                  <a:lnTo>
                    <a:pt x="21600" y="7200"/>
                  </a:lnTo>
                  <a:lnTo>
                    <a:pt x="16579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0" name="Shape 240"/>
            <p:cNvSpPr/>
            <p:nvPr/>
          </p:nvSpPr>
          <p:spPr>
            <a:xfrm>
              <a:off x="926861" y="394071"/>
              <a:ext cx="24927" cy="21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70" y="0"/>
                  </a:moveTo>
                  <a:lnTo>
                    <a:pt x="11622" y="3878"/>
                  </a:lnTo>
                  <a:lnTo>
                    <a:pt x="6692" y="9832"/>
                  </a:lnTo>
                  <a:lnTo>
                    <a:pt x="0" y="13708"/>
                  </a:lnTo>
                  <a:lnTo>
                    <a:pt x="4931" y="21600"/>
                  </a:lnTo>
                  <a:lnTo>
                    <a:pt x="11622" y="17586"/>
                  </a:lnTo>
                  <a:lnTo>
                    <a:pt x="16670" y="13708"/>
                  </a:lnTo>
                  <a:lnTo>
                    <a:pt x="21600" y="7892"/>
                  </a:lnTo>
                  <a:lnTo>
                    <a:pt x="1667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1" name="Shape 241"/>
            <p:cNvSpPr/>
            <p:nvPr/>
          </p:nvSpPr>
          <p:spPr>
            <a:xfrm>
              <a:off x="965334" y="367113"/>
              <a:ext cx="24928" cy="21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69" y="0"/>
                  </a:moveTo>
                  <a:lnTo>
                    <a:pt x="11622" y="3877"/>
                  </a:lnTo>
                  <a:lnTo>
                    <a:pt x="4930" y="9832"/>
                  </a:lnTo>
                  <a:lnTo>
                    <a:pt x="0" y="13708"/>
                  </a:lnTo>
                  <a:lnTo>
                    <a:pt x="4930" y="21600"/>
                  </a:lnTo>
                  <a:lnTo>
                    <a:pt x="9979" y="17723"/>
                  </a:lnTo>
                  <a:lnTo>
                    <a:pt x="16669" y="13708"/>
                  </a:lnTo>
                  <a:lnTo>
                    <a:pt x="21600" y="9832"/>
                  </a:lnTo>
                  <a:lnTo>
                    <a:pt x="16669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2" name="Shape 242"/>
            <p:cNvSpPr/>
            <p:nvPr/>
          </p:nvSpPr>
          <p:spPr>
            <a:xfrm>
              <a:off x="1003808" y="342187"/>
              <a:ext cx="24925" cy="21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69" y="0"/>
                  </a:moveTo>
                  <a:lnTo>
                    <a:pt x="11622" y="3878"/>
                  </a:lnTo>
                  <a:lnTo>
                    <a:pt x="4930" y="7754"/>
                  </a:lnTo>
                  <a:lnTo>
                    <a:pt x="0" y="11770"/>
                  </a:lnTo>
                  <a:lnTo>
                    <a:pt x="4930" y="21600"/>
                  </a:lnTo>
                  <a:lnTo>
                    <a:pt x="9978" y="17585"/>
                  </a:lnTo>
                  <a:lnTo>
                    <a:pt x="14909" y="11770"/>
                  </a:lnTo>
                  <a:lnTo>
                    <a:pt x="21600" y="7754"/>
                  </a:lnTo>
                  <a:lnTo>
                    <a:pt x="16669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3" name="Shape 243"/>
            <p:cNvSpPr/>
            <p:nvPr/>
          </p:nvSpPr>
          <p:spPr>
            <a:xfrm>
              <a:off x="1042279" y="317126"/>
              <a:ext cx="24927" cy="21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553" y="0"/>
                  </a:moveTo>
                  <a:lnTo>
                    <a:pt x="11622" y="4015"/>
                  </a:lnTo>
                  <a:lnTo>
                    <a:pt x="4931" y="7893"/>
                  </a:lnTo>
                  <a:lnTo>
                    <a:pt x="0" y="11769"/>
                  </a:lnTo>
                  <a:lnTo>
                    <a:pt x="4931" y="21600"/>
                  </a:lnTo>
                  <a:lnTo>
                    <a:pt x="9978" y="17724"/>
                  </a:lnTo>
                  <a:lnTo>
                    <a:pt x="16553" y="13846"/>
                  </a:lnTo>
                  <a:lnTo>
                    <a:pt x="21600" y="7893"/>
                  </a:lnTo>
                  <a:lnTo>
                    <a:pt x="16553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4" name="Shape 244"/>
            <p:cNvSpPr/>
            <p:nvPr/>
          </p:nvSpPr>
          <p:spPr>
            <a:xfrm>
              <a:off x="1082648" y="292200"/>
              <a:ext cx="24927" cy="21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70" y="0"/>
                  </a:moveTo>
                  <a:lnTo>
                    <a:pt x="9978" y="5816"/>
                  </a:lnTo>
                  <a:lnTo>
                    <a:pt x="0" y="13709"/>
                  </a:lnTo>
                  <a:lnTo>
                    <a:pt x="3287" y="21600"/>
                  </a:lnTo>
                  <a:lnTo>
                    <a:pt x="9978" y="17585"/>
                  </a:lnTo>
                  <a:lnTo>
                    <a:pt x="14909" y="13709"/>
                  </a:lnTo>
                  <a:lnTo>
                    <a:pt x="21600" y="9831"/>
                  </a:lnTo>
                  <a:lnTo>
                    <a:pt x="1667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5" name="Shape 245"/>
            <p:cNvSpPr/>
            <p:nvPr/>
          </p:nvSpPr>
          <p:spPr>
            <a:xfrm>
              <a:off x="1120986" y="271067"/>
              <a:ext cx="26959" cy="1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40" y="0"/>
                  </a:moveTo>
                  <a:lnTo>
                    <a:pt x="10854" y="2129"/>
                  </a:lnTo>
                  <a:lnTo>
                    <a:pt x="6186" y="6390"/>
                  </a:lnTo>
                  <a:lnTo>
                    <a:pt x="0" y="10799"/>
                  </a:lnTo>
                  <a:lnTo>
                    <a:pt x="4666" y="21600"/>
                  </a:lnTo>
                  <a:lnTo>
                    <a:pt x="10854" y="17188"/>
                  </a:lnTo>
                  <a:lnTo>
                    <a:pt x="15412" y="12930"/>
                  </a:lnTo>
                  <a:lnTo>
                    <a:pt x="21600" y="8518"/>
                  </a:lnTo>
                  <a:lnTo>
                    <a:pt x="1704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6" name="Shape 246"/>
            <p:cNvSpPr/>
            <p:nvPr/>
          </p:nvSpPr>
          <p:spPr>
            <a:xfrm>
              <a:off x="1161491" y="247904"/>
              <a:ext cx="26823" cy="19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17" y="0"/>
                  </a:moveTo>
                  <a:lnTo>
                    <a:pt x="12327" y="4410"/>
                  </a:lnTo>
                  <a:lnTo>
                    <a:pt x="6108" y="8671"/>
                  </a:lnTo>
                  <a:lnTo>
                    <a:pt x="0" y="13081"/>
                  </a:lnTo>
                  <a:lnTo>
                    <a:pt x="4581" y="21600"/>
                  </a:lnTo>
                  <a:lnTo>
                    <a:pt x="10800" y="17341"/>
                  </a:lnTo>
                  <a:lnTo>
                    <a:pt x="15490" y="15212"/>
                  </a:lnTo>
                  <a:lnTo>
                    <a:pt x="21600" y="10799"/>
                  </a:lnTo>
                  <a:lnTo>
                    <a:pt x="17017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7" name="Shape 247"/>
            <p:cNvSpPr/>
            <p:nvPr/>
          </p:nvSpPr>
          <p:spPr>
            <a:xfrm>
              <a:off x="1203756" y="226771"/>
              <a:ext cx="24926" cy="19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13" y="0"/>
                  </a:moveTo>
                  <a:lnTo>
                    <a:pt x="11622" y="4410"/>
                  </a:lnTo>
                  <a:lnTo>
                    <a:pt x="4930" y="8671"/>
                  </a:lnTo>
                  <a:lnTo>
                    <a:pt x="0" y="10799"/>
                  </a:lnTo>
                  <a:lnTo>
                    <a:pt x="3286" y="21600"/>
                  </a:lnTo>
                  <a:lnTo>
                    <a:pt x="9979" y="17341"/>
                  </a:lnTo>
                  <a:lnTo>
                    <a:pt x="15026" y="15212"/>
                  </a:lnTo>
                  <a:lnTo>
                    <a:pt x="21600" y="10799"/>
                  </a:lnTo>
                  <a:lnTo>
                    <a:pt x="18313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8" name="Shape 248"/>
            <p:cNvSpPr/>
            <p:nvPr/>
          </p:nvSpPr>
          <p:spPr>
            <a:xfrm>
              <a:off x="1244125" y="205638"/>
              <a:ext cx="26958" cy="19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32" y="0"/>
                  </a:moveTo>
                  <a:lnTo>
                    <a:pt x="12374" y="4410"/>
                  </a:lnTo>
                  <a:lnTo>
                    <a:pt x="0" y="12929"/>
                  </a:lnTo>
                  <a:lnTo>
                    <a:pt x="4667" y="21600"/>
                  </a:lnTo>
                  <a:lnTo>
                    <a:pt x="9226" y="19470"/>
                  </a:lnTo>
                  <a:lnTo>
                    <a:pt x="15414" y="15212"/>
                  </a:lnTo>
                  <a:lnTo>
                    <a:pt x="21600" y="10799"/>
                  </a:lnTo>
                  <a:lnTo>
                    <a:pt x="16932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9" name="Shape 249"/>
            <p:cNvSpPr/>
            <p:nvPr/>
          </p:nvSpPr>
          <p:spPr>
            <a:xfrm>
              <a:off x="1286391" y="186401"/>
              <a:ext cx="25061" cy="19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14" y="0"/>
                  </a:moveTo>
                  <a:lnTo>
                    <a:pt x="13311" y="4412"/>
                  </a:lnTo>
                  <a:lnTo>
                    <a:pt x="6654" y="8670"/>
                  </a:lnTo>
                  <a:lnTo>
                    <a:pt x="0" y="10799"/>
                  </a:lnTo>
                  <a:lnTo>
                    <a:pt x="3386" y="21600"/>
                  </a:lnTo>
                  <a:lnTo>
                    <a:pt x="9924" y="17340"/>
                  </a:lnTo>
                  <a:lnTo>
                    <a:pt x="16580" y="15210"/>
                  </a:lnTo>
                  <a:lnTo>
                    <a:pt x="21600" y="10799"/>
                  </a:lnTo>
                  <a:lnTo>
                    <a:pt x="18214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0" name="Shape 250"/>
            <p:cNvSpPr/>
            <p:nvPr/>
          </p:nvSpPr>
          <p:spPr>
            <a:xfrm>
              <a:off x="1328792" y="169197"/>
              <a:ext cx="24926" cy="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13" y="0"/>
                  </a:moveTo>
                  <a:lnTo>
                    <a:pt x="13266" y="2380"/>
                  </a:lnTo>
                  <a:lnTo>
                    <a:pt x="6573" y="7142"/>
                  </a:lnTo>
                  <a:lnTo>
                    <a:pt x="0" y="9525"/>
                  </a:lnTo>
                  <a:lnTo>
                    <a:pt x="3287" y="21600"/>
                  </a:lnTo>
                  <a:lnTo>
                    <a:pt x="9978" y="19220"/>
                  </a:lnTo>
                  <a:lnTo>
                    <a:pt x="16553" y="14456"/>
                  </a:lnTo>
                  <a:lnTo>
                    <a:pt x="21600" y="12075"/>
                  </a:lnTo>
                  <a:lnTo>
                    <a:pt x="18313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1" name="Shape 251"/>
            <p:cNvSpPr/>
            <p:nvPr/>
          </p:nvSpPr>
          <p:spPr>
            <a:xfrm>
              <a:off x="1371058" y="151857"/>
              <a:ext cx="26957" cy="17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52" y="0"/>
                  </a:moveTo>
                  <a:lnTo>
                    <a:pt x="12266" y="2362"/>
                  </a:lnTo>
                  <a:lnTo>
                    <a:pt x="6186" y="7087"/>
                  </a:lnTo>
                  <a:lnTo>
                    <a:pt x="0" y="9618"/>
                  </a:lnTo>
                  <a:lnTo>
                    <a:pt x="3039" y="21600"/>
                  </a:lnTo>
                  <a:lnTo>
                    <a:pt x="9226" y="19068"/>
                  </a:lnTo>
                  <a:lnTo>
                    <a:pt x="15414" y="14344"/>
                  </a:lnTo>
                  <a:lnTo>
                    <a:pt x="21600" y="11982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2" name="Shape 252"/>
            <p:cNvSpPr/>
            <p:nvPr/>
          </p:nvSpPr>
          <p:spPr>
            <a:xfrm>
              <a:off x="1415220" y="134518"/>
              <a:ext cx="25061" cy="17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14" y="0"/>
                  </a:moveTo>
                  <a:lnTo>
                    <a:pt x="11676" y="2361"/>
                  </a:lnTo>
                  <a:lnTo>
                    <a:pt x="6654" y="7257"/>
                  </a:lnTo>
                  <a:lnTo>
                    <a:pt x="0" y="9619"/>
                  </a:lnTo>
                  <a:lnTo>
                    <a:pt x="3386" y="21600"/>
                  </a:lnTo>
                  <a:lnTo>
                    <a:pt x="8289" y="19237"/>
                  </a:lnTo>
                  <a:lnTo>
                    <a:pt x="14946" y="14343"/>
                  </a:lnTo>
                  <a:lnTo>
                    <a:pt x="21600" y="11981"/>
                  </a:lnTo>
                  <a:lnTo>
                    <a:pt x="18214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3" name="Shape 253"/>
            <p:cNvSpPr/>
            <p:nvPr/>
          </p:nvSpPr>
          <p:spPr>
            <a:xfrm>
              <a:off x="1457621" y="119210"/>
              <a:ext cx="24926" cy="17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56" y="0"/>
                  </a:moveTo>
                  <a:lnTo>
                    <a:pt x="13266" y="2380"/>
                  </a:lnTo>
                  <a:lnTo>
                    <a:pt x="6573" y="7142"/>
                  </a:lnTo>
                  <a:lnTo>
                    <a:pt x="0" y="9525"/>
                  </a:lnTo>
                  <a:lnTo>
                    <a:pt x="3287" y="21600"/>
                  </a:lnTo>
                  <a:lnTo>
                    <a:pt x="9978" y="19220"/>
                  </a:lnTo>
                  <a:lnTo>
                    <a:pt x="16669" y="14456"/>
                  </a:lnTo>
                  <a:lnTo>
                    <a:pt x="21600" y="12075"/>
                  </a:lnTo>
                  <a:lnTo>
                    <a:pt x="19956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4" name="Shape 254"/>
            <p:cNvSpPr/>
            <p:nvPr/>
          </p:nvSpPr>
          <p:spPr>
            <a:xfrm>
              <a:off x="1501783" y="103766"/>
              <a:ext cx="25062" cy="17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8" y="0"/>
                  </a:moveTo>
                  <a:lnTo>
                    <a:pt x="13310" y="4894"/>
                  </a:lnTo>
                  <a:lnTo>
                    <a:pt x="0" y="9620"/>
                  </a:lnTo>
                  <a:lnTo>
                    <a:pt x="3268" y="21600"/>
                  </a:lnTo>
                  <a:lnTo>
                    <a:pt x="9924" y="19239"/>
                  </a:lnTo>
                  <a:lnTo>
                    <a:pt x="14944" y="16875"/>
                  </a:lnTo>
                  <a:lnTo>
                    <a:pt x="21600" y="14344"/>
                  </a:lnTo>
                  <a:lnTo>
                    <a:pt x="19848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5" name="Shape 255"/>
            <p:cNvSpPr/>
            <p:nvPr/>
          </p:nvSpPr>
          <p:spPr>
            <a:xfrm>
              <a:off x="1546081" y="90356"/>
              <a:ext cx="24927" cy="17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12" y="0"/>
                  </a:moveTo>
                  <a:lnTo>
                    <a:pt x="13265" y="2363"/>
                  </a:lnTo>
                  <a:lnTo>
                    <a:pt x="6573" y="7087"/>
                  </a:lnTo>
                  <a:lnTo>
                    <a:pt x="0" y="9619"/>
                  </a:lnTo>
                  <a:lnTo>
                    <a:pt x="3286" y="21600"/>
                  </a:lnTo>
                  <a:lnTo>
                    <a:pt x="8216" y="19070"/>
                  </a:lnTo>
                  <a:lnTo>
                    <a:pt x="14908" y="16706"/>
                  </a:lnTo>
                  <a:lnTo>
                    <a:pt x="21600" y="11981"/>
                  </a:lnTo>
                  <a:lnTo>
                    <a:pt x="18312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6" name="Shape 256"/>
            <p:cNvSpPr/>
            <p:nvPr/>
          </p:nvSpPr>
          <p:spPr>
            <a:xfrm>
              <a:off x="1590242" y="78840"/>
              <a:ext cx="25063" cy="1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9" y="0"/>
                  </a:moveTo>
                  <a:lnTo>
                    <a:pt x="0" y="8030"/>
                  </a:lnTo>
                  <a:lnTo>
                    <a:pt x="3269" y="21600"/>
                  </a:lnTo>
                  <a:lnTo>
                    <a:pt x="8290" y="18925"/>
                  </a:lnTo>
                  <a:lnTo>
                    <a:pt x="21600" y="13572"/>
                  </a:lnTo>
                  <a:lnTo>
                    <a:pt x="19849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7" name="Shape 257"/>
            <p:cNvSpPr/>
            <p:nvPr/>
          </p:nvSpPr>
          <p:spPr>
            <a:xfrm>
              <a:off x="1634404" y="67325"/>
              <a:ext cx="25063" cy="1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65" y="0"/>
                  </a:moveTo>
                  <a:lnTo>
                    <a:pt x="0" y="8028"/>
                  </a:lnTo>
                  <a:lnTo>
                    <a:pt x="3386" y="21600"/>
                  </a:lnTo>
                  <a:lnTo>
                    <a:pt x="8290" y="18924"/>
                  </a:lnTo>
                  <a:lnTo>
                    <a:pt x="21600" y="13573"/>
                  </a:lnTo>
                  <a:lnTo>
                    <a:pt x="19965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8" name="Shape 258"/>
            <p:cNvSpPr/>
            <p:nvPr/>
          </p:nvSpPr>
          <p:spPr>
            <a:xfrm>
              <a:off x="1680598" y="55676"/>
              <a:ext cx="23031" cy="15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21" y="0"/>
                  </a:moveTo>
                  <a:lnTo>
                    <a:pt x="12705" y="2841"/>
                  </a:lnTo>
                  <a:lnTo>
                    <a:pt x="5464" y="5493"/>
                  </a:lnTo>
                  <a:lnTo>
                    <a:pt x="0" y="8147"/>
                  </a:lnTo>
                  <a:lnTo>
                    <a:pt x="1779" y="21600"/>
                  </a:lnTo>
                  <a:lnTo>
                    <a:pt x="16264" y="16293"/>
                  </a:lnTo>
                  <a:lnTo>
                    <a:pt x="21600" y="13451"/>
                  </a:lnTo>
                  <a:lnTo>
                    <a:pt x="19821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9" name="Shape 259"/>
            <p:cNvSpPr/>
            <p:nvPr/>
          </p:nvSpPr>
          <p:spPr>
            <a:xfrm>
              <a:off x="1724896" y="46193"/>
              <a:ext cx="24926" cy="1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57" y="0"/>
                  </a:moveTo>
                  <a:lnTo>
                    <a:pt x="6574" y="5352"/>
                  </a:lnTo>
                  <a:lnTo>
                    <a:pt x="0" y="5352"/>
                  </a:lnTo>
                  <a:lnTo>
                    <a:pt x="1644" y="21600"/>
                  </a:lnTo>
                  <a:lnTo>
                    <a:pt x="14910" y="16247"/>
                  </a:lnTo>
                  <a:lnTo>
                    <a:pt x="21600" y="13381"/>
                  </a:lnTo>
                  <a:lnTo>
                    <a:pt x="19957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0" name="Shape 260"/>
            <p:cNvSpPr/>
            <p:nvPr/>
          </p:nvSpPr>
          <p:spPr>
            <a:xfrm>
              <a:off x="1770955" y="36574"/>
              <a:ext cx="23165" cy="1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5" y="0"/>
                  </a:moveTo>
                  <a:lnTo>
                    <a:pt x="12632" y="2676"/>
                  </a:lnTo>
                  <a:lnTo>
                    <a:pt x="7199" y="5354"/>
                  </a:lnTo>
                  <a:lnTo>
                    <a:pt x="0" y="8030"/>
                  </a:lnTo>
                  <a:lnTo>
                    <a:pt x="1769" y="21600"/>
                  </a:lnTo>
                  <a:lnTo>
                    <a:pt x="8968" y="18924"/>
                  </a:lnTo>
                  <a:lnTo>
                    <a:pt x="14401" y="16249"/>
                  </a:lnTo>
                  <a:lnTo>
                    <a:pt x="21600" y="16249"/>
                  </a:lnTo>
                  <a:lnTo>
                    <a:pt x="19705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1" name="Shape 261"/>
            <p:cNvSpPr/>
            <p:nvPr/>
          </p:nvSpPr>
          <p:spPr>
            <a:xfrm>
              <a:off x="1815253" y="28853"/>
              <a:ext cx="24927" cy="1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56" y="0"/>
                  </a:moveTo>
                  <a:lnTo>
                    <a:pt x="6690" y="5352"/>
                  </a:lnTo>
                  <a:lnTo>
                    <a:pt x="0" y="5352"/>
                  </a:lnTo>
                  <a:lnTo>
                    <a:pt x="1643" y="21600"/>
                  </a:lnTo>
                  <a:lnTo>
                    <a:pt x="15025" y="16249"/>
                  </a:lnTo>
                  <a:lnTo>
                    <a:pt x="21600" y="16249"/>
                  </a:lnTo>
                  <a:lnTo>
                    <a:pt x="19956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2" name="Shape 262"/>
            <p:cNvSpPr/>
            <p:nvPr/>
          </p:nvSpPr>
          <p:spPr>
            <a:xfrm>
              <a:off x="1861311" y="23028"/>
              <a:ext cx="25063" cy="13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65" y="0"/>
                  </a:moveTo>
                  <a:lnTo>
                    <a:pt x="13310" y="0"/>
                  </a:lnTo>
                  <a:lnTo>
                    <a:pt x="6656" y="3024"/>
                  </a:lnTo>
                  <a:lnTo>
                    <a:pt x="0" y="3024"/>
                  </a:lnTo>
                  <a:lnTo>
                    <a:pt x="1751" y="21600"/>
                  </a:lnTo>
                  <a:lnTo>
                    <a:pt x="8290" y="18362"/>
                  </a:lnTo>
                  <a:lnTo>
                    <a:pt x="14944" y="18362"/>
                  </a:lnTo>
                  <a:lnTo>
                    <a:pt x="21600" y="15336"/>
                  </a:lnTo>
                  <a:lnTo>
                    <a:pt x="19965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3" name="Shape 263"/>
            <p:cNvSpPr/>
            <p:nvPr/>
          </p:nvSpPr>
          <p:spPr>
            <a:xfrm>
              <a:off x="1907505" y="17338"/>
              <a:ext cx="23031" cy="11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484" y="0"/>
                  </a:lnTo>
                  <a:lnTo>
                    <a:pt x="7243" y="3560"/>
                  </a:lnTo>
                  <a:lnTo>
                    <a:pt x="0" y="3560"/>
                  </a:lnTo>
                  <a:lnTo>
                    <a:pt x="1779" y="21600"/>
                  </a:lnTo>
                  <a:lnTo>
                    <a:pt x="7243" y="21600"/>
                  </a:lnTo>
                  <a:lnTo>
                    <a:pt x="14484" y="18044"/>
                  </a:lnTo>
                  <a:lnTo>
                    <a:pt x="21600" y="1804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4" name="Shape 264"/>
            <p:cNvSpPr/>
            <p:nvPr/>
          </p:nvSpPr>
          <p:spPr>
            <a:xfrm>
              <a:off x="1953700" y="11513"/>
              <a:ext cx="23029" cy="13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358" y="0"/>
                  </a:lnTo>
                  <a:lnTo>
                    <a:pt x="7242" y="3056"/>
                  </a:lnTo>
                  <a:lnTo>
                    <a:pt x="0" y="3056"/>
                  </a:lnTo>
                  <a:lnTo>
                    <a:pt x="0" y="21600"/>
                  </a:lnTo>
                  <a:lnTo>
                    <a:pt x="7242" y="18545"/>
                  </a:lnTo>
                  <a:lnTo>
                    <a:pt x="14358" y="18545"/>
                  </a:lnTo>
                  <a:lnTo>
                    <a:pt x="21600" y="1549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5" name="Shape 265"/>
            <p:cNvSpPr/>
            <p:nvPr/>
          </p:nvSpPr>
          <p:spPr>
            <a:xfrm>
              <a:off x="1999758" y="7720"/>
              <a:ext cx="23165" cy="11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401" y="0"/>
                  </a:lnTo>
                  <a:lnTo>
                    <a:pt x="7199" y="3557"/>
                  </a:lnTo>
                  <a:lnTo>
                    <a:pt x="0" y="3557"/>
                  </a:lnTo>
                  <a:lnTo>
                    <a:pt x="0" y="21600"/>
                  </a:lnTo>
                  <a:lnTo>
                    <a:pt x="14401" y="21600"/>
                  </a:lnTo>
                  <a:lnTo>
                    <a:pt x="21600" y="1804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6" name="Shape 266"/>
            <p:cNvSpPr/>
            <p:nvPr/>
          </p:nvSpPr>
          <p:spPr>
            <a:xfrm>
              <a:off x="2045952" y="3792"/>
              <a:ext cx="23031" cy="1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484" y="0"/>
                  </a:lnTo>
                  <a:lnTo>
                    <a:pt x="7243" y="3769"/>
                  </a:lnTo>
                  <a:lnTo>
                    <a:pt x="0" y="3769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7" name="Shape 267"/>
            <p:cNvSpPr/>
            <p:nvPr/>
          </p:nvSpPr>
          <p:spPr>
            <a:xfrm>
              <a:off x="2092146" y="1895"/>
              <a:ext cx="23030" cy="11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43" y="0"/>
                  </a:lnTo>
                  <a:lnTo>
                    <a:pt x="0" y="3557"/>
                  </a:lnTo>
                  <a:lnTo>
                    <a:pt x="0" y="21600"/>
                  </a:lnTo>
                  <a:lnTo>
                    <a:pt x="14358" y="21600"/>
                  </a:lnTo>
                  <a:lnTo>
                    <a:pt x="21600" y="1804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8" name="Shape 268"/>
            <p:cNvSpPr/>
            <p:nvPr/>
          </p:nvSpPr>
          <p:spPr>
            <a:xfrm>
              <a:off x="2138205" y="0"/>
              <a:ext cx="23165" cy="1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401" y="3556"/>
                  </a:lnTo>
                  <a:lnTo>
                    <a:pt x="0" y="355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9" name="Shape 269"/>
            <p:cNvSpPr/>
            <p:nvPr/>
          </p:nvSpPr>
          <p:spPr>
            <a:xfrm>
              <a:off x="2184400" y="0"/>
              <a:ext cx="23029" cy="11514"/>
            </a:xfrm>
            <a:prstGeom prst="rect">
              <a:avLst/>
            </a:pr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0" name="Shape 270"/>
            <p:cNvSpPr/>
            <p:nvPr/>
          </p:nvSpPr>
          <p:spPr>
            <a:xfrm>
              <a:off x="2230593" y="0"/>
              <a:ext cx="23031" cy="11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5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3556"/>
                  </a:lnTo>
                  <a:lnTo>
                    <a:pt x="14357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1" name="Shape 271"/>
            <p:cNvSpPr/>
            <p:nvPr/>
          </p:nvSpPr>
          <p:spPr>
            <a:xfrm>
              <a:off x="2276651" y="1895"/>
              <a:ext cx="23167" cy="11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0" y="18041"/>
                  </a:lnTo>
                  <a:lnTo>
                    <a:pt x="14399" y="18041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2" name="Shape 272"/>
            <p:cNvSpPr/>
            <p:nvPr/>
          </p:nvSpPr>
          <p:spPr>
            <a:xfrm>
              <a:off x="2322846" y="3792"/>
              <a:ext cx="23165" cy="1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1" y="0"/>
                  </a:moveTo>
                  <a:lnTo>
                    <a:pt x="0" y="0"/>
                  </a:lnTo>
                  <a:lnTo>
                    <a:pt x="0" y="17835"/>
                  </a:lnTo>
                  <a:lnTo>
                    <a:pt x="7199" y="17835"/>
                  </a:lnTo>
                  <a:lnTo>
                    <a:pt x="12632" y="21600"/>
                  </a:lnTo>
                  <a:lnTo>
                    <a:pt x="19705" y="21600"/>
                  </a:lnTo>
                  <a:lnTo>
                    <a:pt x="21600" y="3769"/>
                  </a:lnTo>
                  <a:lnTo>
                    <a:pt x="14401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3" name="Shape 273"/>
            <p:cNvSpPr/>
            <p:nvPr/>
          </p:nvSpPr>
          <p:spPr>
            <a:xfrm>
              <a:off x="2367144" y="5825"/>
              <a:ext cx="24926" cy="13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4" y="0"/>
                  </a:moveTo>
                  <a:lnTo>
                    <a:pt x="0" y="18544"/>
                  </a:lnTo>
                  <a:lnTo>
                    <a:pt x="13266" y="18544"/>
                  </a:lnTo>
                  <a:lnTo>
                    <a:pt x="19956" y="21600"/>
                  </a:lnTo>
                  <a:lnTo>
                    <a:pt x="21600" y="3053"/>
                  </a:lnTo>
                  <a:lnTo>
                    <a:pt x="8334" y="3053"/>
                  </a:lnTo>
                  <a:lnTo>
                    <a:pt x="1644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4" name="Shape 274"/>
            <p:cNvSpPr/>
            <p:nvPr/>
          </p:nvSpPr>
          <p:spPr>
            <a:xfrm>
              <a:off x="2413203" y="9617"/>
              <a:ext cx="25062" cy="13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50" y="0"/>
                  </a:moveTo>
                  <a:lnTo>
                    <a:pt x="0" y="18547"/>
                  </a:lnTo>
                  <a:lnTo>
                    <a:pt x="13309" y="18547"/>
                  </a:lnTo>
                  <a:lnTo>
                    <a:pt x="19965" y="21600"/>
                  </a:lnTo>
                  <a:lnTo>
                    <a:pt x="21600" y="3055"/>
                  </a:lnTo>
                  <a:lnTo>
                    <a:pt x="8290" y="3055"/>
                  </a:lnTo>
                  <a:lnTo>
                    <a:pt x="175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5" name="Shape 275"/>
            <p:cNvSpPr/>
            <p:nvPr/>
          </p:nvSpPr>
          <p:spPr>
            <a:xfrm>
              <a:off x="2459396" y="15442"/>
              <a:ext cx="25062" cy="11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91" y="0"/>
                  </a:moveTo>
                  <a:lnTo>
                    <a:pt x="1635" y="0"/>
                  </a:lnTo>
                  <a:lnTo>
                    <a:pt x="0" y="17787"/>
                  </a:lnTo>
                  <a:lnTo>
                    <a:pt x="6656" y="21600"/>
                  </a:lnTo>
                  <a:lnTo>
                    <a:pt x="19850" y="21600"/>
                  </a:lnTo>
                  <a:lnTo>
                    <a:pt x="21600" y="3557"/>
                  </a:lnTo>
                  <a:lnTo>
                    <a:pt x="14945" y="3557"/>
                  </a:lnTo>
                  <a:lnTo>
                    <a:pt x="8291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6" name="Shape 276"/>
            <p:cNvSpPr/>
            <p:nvPr/>
          </p:nvSpPr>
          <p:spPr>
            <a:xfrm>
              <a:off x="2505591" y="21132"/>
              <a:ext cx="23029" cy="1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021" y="0"/>
                  </a:moveTo>
                  <a:lnTo>
                    <a:pt x="1779" y="0"/>
                  </a:lnTo>
                  <a:lnTo>
                    <a:pt x="0" y="15489"/>
                  </a:lnTo>
                  <a:lnTo>
                    <a:pt x="7116" y="18544"/>
                  </a:lnTo>
                  <a:lnTo>
                    <a:pt x="14358" y="18544"/>
                  </a:lnTo>
                  <a:lnTo>
                    <a:pt x="21600" y="21600"/>
                  </a:lnTo>
                  <a:lnTo>
                    <a:pt x="21600" y="3053"/>
                  </a:lnTo>
                  <a:lnTo>
                    <a:pt x="16137" y="3053"/>
                  </a:lnTo>
                  <a:lnTo>
                    <a:pt x="9021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" name="Shape 277"/>
            <p:cNvSpPr/>
            <p:nvPr/>
          </p:nvSpPr>
          <p:spPr>
            <a:xfrm>
              <a:off x="2551650" y="26957"/>
              <a:ext cx="23164" cy="1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5489"/>
                  </a:lnTo>
                  <a:lnTo>
                    <a:pt x="5431" y="18544"/>
                  </a:lnTo>
                  <a:lnTo>
                    <a:pt x="12632" y="21600"/>
                  </a:lnTo>
                  <a:lnTo>
                    <a:pt x="19705" y="21600"/>
                  </a:lnTo>
                  <a:lnTo>
                    <a:pt x="21600" y="6107"/>
                  </a:lnTo>
                  <a:lnTo>
                    <a:pt x="14401" y="3053"/>
                  </a:lnTo>
                  <a:lnTo>
                    <a:pt x="7199" y="30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8" name="Shape 278"/>
            <p:cNvSpPr/>
            <p:nvPr/>
          </p:nvSpPr>
          <p:spPr>
            <a:xfrm>
              <a:off x="2595947" y="34544"/>
              <a:ext cx="24927" cy="13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3" y="0"/>
                  </a:moveTo>
                  <a:lnTo>
                    <a:pt x="0" y="15334"/>
                  </a:lnTo>
                  <a:lnTo>
                    <a:pt x="6690" y="18574"/>
                  </a:lnTo>
                  <a:lnTo>
                    <a:pt x="13265" y="21600"/>
                  </a:lnTo>
                  <a:lnTo>
                    <a:pt x="19956" y="21600"/>
                  </a:lnTo>
                  <a:lnTo>
                    <a:pt x="21600" y="6262"/>
                  </a:lnTo>
                  <a:lnTo>
                    <a:pt x="15025" y="3238"/>
                  </a:lnTo>
                  <a:lnTo>
                    <a:pt x="8335" y="3238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9" name="Shape 279"/>
            <p:cNvSpPr/>
            <p:nvPr/>
          </p:nvSpPr>
          <p:spPr>
            <a:xfrm>
              <a:off x="2642005" y="44161"/>
              <a:ext cx="25063" cy="13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90" y="0"/>
                  </a:moveTo>
                  <a:lnTo>
                    <a:pt x="1751" y="0"/>
                  </a:lnTo>
                  <a:lnTo>
                    <a:pt x="0" y="15336"/>
                  </a:lnTo>
                  <a:lnTo>
                    <a:pt x="6656" y="18362"/>
                  </a:lnTo>
                  <a:lnTo>
                    <a:pt x="13310" y="18362"/>
                  </a:lnTo>
                  <a:lnTo>
                    <a:pt x="18331" y="21600"/>
                  </a:lnTo>
                  <a:lnTo>
                    <a:pt x="21600" y="6266"/>
                  </a:lnTo>
                  <a:lnTo>
                    <a:pt x="14944" y="3240"/>
                  </a:lnTo>
                  <a:lnTo>
                    <a:pt x="829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0" name="Shape 280"/>
            <p:cNvSpPr/>
            <p:nvPr/>
          </p:nvSpPr>
          <p:spPr>
            <a:xfrm>
              <a:off x="2686303" y="51882"/>
              <a:ext cx="24928" cy="15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3" y="0"/>
                  </a:moveTo>
                  <a:lnTo>
                    <a:pt x="0" y="16107"/>
                  </a:lnTo>
                  <a:lnTo>
                    <a:pt x="6692" y="18758"/>
                  </a:lnTo>
                  <a:lnTo>
                    <a:pt x="13382" y="18758"/>
                  </a:lnTo>
                  <a:lnTo>
                    <a:pt x="19957" y="21600"/>
                  </a:lnTo>
                  <a:lnTo>
                    <a:pt x="21600" y="8147"/>
                  </a:lnTo>
                  <a:lnTo>
                    <a:pt x="15025" y="5307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1" name="Shape 281"/>
            <p:cNvSpPr/>
            <p:nvPr/>
          </p:nvSpPr>
          <p:spPr>
            <a:xfrm>
              <a:off x="2730465" y="63398"/>
              <a:ext cx="25062" cy="15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87" y="0"/>
                  </a:moveTo>
                  <a:lnTo>
                    <a:pt x="0" y="13452"/>
                  </a:lnTo>
                  <a:lnTo>
                    <a:pt x="6656" y="16105"/>
                  </a:lnTo>
                  <a:lnTo>
                    <a:pt x="13310" y="18949"/>
                  </a:lnTo>
                  <a:lnTo>
                    <a:pt x="19966" y="21600"/>
                  </a:lnTo>
                  <a:lnTo>
                    <a:pt x="21600" y="8148"/>
                  </a:lnTo>
                  <a:lnTo>
                    <a:pt x="14946" y="5494"/>
                  </a:lnTo>
                  <a:lnTo>
                    <a:pt x="10041" y="2651"/>
                  </a:lnTo>
                  <a:lnTo>
                    <a:pt x="3387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2" name="Shape 282"/>
            <p:cNvSpPr/>
            <p:nvPr/>
          </p:nvSpPr>
          <p:spPr>
            <a:xfrm>
              <a:off x="2776660" y="74912"/>
              <a:ext cx="25061" cy="15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5" y="0"/>
                  </a:moveTo>
                  <a:lnTo>
                    <a:pt x="0" y="13453"/>
                  </a:lnTo>
                  <a:lnTo>
                    <a:pt x="5020" y="16294"/>
                  </a:lnTo>
                  <a:lnTo>
                    <a:pt x="18214" y="21600"/>
                  </a:lnTo>
                  <a:lnTo>
                    <a:pt x="21600" y="8147"/>
                  </a:lnTo>
                  <a:lnTo>
                    <a:pt x="8289" y="2843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3" name="Shape 283"/>
            <p:cNvSpPr/>
            <p:nvPr/>
          </p:nvSpPr>
          <p:spPr>
            <a:xfrm>
              <a:off x="2820958" y="86562"/>
              <a:ext cx="24925" cy="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4" y="0"/>
                  </a:moveTo>
                  <a:lnTo>
                    <a:pt x="0" y="11906"/>
                  </a:lnTo>
                  <a:lnTo>
                    <a:pt x="6573" y="16838"/>
                  </a:lnTo>
                  <a:lnTo>
                    <a:pt x="11622" y="19219"/>
                  </a:lnTo>
                  <a:lnTo>
                    <a:pt x="18313" y="21600"/>
                  </a:lnTo>
                  <a:lnTo>
                    <a:pt x="21600" y="9524"/>
                  </a:lnTo>
                  <a:lnTo>
                    <a:pt x="14909" y="7145"/>
                  </a:lnTo>
                  <a:lnTo>
                    <a:pt x="8334" y="2381"/>
                  </a:lnTo>
                  <a:lnTo>
                    <a:pt x="1644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4" name="Shape 284"/>
            <p:cNvSpPr/>
            <p:nvPr/>
          </p:nvSpPr>
          <p:spPr>
            <a:xfrm>
              <a:off x="2865120" y="99973"/>
              <a:ext cx="25062" cy="17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5" y="0"/>
                  </a:moveTo>
                  <a:lnTo>
                    <a:pt x="0" y="11981"/>
                  </a:lnTo>
                  <a:lnTo>
                    <a:pt x="5020" y="16708"/>
                  </a:lnTo>
                  <a:lnTo>
                    <a:pt x="11559" y="19069"/>
                  </a:lnTo>
                  <a:lnTo>
                    <a:pt x="18213" y="21600"/>
                  </a:lnTo>
                  <a:lnTo>
                    <a:pt x="21600" y="9619"/>
                  </a:lnTo>
                  <a:lnTo>
                    <a:pt x="14944" y="7089"/>
                  </a:lnTo>
                  <a:lnTo>
                    <a:pt x="8290" y="2362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5" name="Shape 285"/>
            <p:cNvSpPr/>
            <p:nvPr/>
          </p:nvSpPr>
          <p:spPr>
            <a:xfrm>
              <a:off x="2907385" y="115281"/>
              <a:ext cx="25063" cy="17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85" y="0"/>
                  </a:moveTo>
                  <a:lnTo>
                    <a:pt x="0" y="11981"/>
                  </a:lnTo>
                  <a:lnTo>
                    <a:pt x="6654" y="14344"/>
                  </a:lnTo>
                  <a:lnTo>
                    <a:pt x="13310" y="16874"/>
                  </a:lnTo>
                  <a:lnTo>
                    <a:pt x="19964" y="21600"/>
                  </a:lnTo>
                  <a:lnTo>
                    <a:pt x="21600" y="9618"/>
                  </a:lnTo>
                  <a:lnTo>
                    <a:pt x="16579" y="4895"/>
                  </a:lnTo>
                  <a:lnTo>
                    <a:pt x="10041" y="2531"/>
                  </a:lnTo>
                  <a:lnTo>
                    <a:pt x="3385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6" name="Shape 286"/>
            <p:cNvSpPr/>
            <p:nvPr/>
          </p:nvSpPr>
          <p:spPr>
            <a:xfrm>
              <a:off x="2951683" y="130724"/>
              <a:ext cx="24927" cy="17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86" y="0"/>
                  </a:moveTo>
                  <a:lnTo>
                    <a:pt x="0" y="11982"/>
                  </a:lnTo>
                  <a:lnTo>
                    <a:pt x="6691" y="14344"/>
                  </a:lnTo>
                  <a:lnTo>
                    <a:pt x="11622" y="16705"/>
                  </a:lnTo>
                  <a:lnTo>
                    <a:pt x="18312" y="21600"/>
                  </a:lnTo>
                  <a:lnTo>
                    <a:pt x="21600" y="9618"/>
                  </a:lnTo>
                  <a:lnTo>
                    <a:pt x="15025" y="4726"/>
                  </a:lnTo>
                  <a:lnTo>
                    <a:pt x="9978" y="2364"/>
                  </a:lnTo>
                  <a:lnTo>
                    <a:pt x="3286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7" name="Shape 287"/>
            <p:cNvSpPr/>
            <p:nvPr/>
          </p:nvSpPr>
          <p:spPr>
            <a:xfrm>
              <a:off x="2993949" y="146032"/>
              <a:ext cx="26958" cy="17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8" y="0"/>
                  </a:moveTo>
                  <a:lnTo>
                    <a:pt x="0" y="11982"/>
                  </a:lnTo>
                  <a:lnTo>
                    <a:pt x="6186" y="14343"/>
                  </a:lnTo>
                  <a:lnTo>
                    <a:pt x="12373" y="19238"/>
                  </a:lnTo>
                  <a:lnTo>
                    <a:pt x="18452" y="21600"/>
                  </a:lnTo>
                  <a:lnTo>
                    <a:pt x="21600" y="9618"/>
                  </a:lnTo>
                  <a:lnTo>
                    <a:pt x="15412" y="7256"/>
                  </a:lnTo>
                  <a:lnTo>
                    <a:pt x="9226" y="2532"/>
                  </a:lnTo>
                  <a:lnTo>
                    <a:pt x="3038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8" name="Shape 288"/>
            <p:cNvSpPr/>
            <p:nvPr/>
          </p:nvSpPr>
          <p:spPr>
            <a:xfrm>
              <a:off x="3038245" y="163372"/>
              <a:ext cx="24928" cy="19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87" y="0"/>
                  </a:moveTo>
                  <a:lnTo>
                    <a:pt x="0" y="10799"/>
                  </a:lnTo>
                  <a:lnTo>
                    <a:pt x="4930" y="12928"/>
                  </a:lnTo>
                  <a:lnTo>
                    <a:pt x="11622" y="17340"/>
                  </a:lnTo>
                  <a:lnTo>
                    <a:pt x="18313" y="21600"/>
                  </a:lnTo>
                  <a:lnTo>
                    <a:pt x="21600" y="10799"/>
                  </a:lnTo>
                  <a:lnTo>
                    <a:pt x="14908" y="6541"/>
                  </a:lnTo>
                  <a:lnTo>
                    <a:pt x="8335" y="2128"/>
                  </a:lnTo>
                  <a:lnTo>
                    <a:pt x="3287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9" name="Shape 289"/>
            <p:cNvSpPr/>
            <p:nvPr/>
          </p:nvSpPr>
          <p:spPr>
            <a:xfrm>
              <a:off x="3080511" y="180711"/>
              <a:ext cx="24927" cy="19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87" y="0"/>
                  </a:moveTo>
                  <a:lnTo>
                    <a:pt x="0" y="10801"/>
                  </a:lnTo>
                  <a:lnTo>
                    <a:pt x="4930" y="15059"/>
                  </a:lnTo>
                  <a:lnTo>
                    <a:pt x="11622" y="19320"/>
                  </a:lnTo>
                  <a:lnTo>
                    <a:pt x="18313" y="21600"/>
                  </a:lnTo>
                  <a:lnTo>
                    <a:pt x="21600" y="10801"/>
                  </a:lnTo>
                  <a:lnTo>
                    <a:pt x="15025" y="8670"/>
                  </a:lnTo>
                  <a:lnTo>
                    <a:pt x="8335" y="4260"/>
                  </a:lnTo>
                  <a:lnTo>
                    <a:pt x="3287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0" name="Shape 290"/>
            <p:cNvSpPr/>
            <p:nvPr/>
          </p:nvSpPr>
          <p:spPr>
            <a:xfrm>
              <a:off x="3120881" y="199947"/>
              <a:ext cx="26959" cy="1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66" y="0"/>
                  </a:moveTo>
                  <a:lnTo>
                    <a:pt x="0" y="10799"/>
                  </a:lnTo>
                  <a:lnTo>
                    <a:pt x="12374" y="19317"/>
                  </a:lnTo>
                  <a:lnTo>
                    <a:pt x="16932" y="21600"/>
                  </a:lnTo>
                  <a:lnTo>
                    <a:pt x="21600" y="10799"/>
                  </a:lnTo>
                  <a:lnTo>
                    <a:pt x="15412" y="8518"/>
                  </a:lnTo>
                  <a:lnTo>
                    <a:pt x="9226" y="4260"/>
                  </a:lnTo>
                  <a:lnTo>
                    <a:pt x="4666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1" name="Shape 291"/>
            <p:cNvSpPr/>
            <p:nvPr/>
          </p:nvSpPr>
          <p:spPr>
            <a:xfrm>
              <a:off x="3163146" y="221080"/>
              <a:ext cx="25063" cy="19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85" y="0"/>
                  </a:moveTo>
                  <a:lnTo>
                    <a:pt x="0" y="8518"/>
                  </a:lnTo>
                  <a:lnTo>
                    <a:pt x="6654" y="12930"/>
                  </a:lnTo>
                  <a:lnTo>
                    <a:pt x="11676" y="17188"/>
                  </a:lnTo>
                  <a:lnTo>
                    <a:pt x="18213" y="21600"/>
                  </a:lnTo>
                  <a:lnTo>
                    <a:pt x="21600" y="10799"/>
                  </a:lnTo>
                  <a:lnTo>
                    <a:pt x="16579" y="6390"/>
                  </a:lnTo>
                  <a:lnTo>
                    <a:pt x="9924" y="2129"/>
                  </a:lnTo>
                  <a:lnTo>
                    <a:pt x="3385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2" name="Shape 292"/>
            <p:cNvSpPr/>
            <p:nvPr/>
          </p:nvSpPr>
          <p:spPr>
            <a:xfrm>
              <a:off x="3203516" y="242213"/>
              <a:ext cx="26958" cy="19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66" y="0"/>
                  </a:moveTo>
                  <a:lnTo>
                    <a:pt x="0" y="8670"/>
                  </a:lnTo>
                  <a:lnTo>
                    <a:pt x="6186" y="12930"/>
                  </a:lnTo>
                  <a:lnTo>
                    <a:pt x="10854" y="17188"/>
                  </a:lnTo>
                  <a:lnTo>
                    <a:pt x="16932" y="21600"/>
                  </a:lnTo>
                  <a:lnTo>
                    <a:pt x="21600" y="10799"/>
                  </a:lnTo>
                  <a:lnTo>
                    <a:pt x="15412" y="6390"/>
                  </a:lnTo>
                  <a:lnTo>
                    <a:pt x="9225" y="2129"/>
                  </a:lnTo>
                  <a:lnTo>
                    <a:pt x="4666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3" name="Shape 293"/>
            <p:cNvSpPr/>
            <p:nvPr/>
          </p:nvSpPr>
          <p:spPr>
            <a:xfrm>
              <a:off x="3245916" y="263346"/>
              <a:ext cx="24926" cy="19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87" y="0"/>
                  </a:moveTo>
                  <a:lnTo>
                    <a:pt x="0" y="10799"/>
                  </a:lnTo>
                  <a:lnTo>
                    <a:pt x="4930" y="12930"/>
                  </a:lnTo>
                  <a:lnTo>
                    <a:pt x="11622" y="17188"/>
                  </a:lnTo>
                  <a:lnTo>
                    <a:pt x="16669" y="21600"/>
                  </a:lnTo>
                  <a:lnTo>
                    <a:pt x="21600" y="12930"/>
                  </a:lnTo>
                  <a:lnTo>
                    <a:pt x="14909" y="8670"/>
                  </a:lnTo>
                  <a:lnTo>
                    <a:pt x="9979" y="4259"/>
                  </a:lnTo>
                  <a:lnTo>
                    <a:pt x="3287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4" name="Shape 294"/>
            <p:cNvSpPr/>
            <p:nvPr/>
          </p:nvSpPr>
          <p:spPr>
            <a:xfrm>
              <a:off x="3284253" y="286375"/>
              <a:ext cx="25062" cy="19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21" y="0"/>
                  </a:moveTo>
                  <a:lnTo>
                    <a:pt x="0" y="8670"/>
                  </a:lnTo>
                  <a:lnTo>
                    <a:pt x="6656" y="12930"/>
                  </a:lnTo>
                  <a:lnTo>
                    <a:pt x="11676" y="17340"/>
                  </a:lnTo>
                  <a:lnTo>
                    <a:pt x="18332" y="21600"/>
                  </a:lnTo>
                  <a:lnTo>
                    <a:pt x="21600" y="12930"/>
                  </a:lnTo>
                  <a:lnTo>
                    <a:pt x="16580" y="8670"/>
                  </a:lnTo>
                  <a:lnTo>
                    <a:pt x="11676" y="4412"/>
                  </a:lnTo>
                  <a:lnTo>
                    <a:pt x="5021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5" name="Shape 295"/>
            <p:cNvSpPr/>
            <p:nvPr/>
          </p:nvSpPr>
          <p:spPr>
            <a:xfrm>
              <a:off x="3324757" y="309404"/>
              <a:ext cx="24928" cy="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1" y="0"/>
                  </a:moveTo>
                  <a:lnTo>
                    <a:pt x="0" y="7842"/>
                  </a:lnTo>
                  <a:lnTo>
                    <a:pt x="4931" y="11832"/>
                  </a:lnTo>
                  <a:lnTo>
                    <a:pt x="11621" y="17611"/>
                  </a:lnTo>
                  <a:lnTo>
                    <a:pt x="16670" y="21600"/>
                  </a:lnTo>
                  <a:lnTo>
                    <a:pt x="21600" y="11832"/>
                  </a:lnTo>
                  <a:lnTo>
                    <a:pt x="14908" y="7842"/>
                  </a:lnTo>
                  <a:lnTo>
                    <a:pt x="4931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6" name="Shape 296"/>
            <p:cNvSpPr/>
            <p:nvPr/>
          </p:nvSpPr>
          <p:spPr>
            <a:xfrm>
              <a:off x="3363095" y="334467"/>
              <a:ext cx="25063" cy="19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20" y="0"/>
                  </a:moveTo>
                  <a:lnTo>
                    <a:pt x="0" y="8669"/>
                  </a:lnTo>
                  <a:lnTo>
                    <a:pt x="5020" y="12930"/>
                  </a:lnTo>
                  <a:lnTo>
                    <a:pt x="11676" y="17188"/>
                  </a:lnTo>
                  <a:lnTo>
                    <a:pt x="16579" y="21600"/>
                  </a:lnTo>
                  <a:lnTo>
                    <a:pt x="21600" y="12930"/>
                  </a:lnTo>
                  <a:lnTo>
                    <a:pt x="16579" y="8669"/>
                  </a:lnTo>
                  <a:lnTo>
                    <a:pt x="10041" y="4258"/>
                  </a:lnTo>
                  <a:lnTo>
                    <a:pt x="502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7" name="Shape 297"/>
            <p:cNvSpPr/>
            <p:nvPr/>
          </p:nvSpPr>
          <p:spPr>
            <a:xfrm>
              <a:off x="3401568" y="359392"/>
              <a:ext cx="25061" cy="21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20" y="0"/>
                  </a:moveTo>
                  <a:lnTo>
                    <a:pt x="0" y="7892"/>
                  </a:lnTo>
                  <a:lnTo>
                    <a:pt x="5020" y="11769"/>
                  </a:lnTo>
                  <a:lnTo>
                    <a:pt x="11676" y="17724"/>
                  </a:lnTo>
                  <a:lnTo>
                    <a:pt x="16580" y="21600"/>
                  </a:lnTo>
                  <a:lnTo>
                    <a:pt x="21600" y="11769"/>
                  </a:lnTo>
                  <a:lnTo>
                    <a:pt x="16580" y="7892"/>
                  </a:lnTo>
                  <a:lnTo>
                    <a:pt x="10042" y="4015"/>
                  </a:lnTo>
                  <a:lnTo>
                    <a:pt x="502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8" name="Shape 298"/>
            <p:cNvSpPr/>
            <p:nvPr/>
          </p:nvSpPr>
          <p:spPr>
            <a:xfrm>
              <a:off x="3440039" y="384453"/>
              <a:ext cx="25062" cy="2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21" y="0"/>
                  </a:moveTo>
                  <a:lnTo>
                    <a:pt x="0" y="9830"/>
                  </a:lnTo>
                  <a:lnTo>
                    <a:pt x="5021" y="13708"/>
                  </a:lnTo>
                  <a:lnTo>
                    <a:pt x="9924" y="17722"/>
                  </a:lnTo>
                  <a:lnTo>
                    <a:pt x="16580" y="21600"/>
                  </a:lnTo>
                  <a:lnTo>
                    <a:pt x="21600" y="13708"/>
                  </a:lnTo>
                  <a:lnTo>
                    <a:pt x="14946" y="9830"/>
                  </a:lnTo>
                  <a:lnTo>
                    <a:pt x="9924" y="3877"/>
                  </a:lnTo>
                  <a:lnTo>
                    <a:pt x="5021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9" name="Shape 299"/>
            <p:cNvSpPr/>
            <p:nvPr/>
          </p:nvSpPr>
          <p:spPr>
            <a:xfrm>
              <a:off x="3476616" y="411276"/>
              <a:ext cx="24927" cy="23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47" y="0"/>
                  </a:moveTo>
                  <a:lnTo>
                    <a:pt x="0" y="7200"/>
                  </a:lnTo>
                  <a:lnTo>
                    <a:pt x="5047" y="12632"/>
                  </a:lnTo>
                  <a:lnTo>
                    <a:pt x="11622" y="16168"/>
                  </a:lnTo>
                  <a:lnTo>
                    <a:pt x="16669" y="21600"/>
                  </a:lnTo>
                  <a:lnTo>
                    <a:pt x="21600" y="12632"/>
                  </a:lnTo>
                  <a:lnTo>
                    <a:pt x="16669" y="8968"/>
                  </a:lnTo>
                  <a:lnTo>
                    <a:pt x="11622" y="5432"/>
                  </a:lnTo>
                  <a:lnTo>
                    <a:pt x="5047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0" name="Shape 300"/>
            <p:cNvSpPr/>
            <p:nvPr/>
          </p:nvSpPr>
          <p:spPr>
            <a:xfrm>
              <a:off x="3513192" y="440131"/>
              <a:ext cx="24926" cy="21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73" y="0"/>
                  </a:moveTo>
                  <a:lnTo>
                    <a:pt x="0" y="7892"/>
                  </a:lnTo>
                  <a:lnTo>
                    <a:pt x="4931" y="11768"/>
                  </a:lnTo>
                  <a:lnTo>
                    <a:pt x="11621" y="17722"/>
                  </a:lnTo>
                  <a:lnTo>
                    <a:pt x="16670" y="21600"/>
                  </a:lnTo>
                  <a:lnTo>
                    <a:pt x="21600" y="13846"/>
                  </a:lnTo>
                  <a:lnTo>
                    <a:pt x="16670" y="7892"/>
                  </a:lnTo>
                  <a:lnTo>
                    <a:pt x="11621" y="4014"/>
                  </a:lnTo>
                  <a:lnTo>
                    <a:pt x="6573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1" name="Shape 301"/>
            <p:cNvSpPr/>
            <p:nvPr/>
          </p:nvSpPr>
          <p:spPr>
            <a:xfrm>
              <a:off x="3549632" y="467089"/>
              <a:ext cx="25063" cy="23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21" y="0"/>
                  </a:moveTo>
                  <a:lnTo>
                    <a:pt x="0" y="9021"/>
                  </a:lnTo>
                  <a:lnTo>
                    <a:pt x="5021" y="12578"/>
                  </a:lnTo>
                  <a:lnTo>
                    <a:pt x="10042" y="18041"/>
                  </a:lnTo>
                  <a:lnTo>
                    <a:pt x="14944" y="21600"/>
                  </a:lnTo>
                  <a:lnTo>
                    <a:pt x="21600" y="14358"/>
                  </a:lnTo>
                  <a:lnTo>
                    <a:pt x="16579" y="9021"/>
                  </a:lnTo>
                  <a:lnTo>
                    <a:pt x="11675" y="5463"/>
                  </a:lnTo>
                  <a:lnTo>
                    <a:pt x="5021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2" name="Shape 302"/>
            <p:cNvSpPr/>
            <p:nvPr/>
          </p:nvSpPr>
          <p:spPr>
            <a:xfrm>
              <a:off x="3586209" y="497840"/>
              <a:ext cx="23029" cy="21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63" y="0"/>
                  </a:moveTo>
                  <a:lnTo>
                    <a:pt x="0" y="7891"/>
                  </a:lnTo>
                  <a:lnTo>
                    <a:pt x="5463" y="11768"/>
                  </a:lnTo>
                  <a:lnTo>
                    <a:pt x="10800" y="17722"/>
                  </a:lnTo>
                  <a:lnTo>
                    <a:pt x="16264" y="21600"/>
                  </a:lnTo>
                  <a:lnTo>
                    <a:pt x="21600" y="13708"/>
                  </a:lnTo>
                  <a:lnTo>
                    <a:pt x="16264" y="9830"/>
                  </a:lnTo>
                  <a:lnTo>
                    <a:pt x="10800" y="3876"/>
                  </a:lnTo>
                  <a:lnTo>
                    <a:pt x="5463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3" name="Shape 303"/>
            <p:cNvSpPr/>
            <p:nvPr/>
          </p:nvSpPr>
          <p:spPr>
            <a:xfrm>
              <a:off x="3620887" y="526693"/>
              <a:ext cx="23031" cy="23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37" y="0"/>
                  </a:moveTo>
                  <a:lnTo>
                    <a:pt x="0" y="7242"/>
                  </a:lnTo>
                  <a:lnTo>
                    <a:pt x="10801" y="18043"/>
                  </a:lnTo>
                  <a:lnTo>
                    <a:pt x="16136" y="21600"/>
                  </a:lnTo>
                  <a:lnTo>
                    <a:pt x="21600" y="14358"/>
                  </a:lnTo>
                  <a:lnTo>
                    <a:pt x="16136" y="10801"/>
                  </a:lnTo>
                  <a:lnTo>
                    <a:pt x="10801" y="5337"/>
                  </a:lnTo>
                  <a:lnTo>
                    <a:pt x="5337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4" name="Shape 304"/>
            <p:cNvSpPr/>
            <p:nvPr/>
          </p:nvSpPr>
          <p:spPr>
            <a:xfrm>
              <a:off x="3655432" y="557444"/>
              <a:ext cx="23029" cy="23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64" y="0"/>
                  </a:moveTo>
                  <a:lnTo>
                    <a:pt x="0" y="7242"/>
                  </a:lnTo>
                  <a:lnTo>
                    <a:pt x="5464" y="12579"/>
                  </a:lnTo>
                  <a:lnTo>
                    <a:pt x="9021" y="18042"/>
                  </a:lnTo>
                  <a:lnTo>
                    <a:pt x="14485" y="21600"/>
                  </a:lnTo>
                  <a:lnTo>
                    <a:pt x="21600" y="16265"/>
                  </a:lnTo>
                  <a:lnTo>
                    <a:pt x="16264" y="10801"/>
                  </a:lnTo>
                  <a:lnTo>
                    <a:pt x="5464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5" name="Shape 305"/>
            <p:cNvSpPr/>
            <p:nvPr/>
          </p:nvSpPr>
          <p:spPr>
            <a:xfrm>
              <a:off x="3688080" y="590093"/>
              <a:ext cx="23166" cy="23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199" y="0"/>
                  </a:moveTo>
                  <a:lnTo>
                    <a:pt x="0" y="7243"/>
                  </a:lnTo>
                  <a:lnTo>
                    <a:pt x="5431" y="10799"/>
                  </a:lnTo>
                  <a:lnTo>
                    <a:pt x="16167" y="21600"/>
                  </a:lnTo>
                  <a:lnTo>
                    <a:pt x="21600" y="14484"/>
                  </a:lnTo>
                  <a:lnTo>
                    <a:pt x="17936" y="9021"/>
                  </a:lnTo>
                  <a:lnTo>
                    <a:pt x="12632" y="5464"/>
                  </a:lnTo>
                  <a:lnTo>
                    <a:pt x="7199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6" name="Shape 306"/>
            <p:cNvSpPr/>
            <p:nvPr/>
          </p:nvSpPr>
          <p:spPr>
            <a:xfrm>
              <a:off x="3720862" y="622739"/>
              <a:ext cx="23031" cy="23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116" y="0"/>
                  </a:moveTo>
                  <a:lnTo>
                    <a:pt x="0" y="5431"/>
                  </a:lnTo>
                  <a:lnTo>
                    <a:pt x="10801" y="16169"/>
                  </a:lnTo>
                  <a:lnTo>
                    <a:pt x="16136" y="21600"/>
                  </a:lnTo>
                  <a:lnTo>
                    <a:pt x="21600" y="14400"/>
                  </a:lnTo>
                  <a:lnTo>
                    <a:pt x="18043" y="8969"/>
                  </a:lnTo>
                  <a:lnTo>
                    <a:pt x="12578" y="3663"/>
                  </a:lnTo>
                  <a:lnTo>
                    <a:pt x="7116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7" name="Shape 307"/>
            <p:cNvSpPr/>
            <p:nvPr/>
          </p:nvSpPr>
          <p:spPr>
            <a:xfrm>
              <a:off x="3753509" y="655388"/>
              <a:ext cx="23030" cy="23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42" y="0"/>
                  </a:moveTo>
                  <a:lnTo>
                    <a:pt x="0" y="5432"/>
                  </a:lnTo>
                  <a:lnTo>
                    <a:pt x="5465" y="10864"/>
                  </a:lnTo>
                  <a:lnTo>
                    <a:pt x="9021" y="16168"/>
                  </a:lnTo>
                  <a:lnTo>
                    <a:pt x="14486" y="21600"/>
                  </a:lnTo>
                  <a:lnTo>
                    <a:pt x="21600" y="16168"/>
                  </a:lnTo>
                  <a:lnTo>
                    <a:pt x="16265" y="10864"/>
                  </a:lnTo>
                  <a:lnTo>
                    <a:pt x="12579" y="5432"/>
                  </a:lnTo>
                  <a:lnTo>
                    <a:pt x="7242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8" name="Shape 308"/>
            <p:cNvSpPr/>
            <p:nvPr/>
          </p:nvSpPr>
          <p:spPr>
            <a:xfrm>
              <a:off x="3784261" y="688170"/>
              <a:ext cx="23029" cy="2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42" y="0"/>
                  </a:moveTo>
                  <a:lnTo>
                    <a:pt x="0" y="6574"/>
                  </a:lnTo>
                  <a:lnTo>
                    <a:pt x="5463" y="11622"/>
                  </a:lnTo>
                  <a:lnTo>
                    <a:pt x="10800" y="16669"/>
                  </a:lnTo>
                  <a:lnTo>
                    <a:pt x="14485" y="21600"/>
                  </a:lnTo>
                  <a:lnTo>
                    <a:pt x="21600" y="14908"/>
                  </a:lnTo>
                  <a:lnTo>
                    <a:pt x="18043" y="9978"/>
                  </a:lnTo>
                  <a:lnTo>
                    <a:pt x="7242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9" name="Shape 309"/>
            <p:cNvSpPr/>
            <p:nvPr/>
          </p:nvSpPr>
          <p:spPr>
            <a:xfrm>
              <a:off x="3815012" y="722713"/>
              <a:ext cx="23165" cy="25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199" y="0"/>
                  </a:moveTo>
                  <a:lnTo>
                    <a:pt x="0" y="6656"/>
                  </a:lnTo>
                  <a:lnTo>
                    <a:pt x="5431" y="11559"/>
                  </a:lnTo>
                  <a:lnTo>
                    <a:pt x="10737" y="16579"/>
                  </a:lnTo>
                  <a:lnTo>
                    <a:pt x="14401" y="21600"/>
                  </a:lnTo>
                  <a:lnTo>
                    <a:pt x="21600" y="14946"/>
                  </a:lnTo>
                  <a:lnTo>
                    <a:pt x="17937" y="9924"/>
                  </a:lnTo>
                  <a:lnTo>
                    <a:pt x="7199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0" name="Shape 310"/>
            <p:cNvSpPr/>
            <p:nvPr/>
          </p:nvSpPr>
          <p:spPr>
            <a:xfrm>
              <a:off x="3845763" y="757257"/>
              <a:ext cx="23166" cy="2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00" y="0"/>
                  </a:moveTo>
                  <a:lnTo>
                    <a:pt x="0" y="6655"/>
                  </a:lnTo>
                  <a:lnTo>
                    <a:pt x="5431" y="11675"/>
                  </a:lnTo>
                  <a:lnTo>
                    <a:pt x="8968" y="16579"/>
                  </a:lnTo>
                  <a:lnTo>
                    <a:pt x="14399" y="21600"/>
                  </a:lnTo>
                  <a:lnTo>
                    <a:pt x="21600" y="16579"/>
                  </a:lnTo>
                  <a:lnTo>
                    <a:pt x="16167" y="11675"/>
                  </a:lnTo>
                  <a:lnTo>
                    <a:pt x="12632" y="6655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1" name="Shape 311"/>
            <p:cNvSpPr/>
            <p:nvPr/>
          </p:nvSpPr>
          <p:spPr>
            <a:xfrm>
              <a:off x="3874617" y="793833"/>
              <a:ext cx="23166" cy="25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68" y="0"/>
                  </a:moveTo>
                  <a:lnTo>
                    <a:pt x="0" y="5021"/>
                  </a:lnTo>
                  <a:lnTo>
                    <a:pt x="5431" y="11559"/>
                  </a:lnTo>
                  <a:lnTo>
                    <a:pt x="8968" y="16579"/>
                  </a:lnTo>
                  <a:lnTo>
                    <a:pt x="14399" y="21600"/>
                  </a:lnTo>
                  <a:lnTo>
                    <a:pt x="21600" y="14946"/>
                  </a:lnTo>
                  <a:lnTo>
                    <a:pt x="17936" y="9924"/>
                  </a:lnTo>
                  <a:lnTo>
                    <a:pt x="12632" y="5021"/>
                  </a:lnTo>
                  <a:lnTo>
                    <a:pt x="8968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2" name="Shape 312"/>
            <p:cNvSpPr/>
            <p:nvPr/>
          </p:nvSpPr>
          <p:spPr>
            <a:xfrm>
              <a:off x="3903471" y="830411"/>
              <a:ext cx="23167" cy="24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01" y="0"/>
                  </a:moveTo>
                  <a:lnTo>
                    <a:pt x="0" y="4930"/>
                  </a:lnTo>
                  <a:lnTo>
                    <a:pt x="5431" y="9978"/>
                  </a:lnTo>
                  <a:lnTo>
                    <a:pt x="8969" y="16669"/>
                  </a:lnTo>
                  <a:lnTo>
                    <a:pt x="14399" y="21600"/>
                  </a:lnTo>
                  <a:lnTo>
                    <a:pt x="21600" y="14908"/>
                  </a:lnTo>
                  <a:lnTo>
                    <a:pt x="16168" y="9978"/>
                  </a:lnTo>
                  <a:lnTo>
                    <a:pt x="12631" y="4930"/>
                  </a:lnTo>
                  <a:lnTo>
                    <a:pt x="7201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3" name="Shape 313"/>
            <p:cNvSpPr/>
            <p:nvPr/>
          </p:nvSpPr>
          <p:spPr>
            <a:xfrm>
              <a:off x="3932325" y="866851"/>
              <a:ext cx="21135" cy="25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93" y="0"/>
                  </a:moveTo>
                  <a:lnTo>
                    <a:pt x="0" y="5021"/>
                  </a:lnTo>
                  <a:lnTo>
                    <a:pt x="3877" y="11676"/>
                  </a:lnTo>
                  <a:lnTo>
                    <a:pt x="9831" y="16579"/>
                  </a:lnTo>
                  <a:lnTo>
                    <a:pt x="13708" y="21600"/>
                  </a:lnTo>
                  <a:lnTo>
                    <a:pt x="21600" y="16579"/>
                  </a:lnTo>
                  <a:lnTo>
                    <a:pt x="17722" y="11676"/>
                  </a:lnTo>
                  <a:lnTo>
                    <a:pt x="11770" y="5021"/>
                  </a:lnTo>
                  <a:lnTo>
                    <a:pt x="7893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4" name="Shape 314"/>
            <p:cNvSpPr/>
            <p:nvPr/>
          </p:nvSpPr>
          <p:spPr>
            <a:xfrm>
              <a:off x="3959284" y="905323"/>
              <a:ext cx="21133" cy="25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93" y="0"/>
                  </a:moveTo>
                  <a:lnTo>
                    <a:pt x="0" y="5020"/>
                  </a:lnTo>
                  <a:lnTo>
                    <a:pt x="3876" y="9925"/>
                  </a:lnTo>
                  <a:lnTo>
                    <a:pt x="7893" y="14945"/>
                  </a:lnTo>
                  <a:lnTo>
                    <a:pt x="13708" y="21600"/>
                  </a:lnTo>
                  <a:lnTo>
                    <a:pt x="21600" y="16580"/>
                  </a:lnTo>
                  <a:lnTo>
                    <a:pt x="17723" y="9925"/>
                  </a:lnTo>
                  <a:lnTo>
                    <a:pt x="13708" y="5020"/>
                  </a:lnTo>
                  <a:lnTo>
                    <a:pt x="7893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5" name="Shape 315"/>
            <p:cNvSpPr/>
            <p:nvPr/>
          </p:nvSpPr>
          <p:spPr>
            <a:xfrm>
              <a:off x="3986242" y="941898"/>
              <a:ext cx="21133" cy="24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3" y="0"/>
                  </a:moveTo>
                  <a:lnTo>
                    <a:pt x="0" y="4930"/>
                  </a:lnTo>
                  <a:lnTo>
                    <a:pt x="3876" y="11621"/>
                  </a:lnTo>
                  <a:lnTo>
                    <a:pt x="7753" y="16669"/>
                  </a:lnTo>
                  <a:lnTo>
                    <a:pt x="11770" y="21600"/>
                  </a:lnTo>
                  <a:lnTo>
                    <a:pt x="21600" y="16669"/>
                  </a:lnTo>
                  <a:lnTo>
                    <a:pt x="17584" y="11621"/>
                  </a:lnTo>
                  <a:lnTo>
                    <a:pt x="11770" y="6574"/>
                  </a:lnTo>
                  <a:lnTo>
                    <a:pt x="7753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6" name="Shape 316"/>
            <p:cNvSpPr/>
            <p:nvPr/>
          </p:nvSpPr>
          <p:spPr>
            <a:xfrm>
              <a:off x="4011168" y="982268"/>
              <a:ext cx="21133" cy="2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92" y="0"/>
                  </a:moveTo>
                  <a:lnTo>
                    <a:pt x="0" y="3288"/>
                  </a:lnTo>
                  <a:lnTo>
                    <a:pt x="3877" y="9979"/>
                  </a:lnTo>
                  <a:lnTo>
                    <a:pt x="7892" y="14909"/>
                  </a:lnTo>
                  <a:lnTo>
                    <a:pt x="11769" y="21600"/>
                  </a:lnTo>
                  <a:lnTo>
                    <a:pt x="21600" y="16553"/>
                  </a:lnTo>
                  <a:lnTo>
                    <a:pt x="17724" y="9979"/>
                  </a:lnTo>
                  <a:lnTo>
                    <a:pt x="13708" y="4931"/>
                  </a:lnTo>
                  <a:lnTo>
                    <a:pt x="7892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7" name="Shape 317"/>
            <p:cNvSpPr/>
            <p:nvPr/>
          </p:nvSpPr>
          <p:spPr>
            <a:xfrm>
              <a:off x="4036228" y="1020605"/>
              <a:ext cx="21135" cy="25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5" y="0"/>
                  </a:moveTo>
                  <a:lnTo>
                    <a:pt x="0" y="5020"/>
                  </a:lnTo>
                  <a:lnTo>
                    <a:pt x="3878" y="10041"/>
                  </a:lnTo>
                  <a:lnTo>
                    <a:pt x="7755" y="16579"/>
                  </a:lnTo>
                  <a:lnTo>
                    <a:pt x="11769" y="21600"/>
                  </a:lnTo>
                  <a:lnTo>
                    <a:pt x="21600" y="16579"/>
                  </a:lnTo>
                  <a:lnTo>
                    <a:pt x="17585" y="11675"/>
                  </a:lnTo>
                  <a:lnTo>
                    <a:pt x="11769" y="5020"/>
                  </a:lnTo>
                  <a:lnTo>
                    <a:pt x="7755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8" name="Shape 318"/>
            <p:cNvSpPr/>
            <p:nvPr/>
          </p:nvSpPr>
          <p:spPr>
            <a:xfrm>
              <a:off x="4059258" y="1060974"/>
              <a:ext cx="21134" cy="25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31" y="0"/>
                  </a:moveTo>
                  <a:lnTo>
                    <a:pt x="0" y="3387"/>
                  </a:lnTo>
                  <a:lnTo>
                    <a:pt x="3877" y="9925"/>
                  </a:lnTo>
                  <a:lnTo>
                    <a:pt x="7893" y="14944"/>
                  </a:lnTo>
                  <a:lnTo>
                    <a:pt x="11770" y="21600"/>
                  </a:lnTo>
                  <a:lnTo>
                    <a:pt x="21600" y="16580"/>
                  </a:lnTo>
                  <a:lnTo>
                    <a:pt x="17722" y="9925"/>
                  </a:lnTo>
                  <a:lnTo>
                    <a:pt x="13708" y="5021"/>
                  </a:lnTo>
                  <a:lnTo>
                    <a:pt x="9831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9" name="Shape 319"/>
            <p:cNvSpPr/>
            <p:nvPr/>
          </p:nvSpPr>
          <p:spPr>
            <a:xfrm>
              <a:off x="4082288" y="1099446"/>
              <a:ext cx="21133" cy="26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30" y="0"/>
                  </a:moveTo>
                  <a:lnTo>
                    <a:pt x="0" y="4667"/>
                  </a:lnTo>
                  <a:lnTo>
                    <a:pt x="4016" y="10746"/>
                  </a:lnTo>
                  <a:lnTo>
                    <a:pt x="7892" y="15413"/>
                  </a:lnTo>
                  <a:lnTo>
                    <a:pt x="11769" y="21600"/>
                  </a:lnTo>
                  <a:lnTo>
                    <a:pt x="21600" y="16933"/>
                  </a:lnTo>
                  <a:lnTo>
                    <a:pt x="17724" y="10746"/>
                  </a:lnTo>
                  <a:lnTo>
                    <a:pt x="13847" y="6188"/>
                  </a:lnTo>
                  <a:lnTo>
                    <a:pt x="983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0" name="Shape 320"/>
            <p:cNvSpPr/>
            <p:nvPr/>
          </p:nvSpPr>
          <p:spPr>
            <a:xfrm>
              <a:off x="4105452" y="1141712"/>
              <a:ext cx="19238" cy="25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lnTo>
                    <a:pt x="0" y="3387"/>
                  </a:lnTo>
                  <a:lnTo>
                    <a:pt x="4260" y="9925"/>
                  </a:lnTo>
                  <a:lnTo>
                    <a:pt x="8519" y="14945"/>
                  </a:lnTo>
                  <a:lnTo>
                    <a:pt x="12929" y="21600"/>
                  </a:lnTo>
                  <a:lnTo>
                    <a:pt x="21600" y="16579"/>
                  </a:lnTo>
                  <a:lnTo>
                    <a:pt x="17188" y="11675"/>
                  </a:lnTo>
                  <a:lnTo>
                    <a:pt x="15058" y="5020"/>
                  </a:lnTo>
                  <a:lnTo>
                    <a:pt x="10801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1" name="Shape 321"/>
            <p:cNvSpPr/>
            <p:nvPr/>
          </p:nvSpPr>
          <p:spPr>
            <a:xfrm>
              <a:off x="4126585" y="1182082"/>
              <a:ext cx="19236" cy="25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0" y="3386"/>
                  </a:lnTo>
                  <a:lnTo>
                    <a:pt x="4258" y="9924"/>
                  </a:lnTo>
                  <a:lnTo>
                    <a:pt x="8670" y="14945"/>
                  </a:lnTo>
                  <a:lnTo>
                    <a:pt x="12930" y="21600"/>
                  </a:lnTo>
                  <a:lnTo>
                    <a:pt x="21600" y="18214"/>
                  </a:lnTo>
                  <a:lnTo>
                    <a:pt x="19470" y="11676"/>
                  </a:lnTo>
                  <a:lnTo>
                    <a:pt x="15060" y="5021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2" name="Shape 322"/>
            <p:cNvSpPr/>
            <p:nvPr/>
          </p:nvSpPr>
          <p:spPr>
            <a:xfrm>
              <a:off x="4147717" y="1222451"/>
              <a:ext cx="19239" cy="26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lnTo>
                    <a:pt x="0" y="4667"/>
                  </a:lnTo>
                  <a:lnTo>
                    <a:pt x="4260" y="9225"/>
                  </a:lnTo>
                  <a:lnTo>
                    <a:pt x="6390" y="15412"/>
                  </a:lnTo>
                  <a:lnTo>
                    <a:pt x="10801" y="21600"/>
                  </a:lnTo>
                  <a:lnTo>
                    <a:pt x="21600" y="16933"/>
                  </a:lnTo>
                  <a:lnTo>
                    <a:pt x="17188" y="12374"/>
                  </a:lnTo>
                  <a:lnTo>
                    <a:pt x="15058" y="6187"/>
                  </a:lnTo>
                  <a:lnTo>
                    <a:pt x="10801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3" name="Shape 323"/>
            <p:cNvSpPr/>
            <p:nvPr/>
          </p:nvSpPr>
          <p:spPr>
            <a:xfrm>
              <a:off x="4166954" y="1264717"/>
              <a:ext cx="19238" cy="25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0" y="3385"/>
                  </a:lnTo>
                  <a:lnTo>
                    <a:pt x="4259" y="10041"/>
                  </a:lnTo>
                  <a:lnTo>
                    <a:pt x="8669" y="16579"/>
                  </a:lnTo>
                  <a:lnTo>
                    <a:pt x="10799" y="21600"/>
                  </a:lnTo>
                  <a:lnTo>
                    <a:pt x="21600" y="18215"/>
                  </a:lnTo>
                  <a:lnTo>
                    <a:pt x="17189" y="11676"/>
                  </a:lnTo>
                  <a:lnTo>
                    <a:pt x="15059" y="6655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4" name="Shape 324"/>
            <p:cNvSpPr/>
            <p:nvPr/>
          </p:nvSpPr>
          <p:spPr>
            <a:xfrm>
              <a:off x="4186191" y="1307118"/>
              <a:ext cx="19236" cy="24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lnTo>
                    <a:pt x="0" y="3286"/>
                  </a:lnTo>
                  <a:lnTo>
                    <a:pt x="4258" y="9978"/>
                  </a:lnTo>
                  <a:lnTo>
                    <a:pt x="6388" y="14909"/>
                  </a:lnTo>
                  <a:lnTo>
                    <a:pt x="10801" y="21600"/>
                  </a:lnTo>
                  <a:lnTo>
                    <a:pt x="21600" y="18314"/>
                  </a:lnTo>
                  <a:lnTo>
                    <a:pt x="17188" y="11622"/>
                  </a:lnTo>
                  <a:lnTo>
                    <a:pt x="15060" y="6574"/>
                  </a:lnTo>
                  <a:lnTo>
                    <a:pt x="10801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5" name="Shape 325"/>
            <p:cNvSpPr/>
            <p:nvPr/>
          </p:nvSpPr>
          <p:spPr>
            <a:xfrm>
              <a:off x="4205426" y="1349384"/>
              <a:ext cx="17342" cy="24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981" y="0"/>
                  </a:moveTo>
                  <a:lnTo>
                    <a:pt x="0" y="3286"/>
                  </a:lnTo>
                  <a:lnTo>
                    <a:pt x="2362" y="9978"/>
                  </a:lnTo>
                  <a:lnTo>
                    <a:pt x="7088" y="16669"/>
                  </a:lnTo>
                  <a:lnTo>
                    <a:pt x="9619" y="21600"/>
                  </a:lnTo>
                  <a:lnTo>
                    <a:pt x="21600" y="18314"/>
                  </a:lnTo>
                  <a:lnTo>
                    <a:pt x="19068" y="11621"/>
                  </a:lnTo>
                  <a:lnTo>
                    <a:pt x="14343" y="6574"/>
                  </a:lnTo>
                  <a:lnTo>
                    <a:pt x="11981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6" name="Shape 326"/>
            <p:cNvSpPr/>
            <p:nvPr/>
          </p:nvSpPr>
          <p:spPr>
            <a:xfrm>
              <a:off x="4222767" y="1391649"/>
              <a:ext cx="17205" cy="2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904" y="0"/>
                  </a:moveTo>
                  <a:lnTo>
                    <a:pt x="0" y="3287"/>
                  </a:lnTo>
                  <a:lnTo>
                    <a:pt x="2381" y="9977"/>
                  </a:lnTo>
                  <a:lnTo>
                    <a:pt x="7143" y="16669"/>
                  </a:lnTo>
                  <a:lnTo>
                    <a:pt x="9523" y="21600"/>
                  </a:lnTo>
                  <a:lnTo>
                    <a:pt x="21600" y="19957"/>
                  </a:lnTo>
                  <a:lnTo>
                    <a:pt x="19219" y="13265"/>
                  </a:lnTo>
                  <a:lnTo>
                    <a:pt x="14455" y="6691"/>
                  </a:lnTo>
                  <a:lnTo>
                    <a:pt x="11904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7" name="Shape 327"/>
            <p:cNvSpPr/>
            <p:nvPr/>
          </p:nvSpPr>
          <p:spPr>
            <a:xfrm>
              <a:off x="4238075" y="1435811"/>
              <a:ext cx="17340" cy="25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980" y="0"/>
                  </a:moveTo>
                  <a:lnTo>
                    <a:pt x="0" y="3385"/>
                  </a:lnTo>
                  <a:lnTo>
                    <a:pt x="4725" y="8289"/>
                  </a:lnTo>
                  <a:lnTo>
                    <a:pt x="7255" y="14945"/>
                  </a:lnTo>
                  <a:lnTo>
                    <a:pt x="9617" y="21600"/>
                  </a:lnTo>
                  <a:lnTo>
                    <a:pt x="21600" y="18215"/>
                  </a:lnTo>
                  <a:lnTo>
                    <a:pt x="19238" y="11676"/>
                  </a:lnTo>
                  <a:lnTo>
                    <a:pt x="16706" y="6655"/>
                  </a:lnTo>
                  <a:lnTo>
                    <a:pt x="1198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8" name="Shape 328"/>
            <p:cNvSpPr/>
            <p:nvPr/>
          </p:nvSpPr>
          <p:spPr>
            <a:xfrm>
              <a:off x="4253517" y="1478077"/>
              <a:ext cx="17206" cy="26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74" y="0"/>
                  </a:moveTo>
                  <a:lnTo>
                    <a:pt x="0" y="3147"/>
                  </a:lnTo>
                  <a:lnTo>
                    <a:pt x="4762" y="9334"/>
                  </a:lnTo>
                  <a:lnTo>
                    <a:pt x="7142" y="15413"/>
                  </a:lnTo>
                  <a:lnTo>
                    <a:pt x="9523" y="21600"/>
                  </a:lnTo>
                  <a:lnTo>
                    <a:pt x="21600" y="18562"/>
                  </a:lnTo>
                  <a:lnTo>
                    <a:pt x="16838" y="6187"/>
                  </a:lnTo>
                  <a:lnTo>
                    <a:pt x="12074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9" name="Shape 329"/>
            <p:cNvSpPr/>
            <p:nvPr/>
          </p:nvSpPr>
          <p:spPr>
            <a:xfrm>
              <a:off x="4268825" y="1522375"/>
              <a:ext cx="17340" cy="24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981" y="0"/>
                  </a:moveTo>
                  <a:lnTo>
                    <a:pt x="0" y="3286"/>
                  </a:lnTo>
                  <a:lnTo>
                    <a:pt x="2363" y="9979"/>
                  </a:lnTo>
                  <a:lnTo>
                    <a:pt x="7255" y="14908"/>
                  </a:lnTo>
                  <a:lnTo>
                    <a:pt x="9618" y="21600"/>
                  </a:lnTo>
                  <a:lnTo>
                    <a:pt x="21600" y="19956"/>
                  </a:lnTo>
                  <a:lnTo>
                    <a:pt x="19239" y="13266"/>
                  </a:lnTo>
                  <a:lnTo>
                    <a:pt x="14345" y="6574"/>
                  </a:lnTo>
                  <a:lnTo>
                    <a:pt x="11981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0" name="Shape 330"/>
            <p:cNvSpPr/>
            <p:nvPr/>
          </p:nvSpPr>
          <p:spPr>
            <a:xfrm>
              <a:off x="4282372" y="1566536"/>
              <a:ext cx="17205" cy="25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57" y="0"/>
                  </a:moveTo>
                  <a:lnTo>
                    <a:pt x="0" y="3270"/>
                  </a:lnTo>
                  <a:lnTo>
                    <a:pt x="4761" y="8290"/>
                  </a:lnTo>
                  <a:lnTo>
                    <a:pt x="9523" y="21600"/>
                  </a:lnTo>
                  <a:lnTo>
                    <a:pt x="21600" y="19850"/>
                  </a:lnTo>
                  <a:lnTo>
                    <a:pt x="19219" y="13310"/>
                  </a:lnTo>
                  <a:lnTo>
                    <a:pt x="14457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1" name="Shape 331"/>
            <p:cNvSpPr/>
            <p:nvPr/>
          </p:nvSpPr>
          <p:spPr>
            <a:xfrm>
              <a:off x="4295783" y="1610699"/>
              <a:ext cx="17341" cy="25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980" y="0"/>
                  </a:moveTo>
                  <a:lnTo>
                    <a:pt x="0" y="3386"/>
                  </a:lnTo>
                  <a:lnTo>
                    <a:pt x="2362" y="8289"/>
                  </a:lnTo>
                  <a:lnTo>
                    <a:pt x="7086" y="14945"/>
                  </a:lnTo>
                  <a:lnTo>
                    <a:pt x="9617" y="21600"/>
                  </a:lnTo>
                  <a:lnTo>
                    <a:pt x="21600" y="19964"/>
                  </a:lnTo>
                  <a:lnTo>
                    <a:pt x="19069" y="13310"/>
                  </a:lnTo>
                  <a:lnTo>
                    <a:pt x="16706" y="6655"/>
                  </a:lnTo>
                  <a:lnTo>
                    <a:pt x="1198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2" name="Shape 332"/>
            <p:cNvSpPr/>
            <p:nvPr/>
          </p:nvSpPr>
          <p:spPr>
            <a:xfrm>
              <a:off x="4309195" y="1654995"/>
              <a:ext cx="15444" cy="24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51" y="0"/>
                  </a:moveTo>
                  <a:lnTo>
                    <a:pt x="0" y="3287"/>
                  </a:lnTo>
                  <a:lnTo>
                    <a:pt x="2653" y="9978"/>
                  </a:lnTo>
                  <a:lnTo>
                    <a:pt x="5495" y="14909"/>
                  </a:lnTo>
                  <a:lnTo>
                    <a:pt x="8146" y="21600"/>
                  </a:lnTo>
                  <a:lnTo>
                    <a:pt x="21600" y="19957"/>
                  </a:lnTo>
                  <a:lnTo>
                    <a:pt x="18947" y="13265"/>
                  </a:lnTo>
                  <a:lnTo>
                    <a:pt x="16104" y="6691"/>
                  </a:lnTo>
                  <a:lnTo>
                    <a:pt x="13451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3" name="Shape 333"/>
            <p:cNvSpPr/>
            <p:nvPr/>
          </p:nvSpPr>
          <p:spPr>
            <a:xfrm>
              <a:off x="4320708" y="1701055"/>
              <a:ext cx="15445" cy="25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52" y="0"/>
                  </a:moveTo>
                  <a:lnTo>
                    <a:pt x="0" y="1751"/>
                  </a:lnTo>
                  <a:lnTo>
                    <a:pt x="2843" y="8290"/>
                  </a:lnTo>
                  <a:lnTo>
                    <a:pt x="8148" y="21600"/>
                  </a:lnTo>
                  <a:lnTo>
                    <a:pt x="21600" y="18215"/>
                  </a:lnTo>
                  <a:lnTo>
                    <a:pt x="18946" y="11676"/>
                  </a:lnTo>
                  <a:lnTo>
                    <a:pt x="16294" y="5021"/>
                  </a:lnTo>
                  <a:lnTo>
                    <a:pt x="13452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4" name="Shape 334"/>
            <p:cNvSpPr/>
            <p:nvPr/>
          </p:nvSpPr>
          <p:spPr>
            <a:xfrm>
              <a:off x="4330326" y="1745353"/>
              <a:ext cx="15444" cy="2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96" y="0"/>
                  </a:moveTo>
                  <a:lnTo>
                    <a:pt x="0" y="1643"/>
                  </a:lnTo>
                  <a:lnTo>
                    <a:pt x="2842" y="8334"/>
                  </a:lnTo>
                  <a:lnTo>
                    <a:pt x="5495" y="14908"/>
                  </a:lnTo>
                  <a:lnTo>
                    <a:pt x="8149" y="21600"/>
                  </a:lnTo>
                  <a:lnTo>
                    <a:pt x="21600" y="19957"/>
                  </a:lnTo>
                  <a:lnTo>
                    <a:pt x="16296" y="6574"/>
                  </a:lnTo>
                  <a:lnTo>
                    <a:pt x="16296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5" name="Shape 335"/>
            <p:cNvSpPr/>
            <p:nvPr/>
          </p:nvSpPr>
          <p:spPr>
            <a:xfrm>
              <a:off x="4339945" y="1789515"/>
              <a:ext cx="15445" cy="2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95" y="0"/>
                  </a:moveTo>
                  <a:lnTo>
                    <a:pt x="0" y="3287"/>
                  </a:lnTo>
                  <a:lnTo>
                    <a:pt x="2842" y="8335"/>
                  </a:lnTo>
                  <a:lnTo>
                    <a:pt x="5493" y="15026"/>
                  </a:lnTo>
                  <a:lnTo>
                    <a:pt x="8146" y="21600"/>
                  </a:lnTo>
                  <a:lnTo>
                    <a:pt x="21600" y="19956"/>
                  </a:lnTo>
                  <a:lnTo>
                    <a:pt x="18947" y="13382"/>
                  </a:lnTo>
                  <a:lnTo>
                    <a:pt x="16295" y="6690"/>
                  </a:lnTo>
                  <a:lnTo>
                    <a:pt x="16295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6" name="Shape 336"/>
            <p:cNvSpPr/>
            <p:nvPr/>
          </p:nvSpPr>
          <p:spPr>
            <a:xfrm>
              <a:off x="4349562" y="1835709"/>
              <a:ext cx="15446" cy="2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52" y="0"/>
                  </a:moveTo>
                  <a:lnTo>
                    <a:pt x="0" y="1643"/>
                  </a:lnTo>
                  <a:lnTo>
                    <a:pt x="2843" y="8216"/>
                  </a:lnTo>
                  <a:lnTo>
                    <a:pt x="5496" y="14909"/>
                  </a:lnTo>
                  <a:lnTo>
                    <a:pt x="5496" y="21600"/>
                  </a:lnTo>
                  <a:lnTo>
                    <a:pt x="21600" y="19956"/>
                  </a:lnTo>
                  <a:lnTo>
                    <a:pt x="16294" y="6574"/>
                  </a:lnTo>
                  <a:lnTo>
                    <a:pt x="13452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7" name="Shape 337"/>
            <p:cNvSpPr/>
            <p:nvPr/>
          </p:nvSpPr>
          <p:spPr>
            <a:xfrm>
              <a:off x="4357284" y="1881768"/>
              <a:ext cx="15445" cy="23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07" y="0"/>
                  </a:moveTo>
                  <a:lnTo>
                    <a:pt x="0" y="1778"/>
                  </a:lnTo>
                  <a:lnTo>
                    <a:pt x="2653" y="9022"/>
                  </a:lnTo>
                  <a:lnTo>
                    <a:pt x="5495" y="14484"/>
                  </a:lnTo>
                  <a:lnTo>
                    <a:pt x="5495" y="21600"/>
                  </a:lnTo>
                  <a:lnTo>
                    <a:pt x="21600" y="21600"/>
                  </a:lnTo>
                  <a:lnTo>
                    <a:pt x="18759" y="14484"/>
                  </a:lnTo>
                  <a:lnTo>
                    <a:pt x="16107" y="7242"/>
                  </a:lnTo>
                  <a:lnTo>
                    <a:pt x="16107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8" name="Shape 338"/>
            <p:cNvSpPr/>
            <p:nvPr/>
          </p:nvSpPr>
          <p:spPr>
            <a:xfrm>
              <a:off x="4365007" y="1925929"/>
              <a:ext cx="13412" cy="25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9" y="0"/>
                  </a:moveTo>
                  <a:lnTo>
                    <a:pt x="0" y="1752"/>
                  </a:lnTo>
                  <a:lnTo>
                    <a:pt x="3055" y="8291"/>
                  </a:lnTo>
                  <a:lnTo>
                    <a:pt x="3055" y="14945"/>
                  </a:lnTo>
                  <a:lnTo>
                    <a:pt x="6109" y="21600"/>
                  </a:lnTo>
                  <a:lnTo>
                    <a:pt x="21600" y="19966"/>
                  </a:lnTo>
                  <a:lnTo>
                    <a:pt x="21600" y="13311"/>
                  </a:lnTo>
                  <a:lnTo>
                    <a:pt x="15489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9" name="Shape 339"/>
            <p:cNvSpPr/>
            <p:nvPr/>
          </p:nvSpPr>
          <p:spPr>
            <a:xfrm>
              <a:off x="4372727" y="1972123"/>
              <a:ext cx="11517" cy="2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43" y="0"/>
                  </a:moveTo>
                  <a:lnTo>
                    <a:pt x="0" y="1644"/>
                  </a:lnTo>
                  <a:lnTo>
                    <a:pt x="0" y="8336"/>
                  </a:lnTo>
                  <a:lnTo>
                    <a:pt x="3557" y="15026"/>
                  </a:lnTo>
                  <a:lnTo>
                    <a:pt x="3557" y="21600"/>
                  </a:lnTo>
                  <a:lnTo>
                    <a:pt x="21600" y="19957"/>
                  </a:lnTo>
                  <a:lnTo>
                    <a:pt x="21600" y="13265"/>
                  </a:lnTo>
                  <a:lnTo>
                    <a:pt x="18043" y="6692"/>
                  </a:lnTo>
                  <a:lnTo>
                    <a:pt x="18043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0" name="Shape 340"/>
            <p:cNvSpPr/>
            <p:nvPr/>
          </p:nvSpPr>
          <p:spPr>
            <a:xfrm>
              <a:off x="4378418" y="2018317"/>
              <a:ext cx="11515" cy="2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42" y="0"/>
                  </a:moveTo>
                  <a:lnTo>
                    <a:pt x="0" y="1644"/>
                  </a:lnTo>
                  <a:lnTo>
                    <a:pt x="0" y="14910"/>
                  </a:lnTo>
                  <a:lnTo>
                    <a:pt x="3558" y="21600"/>
                  </a:lnTo>
                  <a:lnTo>
                    <a:pt x="21600" y="19957"/>
                  </a:lnTo>
                  <a:lnTo>
                    <a:pt x="21600" y="13266"/>
                  </a:lnTo>
                  <a:lnTo>
                    <a:pt x="18042" y="6574"/>
                  </a:lnTo>
                  <a:lnTo>
                    <a:pt x="18042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1" name="Shape 341"/>
            <p:cNvSpPr/>
            <p:nvPr/>
          </p:nvSpPr>
          <p:spPr>
            <a:xfrm>
              <a:off x="4382346" y="2064376"/>
              <a:ext cx="13413" cy="23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91" y="0"/>
                  </a:moveTo>
                  <a:lnTo>
                    <a:pt x="0" y="1780"/>
                  </a:lnTo>
                  <a:lnTo>
                    <a:pt x="0" y="9022"/>
                  </a:lnTo>
                  <a:lnTo>
                    <a:pt x="3055" y="16263"/>
                  </a:lnTo>
                  <a:lnTo>
                    <a:pt x="3055" y="21600"/>
                  </a:lnTo>
                  <a:lnTo>
                    <a:pt x="21600" y="21600"/>
                  </a:lnTo>
                  <a:lnTo>
                    <a:pt x="18545" y="14485"/>
                  </a:lnTo>
                  <a:lnTo>
                    <a:pt x="18545" y="7242"/>
                  </a:lnTo>
                  <a:lnTo>
                    <a:pt x="15491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2" name="Shape 342"/>
            <p:cNvSpPr/>
            <p:nvPr/>
          </p:nvSpPr>
          <p:spPr>
            <a:xfrm>
              <a:off x="4386139" y="2110570"/>
              <a:ext cx="11516" cy="23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0" y="7115"/>
                  </a:lnTo>
                  <a:lnTo>
                    <a:pt x="3557" y="14358"/>
                  </a:lnTo>
                  <a:lnTo>
                    <a:pt x="3557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3" name="Shape 343"/>
            <p:cNvSpPr/>
            <p:nvPr/>
          </p:nvSpPr>
          <p:spPr>
            <a:xfrm>
              <a:off x="4389932" y="2156629"/>
              <a:ext cx="11651" cy="23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35" y="0"/>
                  </a:moveTo>
                  <a:lnTo>
                    <a:pt x="0" y="0"/>
                  </a:lnTo>
                  <a:lnTo>
                    <a:pt x="0" y="14485"/>
                  </a:lnTo>
                  <a:lnTo>
                    <a:pt x="3769" y="21600"/>
                  </a:lnTo>
                  <a:lnTo>
                    <a:pt x="21600" y="21600"/>
                  </a:lnTo>
                  <a:lnTo>
                    <a:pt x="21600" y="14485"/>
                  </a:lnTo>
                  <a:lnTo>
                    <a:pt x="17835" y="7242"/>
                  </a:lnTo>
                  <a:lnTo>
                    <a:pt x="17835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4" name="Shape 344"/>
            <p:cNvSpPr/>
            <p:nvPr/>
          </p:nvSpPr>
          <p:spPr>
            <a:xfrm>
              <a:off x="4391964" y="2202823"/>
              <a:ext cx="11515" cy="23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42" y="0"/>
                  </a:moveTo>
                  <a:lnTo>
                    <a:pt x="0" y="0"/>
                  </a:lnTo>
                  <a:lnTo>
                    <a:pt x="0" y="14357"/>
                  </a:lnTo>
                  <a:lnTo>
                    <a:pt x="3558" y="21600"/>
                  </a:lnTo>
                  <a:lnTo>
                    <a:pt x="21600" y="21600"/>
                  </a:lnTo>
                  <a:lnTo>
                    <a:pt x="21600" y="7115"/>
                  </a:lnTo>
                  <a:lnTo>
                    <a:pt x="18042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5" name="Shape 345"/>
            <p:cNvSpPr/>
            <p:nvPr/>
          </p:nvSpPr>
          <p:spPr>
            <a:xfrm>
              <a:off x="4393861" y="2248883"/>
              <a:ext cx="11515" cy="23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42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8042" y="14485"/>
                  </a:lnTo>
                  <a:lnTo>
                    <a:pt x="18042" y="0"/>
                  </a:lnTo>
                  <a:close/>
                </a:path>
              </a:pathLst>
            </a:cu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6" name="Shape 346"/>
            <p:cNvSpPr/>
            <p:nvPr/>
          </p:nvSpPr>
          <p:spPr>
            <a:xfrm>
              <a:off x="4393861" y="2295077"/>
              <a:ext cx="11515" cy="23030"/>
            </a:xfrm>
            <a:prstGeom prst="rect">
              <a:avLst/>
            </a:prstGeom>
            <a:solidFill>
              <a:srgbClr val="44536A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48" name="Shape 348"/>
          <p:cNvSpPr/>
          <p:nvPr/>
        </p:nvSpPr>
        <p:spPr>
          <a:xfrm>
            <a:off x="7487512" y="3129776"/>
            <a:ext cx="5128770" cy="533684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9" name="Shape 349"/>
          <p:cNvSpPr/>
          <p:nvPr/>
        </p:nvSpPr>
        <p:spPr>
          <a:xfrm>
            <a:off x="9523170" y="5338280"/>
            <a:ext cx="108712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100"/>
              </a:spcBef>
              <a:defRPr sz="1800"/>
            </a:pPr>
            <a:r>
              <a:rPr spc="455" sz="2000">
                <a:solidFill>
                  <a:srgbClr val="44536A"/>
                </a:solidFill>
                <a:latin typeface="Verdana"/>
                <a:ea typeface="Verdana"/>
                <a:cs typeface="Verdana"/>
                <a:sym typeface="Verdana"/>
              </a:rPr>
              <a:t>M</a:t>
            </a:r>
            <a:r>
              <a:rPr spc="430" sz="2000">
                <a:solidFill>
                  <a:srgbClr val="44536A"/>
                </a:solidFill>
                <a:latin typeface="Verdana"/>
                <a:ea typeface="Verdana"/>
                <a:cs typeface="Verdana"/>
                <a:sym typeface="Verdana"/>
              </a:rPr>
              <a:t>S</a:t>
            </a:r>
            <a:r>
              <a:rPr spc="520" sz="2000">
                <a:solidFill>
                  <a:srgbClr val="44536A"/>
                </a:solidFill>
                <a:latin typeface="Verdana"/>
                <a:ea typeface="Verdana"/>
                <a:cs typeface="Verdana"/>
                <a:sym typeface="Verdana"/>
              </a:rPr>
              <a:t>M</a:t>
            </a:r>
            <a:r>
              <a:rPr spc="400" sz="2000">
                <a:solidFill>
                  <a:srgbClr val="44536A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</a:p>
        </p:txBody>
      </p:sp>
      <p:sp>
        <p:nvSpPr>
          <p:cNvPr id="350" name="Shape 350"/>
          <p:cNvSpPr/>
          <p:nvPr>
            <p:ph type="title"/>
          </p:nvPr>
        </p:nvSpPr>
        <p:spPr>
          <a:xfrm>
            <a:off x="1125124" y="455955"/>
            <a:ext cx="11192976" cy="1016679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lvl="0" marL="603504" marR="4064" indent="-593852" defTabSz="731520">
              <a:defRPr sz="1800">
                <a:solidFill>
                  <a:srgbClr val="000000"/>
                </a:solidFill>
              </a:defRPr>
            </a:pPr>
            <a:r>
              <a:rPr spc="-110" sz="3520">
                <a:solidFill>
                  <a:srgbClr val="FFFFFF"/>
                </a:solidFill>
              </a:rPr>
              <a:t>The </a:t>
            </a:r>
            <a:r>
              <a:rPr sz="3520">
                <a:solidFill>
                  <a:srgbClr val="FFFFFF"/>
                </a:solidFill>
              </a:rPr>
              <a:t>government significantly </a:t>
            </a:r>
            <a:r>
              <a:rPr spc="-110" sz="3520">
                <a:solidFill>
                  <a:srgbClr val="FFFFFF"/>
                </a:solidFill>
              </a:rPr>
              <a:t>developing micro, small</a:t>
            </a:r>
            <a:r>
              <a:rPr spc="-550" sz="3520">
                <a:solidFill>
                  <a:srgbClr val="FFFFFF"/>
                </a:solidFill>
              </a:rPr>
              <a:t> </a:t>
            </a:r>
            <a:r>
              <a:rPr spc="-110" sz="3520">
                <a:solidFill>
                  <a:srgbClr val="FFFFFF"/>
                </a:solidFill>
              </a:rPr>
              <a:t>and  medium </a:t>
            </a:r>
            <a:r>
              <a:rPr sz="3520">
                <a:solidFill>
                  <a:srgbClr val="FFFFFF"/>
                </a:solidFill>
              </a:rPr>
              <a:t>enterprise </a:t>
            </a:r>
            <a:r>
              <a:rPr spc="-110" sz="3520">
                <a:solidFill>
                  <a:srgbClr val="FFFFFF"/>
                </a:solidFill>
              </a:rPr>
              <a:t>business </a:t>
            </a:r>
            <a:r>
              <a:rPr spc="-220" sz="3520">
                <a:solidFill>
                  <a:srgbClr val="FFFFFF"/>
                </a:solidFill>
              </a:rPr>
              <a:t>a</a:t>
            </a:r>
            <a:r>
              <a:rPr spc="-110" sz="3520">
                <a:solidFill>
                  <a:srgbClr val="FFFFFF"/>
                </a:solidFill>
              </a:rPr>
              <a:t>cross </a:t>
            </a:r>
            <a:r>
              <a:rPr sz="3520">
                <a:solidFill>
                  <a:srgbClr val="FFFFFF"/>
                </a:solidFill>
              </a:rPr>
              <a:t>the</a:t>
            </a:r>
            <a:r>
              <a:rPr spc="-220" sz="3520">
                <a:solidFill>
                  <a:srgbClr val="FFFFFF"/>
                </a:solidFill>
              </a:rPr>
              <a:t> </a:t>
            </a:r>
            <a:r>
              <a:rPr sz="3520">
                <a:solidFill>
                  <a:srgbClr val="FFFFFF"/>
                </a:solidFill>
              </a:rPr>
              <a:t>country</a:t>
            </a:r>
          </a:p>
        </p:txBody>
      </p:sp>
      <p:sp>
        <p:nvSpPr>
          <p:cNvPr id="351" name="Shape 351"/>
          <p:cNvSpPr/>
          <p:nvPr/>
        </p:nvSpPr>
        <p:spPr>
          <a:xfrm>
            <a:off x="2459985" y="5188794"/>
            <a:ext cx="225627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100"/>
              </a:spcBef>
              <a:defRPr sz="1800"/>
            </a:pPr>
            <a:r>
              <a:rPr spc="-66" sz="2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spc="-126" sz="2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6" sz="2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contributing</a:t>
            </a:r>
          </a:p>
        </p:txBody>
      </p:sp>
      <p:grpSp>
        <p:nvGrpSpPr>
          <p:cNvPr id="358" name="Group 358"/>
          <p:cNvGrpSpPr/>
          <p:nvPr/>
        </p:nvGrpSpPr>
        <p:grpSpPr>
          <a:xfrm>
            <a:off x="2678730" y="7191566"/>
            <a:ext cx="482805" cy="531571"/>
            <a:chOff x="0" y="0"/>
            <a:chExt cx="482803" cy="531570"/>
          </a:xfrm>
        </p:grpSpPr>
        <p:sp>
          <p:nvSpPr>
            <p:cNvPr id="352" name="Shape 352"/>
            <p:cNvSpPr/>
            <p:nvPr/>
          </p:nvSpPr>
          <p:spPr>
            <a:xfrm>
              <a:off x="241401" y="420420"/>
              <a:ext cx="86971" cy="11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89" y="0"/>
                  </a:moveTo>
                  <a:lnTo>
                    <a:pt x="0" y="15027"/>
                  </a:lnTo>
                  <a:lnTo>
                    <a:pt x="1211" y="15027"/>
                  </a:lnTo>
                  <a:lnTo>
                    <a:pt x="0" y="19723"/>
                  </a:lnTo>
                  <a:lnTo>
                    <a:pt x="2389" y="21600"/>
                  </a:lnTo>
                  <a:lnTo>
                    <a:pt x="5989" y="17844"/>
                  </a:lnTo>
                  <a:lnTo>
                    <a:pt x="7200" y="17844"/>
                  </a:lnTo>
                  <a:lnTo>
                    <a:pt x="21600" y="7513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rgbClr val="7E7E7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3" name="Shape 353"/>
            <p:cNvSpPr/>
            <p:nvPr/>
          </p:nvSpPr>
          <p:spPr>
            <a:xfrm>
              <a:off x="0" y="0"/>
              <a:ext cx="369863" cy="468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30" y="0"/>
                  </a:moveTo>
                  <a:lnTo>
                    <a:pt x="5918" y="0"/>
                  </a:lnTo>
                  <a:lnTo>
                    <a:pt x="5641" y="225"/>
                  </a:lnTo>
                  <a:lnTo>
                    <a:pt x="562" y="4232"/>
                  </a:lnTo>
                  <a:lnTo>
                    <a:pt x="0" y="4451"/>
                  </a:lnTo>
                  <a:lnTo>
                    <a:pt x="0" y="18928"/>
                  </a:lnTo>
                  <a:lnTo>
                    <a:pt x="1602" y="21130"/>
                  </a:lnTo>
                  <a:lnTo>
                    <a:pt x="3386" y="21600"/>
                  </a:lnTo>
                  <a:lnTo>
                    <a:pt x="12405" y="21600"/>
                  </a:lnTo>
                  <a:lnTo>
                    <a:pt x="12690" y="19596"/>
                  </a:lnTo>
                  <a:lnTo>
                    <a:pt x="3101" y="19596"/>
                  </a:lnTo>
                  <a:lnTo>
                    <a:pt x="3101" y="19373"/>
                  </a:lnTo>
                  <a:lnTo>
                    <a:pt x="2816" y="19373"/>
                  </a:lnTo>
                  <a:lnTo>
                    <a:pt x="2816" y="19151"/>
                  </a:lnTo>
                  <a:lnTo>
                    <a:pt x="2539" y="19151"/>
                  </a:lnTo>
                  <a:lnTo>
                    <a:pt x="2539" y="5567"/>
                  </a:lnTo>
                  <a:lnTo>
                    <a:pt x="6764" y="5567"/>
                  </a:lnTo>
                  <a:lnTo>
                    <a:pt x="7049" y="5344"/>
                  </a:lnTo>
                  <a:lnTo>
                    <a:pt x="7418" y="5139"/>
                  </a:lnTo>
                  <a:lnTo>
                    <a:pt x="7654" y="4900"/>
                  </a:lnTo>
                  <a:lnTo>
                    <a:pt x="5079" y="4900"/>
                  </a:lnTo>
                  <a:lnTo>
                    <a:pt x="3948" y="4675"/>
                  </a:lnTo>
                  <a:lnTo>
                    <a:pt x="3386" y="4675"/>
                  </a:lnTo>
                  <a:lnTo>
                    <a:pt x="6487" y="2447"/>
                  </a:lnTo>
                  <a:lnTo>
                    <a:pt x="7895" y="2447"/>
                  </a:lnTo>
                  <a:lnTo>
                    <a:pt x="7895" y="2004"/>
                  </a:lnTo>
                  <a:lnTo>
                    <a:pt x="21600" y="2004"/>
                  </a:lnTo>
                  <a:lnTo>
                    <a:pt x="21499" y="1698"/>
                  </a:lnTo>
                  <a:lnTo>
                    <a:pt x="19596" y="196"/>
                  </a:lnTo>
                  <a:lnTo>
                    <a:pt x="18964" y="46"/>
                  </a:lnTo>
                  <a:lnTo>
                    <a:pt x="18330" y="0"/>
                  </a:lnTo>
                  <a:close/>
                </a:path>
              </a:pathLst>
            </a:custGeom>
            <a:solidFill>
              <a:srgbClr val="7E7E7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4" name="Shape 354"/>
            <p:cNvSpPr/>
            <p:nvPr/>
          </p:nvSpPr>
          <p:spPr>
            <a:xfrm>
              <a:off x="260773" y="227123"/>
              <a:ext cx="173805" cy="217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987" y="0"/>
                  </a:moveTo>
                  <a:lnTo>
                    <a:pt x="7922" y="4058"/>
                  </a:lnTo>
                  <a:lnTo>
                    <a:pt x="4642" y="8340"/>
                  </a:lnTo>
                  <a:lnTo>
                    <a:pt x="2039" y="12892"/>
                  </a:lnTo>
                  <a:lnTo>
                    <a:pt x="0" y="17760"/>
                  </a:lnTo>
                  <a:lnTo>
                    <a:pt x="2257" y="18563"/>
                  </a:lnTo>
                  <a:lnTo>
                    <a:pt x="4571" y="19500"/>
                  </a:lnTo>
                  <a:lnTo>
                    <a:pt x="6998" y="20528"/>
                  </a:lnTo>
                  <a:lnTo>
                    <a:pt x="9596" y="21600"/>
                  </a:lnTo>
                  <a:lnTo>
                    <a:pt x="13072" y="17475"/>
                  </a:lnTo>
                  <a:lnTo>
                    <a:pt x="16267" y="13080"/>
                  </a:lnTo>
                  <a:lnTo>
                    <a:pt x="19128" y="8505"/>
                  </a:lnTo>
                  <a:lnTo>
                    <a:pt x="21600" y="3840"/>
                  </a:lnTo>
                  <a:lnTo>
                    <a:pt x="19002" y="2835"/>
                  </a:lnTo>
                  <a:lnTo>
                    <a:pt x="16573" y="1920"/>
                  </a:lnTo>
                  <a:lnTo>
                    <a:pt x="14254" y="1005"/>
                  </a:lnTo>
                  <a:lnTo>
                    <a:pt x="11987" y="0"/>
                  </a:lnTo>
                  <a:close/>
                </a:path>
              </a:pathLst>
            </a:custGeom>
            <a:solidFill>
              <a:srgbClr val="7E7E7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5" name="Shape 355"/>
            <p:cNvSpPr/>
            <p:nvPr/>
          </p:nvSpPr>
          <p:spPr>
            <a:xfrm>
              <a:off x="362102" y="188460"/>
              <a:ext cx="120702" cy="202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82" y="0"/>
                  </a:moveTo>
                  <a:lnTo>
                    <a:pt x="0" y="2572"/>
                  </a:lnTo>
                  <a:lnTo>
                    <a:pt x="6909" y="4114"/>
                  </a:lnTo>
                  <a:lnTo>
                    <a:pt x="13818" y="6686"/>
                  </a:lnTo>
                  <a:lnTo>
                    <a:pt x="16412" y="7201"/>
                  </a:lnTo>
                  <a:lnTo>
                    <a:pt x="14794" y="10575"/>
                  </a:lnTo>
                  <a:lnTo>
                    <a:pt x="12524" y="13757"/>
                  </a:lnTo>
                  <a:lnTo>
                    <a:pt x="9604" y="16746"/>
                  </a:lnTo>
                  <a:lnTo>
                    <a:pt x="6036" y="19543"/>
                  </a:lnTo>
                  <a:lnTo>
                    <a:pt x="9503" y="21600"/>
                  </a:lnTo>
                  <a:lnTo>
                    <a:pt x="13708" y="18337"/>
                  </a:lnTo>
                  <a:lnTo>
                    <a:pt x="17179" y="14786"/>
                  </a:lnTo>
                  <a:lnTo>
                    <a:pt x="19836" y="11042"/>
                  </a:lnTo>
                  <a:lnTo>
                    <a:pt x="21600" y="7201"/>
                  </a:lnTo>
                  <a:lnTo>
                    <a:pt x="21600" y="6172"/>
                  </a:lnTo>
                  <a:lnTo>
                    <a:pt x="19879" y="5657"/>
                  </a:lnTo>
                  <a:lnTo>
                    <a:pt x="12970" y="3087"/>
                  </a:lnTo>
                  <a:lnTo>
                    <a:pt x="12970" y="2057"/>
                  </a:lnTo>
                  <a:lnTo>
                    <a:pt x="7782" y="0"/>
                  </a:lnTo>
                  <a:close/>
                </a:path>
              </a:pathLst>
            </a:custGeom>
            <a:solidFill>
              <a:srgbClr val="7E7E7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6" name="Shape 356"/>
            <p:cNvSpPr/>
            <p:nvPr/>
          </p:nvSpPr>
          <p:spPr>
            <a:xfrm>
              <a:off x="318617" y="43483"/>
              <a:ext cx="53105" cy="149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4" y="0"/>
                  </a:moveTo>
                  <a:lnTo>
                    <a:pt x="0" y="0"/>
                  </a:lnTo>
                  <a:lnTo>
                    <a:pt x="1984" y="703"/>
                  </a:lnTo>
                  <a:lnTo>
                    <a:pt x="3968" y="1387"/>
                  </a:lnTo>
                  <a:lnTo>
                    <a:pt x="3968" y="21600"/>
                  </a:lnTo>
                  <a:lnTo>
                    <a:pt x="21600" y="18116"/>
                  </a:lnTo>
                  <a:lnTo>
                    <a:pt x="21600" y="2090"/>
                  </a:lnTo>
                  <a:lnTo>
                    <a:pt x="21236" y="534"/>
                  </a:lnTo>
                  <a:lnTo>
                    <a:pt x="20844" y="0"/>
                  </a:lnTo>
                  <a:close/>
                </a:path>
              </a:pathLst>
            </a:custGeom>
            <a:solidFill>
              <a:srgbClr val="7E7E7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7" name="Shape 357"/>
            <p:cNvSpPr/>
            <p:nvPr/>
          </p:nvSpPr>
          <p:spPr>
            <a:xfrm>
              <a:off x="43483" y="53102"/>
              <a:ext cx="246145" cy="236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4107"/>
                  </a:moveTo>
                  <a:lnTo>
                    <a:pt x="3816" y="14107"/>
                  </a:lnTo>
                  <a:lnTo>
                    <a:pt x="3816" y="16311"/>
                  </a:lnTo>
                  <a:lnTo>
                    <a:pt x="21600" y="16311"/>
                  </a:lnTo>
                  <a:lnTo>
                    <a:pt x="21600" y="14107"/>
                  </a:lnTo>
                  <a:close/>
                  <a:moveTo>
                    <a:pt x="8892" y="19837"/>
                  </a:moveTo>
                  <a:lnTo>
                    <a:pt x="3816" y="19837"/>
                  </a:lnTo>
                  <a:lnTo>
                    <a:pt x="3816" y="21600"/>
                  </a:lnTo>
                  <a:lnTo>
                    <a:pt x="8892" y="21600"/>
                  </a:lnTo>
                  <a:lnTo>
                    <a:pt x="8892" y="19837"/>
                  </a:lnTo>
                  <a:close/>
                  <a:moveTo>
                    <a:pt x="21600" y="8818"/>
                  </a:moveTo>
                  <a:lnTo>
                    <a:pt x="3816" y="8818"/>
                  </a:lnTo>
                  <a:lnTo>
                    <a:pt x="3816" y="11022"/>
                  </a:lnTo>
                  <a:lnTo>
                    <a:pt x="21600" y="11022"/>
                  </a:lnTo>
                  <a:lnTo>
                    <a:pt x="21600" y="8818"/>
                  </a:lnTo>
                  <a:close/>
                  <a:moveTo>
                    <a:pt x="6348" y="6175"/>
                  </a:moveTo>
                  <a:lnTo>
                    <a:pt x="0" y="6175"/>
                  </a:lnTo>
                  <a:lnTo>
                    <a:pt x="2116" y="6616"/>
                  </a:lnTo>
                  <a:lnTo>
                    <a:pt x="5932" y="6616"/>
                  </a:lnTo>
                  <a:lnTo>
                    <a:pt x="6348" y="6175"/>
                  </a:lnTo>
                  <a:close/>
                  <a:moveTo>
                    <a:pt x="21600" y="3533"/>
                  </a:moveTo>
                  <a:lnTo>
                    <a:pt x="11864" y="3533"/>
                  </a:lnTo>
                  <a:lnTo>
                    <a:pt x="11864" y="5734"/>
                  </a:lnTo>
                  <a:lnTo>
                    <a:pt x="21600" y="5734"/>
                  </a:lnTo>
                  <a:lnTo>
                    <a:pt x="21600" y="3533"/>
                  </a:lnTo>
                  <a:close/>
                  <a:moveTo>
                    <a:pt x="8048" y="0"/>
                  </a:moveTo>
                  <a:lnTo>
                    <a:pt x="5932" y="0"/>
                  </a:lnTo>
                  <a:lnTo>
                    <a:pt x="5932" y="445"/>
                  </a:lnTo>
                  <a:lnTo>
                    <a:pt x="6348" y="2211"/>
                  </a:lnTo>
                  <a:lnTo>
                    <a:pt x="6348" y="3533"/>
                  </a:lnTo>
                  <a:lnTo>
                    <a:pt x="5932" y="3966"/>
                  </a:lnTo>
                  <a:lnTo>
                    <a:pt x="5504" y="3966"/>
                  </a:lnTo>
                  <a:lnTo>
                    <a:pt x="5504" y="4410"/>
                  </a:lnTo>
                  <a:lnTo>
                    <a:pt x="5076" y="4855"/>
                  </a:lnTo>
                  <a:lnTo>
                    <a:pt x="7685" y="4855"/>
                  </a:lnTo>
                  <a:lnTo>
                    <a:pt x="7729" y="4797"/>
                  </a:lnTo>
                  <a:lnTo>
                    <a:pt x="7968" y="4185"/>
                  </a:lnTo>
                  <a:lnTo>
                    <a:pt x="8048" y="3533"/>
                  </a:lnTo>
                  <a:lnTo>
                    <a:pt x="8048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59" name="Shape 359"/>
          <p:cNvSpPr/>
          <p:nvPr/>
        </p:nvSpPr>
        <p:spPr>
          <a:xfrm>
            <a:off x="1540496" y="1845501"/>
            <a:ext cx="7172285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500"/>
              </a:spcBef>
              <a:defRPr sz="1800"/>
            </a:pPr>
            <a:r>
              <a:rPr spc="-73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IMPORTANT </a:t>
            </a:r>
            <a:r>
              <a:rPr spc="-46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-93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MSMEs </a:t>
            </a:r>
            <a:r>
              <a:rPr spc="-166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BUSINESS </a:t>
            </a:r>
            <a:r>
              <a:rPr spc="-180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SECTOR</a:t>
            </a:r>
          </a:p>
        </p:txBody>
      </p:sp>
      <p:sp>
        <p:nvSpPr>
          <p:cNvPr id="360" name="Shape 360"/>
          <p:cNvSpPr/>
          <p:nvPr/>
        </p:nvSpPr>
        <p:spPr>
          <a:xfrm>
            <a:off x="1642484" y="8329752"/>
            <a:ext cx="3891281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defRPr sz="1800"/>
            </a:pPr>
            <a:r>
              <a:rPr spc="-39" sz="1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sz="1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Ministry </a:t>
            </a:r>
            <a:r>
              <a:rPr spc="25" sz="1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-25" sz="1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Cooperatives </a:t>
            </a:r>
            <a:r>
              <a:rPr spc="-30" sz="1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spc="-60" sz="1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SMEs </a:t>
            </a:r>
            <a:r>
              <a:rPr spc="25" sz="1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&amp; </a:t>
            </a:r>
            <a:r>
              <a:rPr spc="-9" sz="1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ADB </a:t>
            </a:r>
            <a:r>
              <a:rPr spc="-35" sz="1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Reports,</a:t>
            </a:r>
            <a:r>
              <a:rPr spc="90" sz="1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19" sz="10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2012</a:t>
            </a:r>
          </a:p>
        </p:txBody>
      </p:sp>
      <p:sp>
        <p:nvSpPr>
          <p:cNvPr id="361" name="Shape 361"/>
          <p:cNvSpPr/>
          <p:nvPr/>
        </p:nvSpPr>
        <p:spPr>
          <a:xfrm>
            <a:off x="1603643" y="2410944"/>
            <a:ext cx="6057975" cy="677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 defTabSz="457200">
              <a:spcBef>
                <a:spcPts val="300"/>
              </a:spcBef>
              <a:defRPr sz="1800"/>
            </a:pPr>
            <a:r>
              <a:rPr spc="-75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MSMEs </a:t>
            </a:r>
            <a:r>
              <a:rPr spc="-62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have </a:t>
            </a:r>
            <a:r>
              <a:rPr spc="-81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 </a:t>
            </a:r>
            <a:r>
              <a:rPr spc="-6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important </a:t>
            </a:r>
            <a:r>
              <a:rPr spc="-12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role </a:t>
            </a:r>
            <a:r>
              <a:rPr spc="62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spc="-275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43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play  </a:t>
            </a:r>
            <a:r>
              <a:rPr spc="-12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spc="-56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accelerating </a:t>
            </a:r>
            <a:r>
              <a:rPr spc="-68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Indonesia’s </a:t>
            </a:r>
            <a:r>
              <a:rPr spc="-50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economic </a:t>
            </a:r>
            <a:r>
              <a:rPr spc="-12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growth, </a:t>
            </a:r>
            <a:r>
              <a: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there</a:t>
            </a:r>
            <a:r>
              <a:rPr spc="-62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are</a:t>
            </a:r>
          </a:p>
        </p:txBody>
      </p:sp>
      <p:sp>
        <p:nvSpPr>
          <p:cNvPr id="362" name="Shape 362"/>
          <p:cNvSpPr/>
          <p:nvPr/>
        </p:nvSpPr>
        <p:spPr>
          <a:xfrm>
            <a:off x="3327655" y="6684111"/>
            <a:ext cx="5857635" cy="1427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 defTabSz="228600">
              <a:spcBef>
                <a:spcPts val="2600"/>
              </a:spcBef>
              <a:defRPr sz="1800"/>
            </a:pPr>
            <a:r>
              <a:rPr spc="-104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SMEs </a:t>
            </a:r>
            <a:r>
              <a:rPr spc="-6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are </a:t>
            </a:r>
            <a:r>
              <a:rPr spc="7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-15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dominant </a:t>
            </a:r>
            <a:r>
              <a:rPr spc="22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form </a:t>
            </a:r>
            <a:r>
              <a:rPr spc="52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-67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business </a:t>
            </a:r>
            <a:r>
              <a:rPr spc="-37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organisation </a:t>
            </a:r>
            <a:r>
              <a:rPr spc="-15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in  </a:t>
            </a:r>
            <a:r>
              <a:rPr spc="-45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Indonesia </a:t>
            </a:r>
            <a:r>
              <a:rPr spc="-52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spc="-45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play </a:t>
            </a:r>
            <a:r>
              <a:rPr spc="-134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spc="-22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significant </a:t>
            </a:r>
            <a:r>
              <a:rPr spc="-15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role in its</a:t>
            </a:r>
            <a:r>
              <a:rPr spc="-165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37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economy.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lvl="0" algn="l" defTabSz="228600">
              <a:defRPr sz="1800"/>
            </a:pPr>
            <a:r>
              <a:rPr spc="-15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Collectively </a:t>
            </a:r>
            <a:r>
              <a:rPr spc="-52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MSMEs </a:t>
            </a:r>
            <a:r>
              <a:rPr spc="-22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represent more </a:t>
            </a:r>
            <a:r>
              <a:rPr spc="-15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than </a:t>
            </a:r>
            <a:r>
              <a:rPr spc="-37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99% </a:t>
            </a:r>
            <a:r>
              <a:rPr spc="52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7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15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total  </a:t>
            </a:r>
            <a:r>
              <a:rPr spc="-22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number </a:t>
            </a:r>
            <a:r>
              <a:rPr spc="52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-15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firms in </a:t>
            </a:r>
            <a:r>
              <a:rPr spc="-52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Indonesia, </a:t>
            </a:r>
            <a:r>
              <a:rPr spc="-37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97% </a:t>
            </a:r>
            <a:r>
              <a:rPr spc="52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-15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employment </a:t>
            </a:r>
            <a:r>
              <a:rPr spc="-6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and  </a:t>
            </a:r>
            <a:r>
              <a:rPr spc="-37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59.1% </a:t>
            </a:r>
            <a:r>
              <a:rPr spc="52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-52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Indonesia’s </a:t>
            </a:r>
            <a:r>
              <a:rPr spc="-6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annual GDP </a:t>
            </a:r>
            <a:r>
              <a:rPr spc="-52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(ADB,</a:t>
            </a:r>
            <a:r>
              <a:rPr spc="97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2012)</a:t>
            </a:r>
          </a:p>
        </p:txBody>
      </p:sp>
      <p:sp>
        <p:nvSpPr>
          <p:cNvPr id="363" name="Shape 363"/>
          <p:cNvSpPr/>
          <p:nvPr/>
        </p:nvSpPr>
        <p:spPr>
          <a:xfrm>
            <a:off x="2807238" y="5681118"/>
            <a:ext cx="2048558" cy="903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4000"/>
              </a:spcBef>
              <a:defRPr spc="-129" sz="56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9" sz="5600">
                <a:solidFill>
                  <a:srgbClr val="8F2A1F"/>
                </a:solidFill>
              </a:rPr>
              <a:t>59.1%</a:t>
            </a:r>
          </a:p>
        </p:txBody>
      </p:sp>
      <p:sp>
        <p:nvSpPr>
          <p:cNvPr id="364" name="Shape 364"/>
          <p:cNvSpPr/>
          <p:nvPr/>
        </p:nvSpPr>
        <p:spPr>
          <a:xfrm>
            <a:off x="4113883" y="3848194"/>
            <a:ext cx="2256279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160655" marR="2031363" indent="-160655" algn="l" defTabSz="457200">
              <a:defRPr sz="7100">
                <a:solidFill>
                  <a:srgbClr val="57070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100">
                <a:solidFill>
                  <a:srgbClr val="570706"/>
                </a:solidFill>
              </a:rPr>
              <a:t>107M</a:t>
            </a:r>
          </a:p>
        </p:txBody>
      </p:sp>
      <p:sp>
        <p:nvSpPr>
          <p:cNvPr id="365" name="Shape 365"/>
          <p:cNvSpPr/>
          <p:nvPr/>
        </p:nvSpPr>
        <p:spPr>
          <a:xfrm>
            <a:off x="1596219" y="3129776"/>
            <a:ext cx="1576171" cy="903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 defTabSz="457200">
              <a:lnSpc>
                <a:spcPct val="45400"/>
              </a:lnSpc>
              <a:defRPr sz="1800"/>
            </a:pPr>
            <a:r>
              <a:rPr spc="140" sz="56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56</a:t>
            </a:r>
            <a:r>
              <a:rPr spc="337" sz="56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</a:p>
        </p:txBody>
      </p:sp>
      <p:sp>
        <p:nvSpPr>
          <p:cNvPr id="366" name="Shape 366"/>
          <p:cNvSpPr/>
          <p:nvPr/>
        </p:nvSpPr>
        <p:spPr>
          <a:xfrm>
            <a:off x="5031653" y="6038563"/>
            <a:ext cx="1668096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 defTabSz="457200">
              <a:spcBef>
                <a:spcPts val="4000"/>
              </a:spcBef>
              <a:defRPr sz="1800"/>
            </a:pPr>
            <a:r>
              <a:rPr spc="-80" sz="24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annual </a:t>
            </a:r>
            <a:r>
              <a:rPr spc="-93" sz="24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GDP</a:t>
            </a:r>
          </a:p>
        </p:txBody>
      </p:sp>
      <p:sp>
        <p:nvSpPr>
          <p:cNvPr id="367" name="Shape 367"/>
          <p:cNvSpPr/>
          <p:nvPr/>
        </p:nvSpPr>
        <p:spPr>
          <a:xfrm>
            <a:off x="3196071" y="3257843"/>
            <a:ext cx="428076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MSMEs in Indonesia</a:t>
            </a:r>
          </a:p>
        </p:txBody>
      </p:sp>
      <p:sp>
        <p:nvSpPr>
          <p:cNvPr id="368" name="Shape 368"/>
          <p:cNvSpPr/>
          <p:nvPr/>
        </p:nvSpPr>
        <p:spPr>
          <a:xfrm>
            <a:off x="1956837" y="4074951"/>
            <a:ext cx="194894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while employing</a:t>
            </a:r>
          </a:p>
        </p:txBody>
      </p:sp>
      <p:sp>
        <p:nvSpPr>
          <p:cNvPr id="369" name="Shape 369"/>
          <p:cNvSpPr/>
          <p:nvPr/>
        </p:nvSpPr>
        <p:spPr>
          <a:xfrm>
            <a:off x="60341" y="9198745"/>
            <a:ext cx="394954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/>
            </a:lvl1pPr>
          </a:lstStyle>
          <a:p>
            <a:pPr lvl="0">
              <a:defRPr sz="1800"/>
            </a:pPr>
            <a:r>
              <a:rPr sz="1700"/>
              <a:t> * Slide taken from Koperasi MSMEs 3.0</a:t>
            </a:r>
          </a:p>
        </p:txBody>
      </p:sp>
      <p:pic>
        <p:nvPicPr>
          <p:cNvPr id="370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86204" y="8768186"/>
            <a:ext cx="2790970" cy="6977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thomas-heintz-769574-unsplash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793" y="-14695"/>
            <a:ext cx="13024387" cy="8691608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Shape 373"/>
          <p:cNvSpPr/>
          <p:nvPr>
            <p:ph type="title"/>
          </p:nvPr>
        </p:nvSpPr>
        <p:spPr>
          <a:xfrm>
            <a:off x="1065783" y="555443"/>
            <a:ext cx="10873234" cy="1016679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lvl="0" marL="1352296" marR="4064" indent="-1342644" defTabSz="731520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pc="-110" sz="3520">
                <a:solidFill>
                  <a:srgbClr val="7E7E7E"/>
                </a:solidFill>
              </a:rPr>
              <a:t>The </a:t>
            </a:r>
            <a:r>
              <a:rPr sz="3520">
                <a:solidFill>
                  <a:srgbClr val="7E7E7E"/>
                </a:solidFill>
              </a:rPr>
              <a:t>factors</a:t>
            </a:r>
            <a:r>
              <a:rPr spc="-220" sz="3520">
                <a:solidFill>
                  <a:srgbClr val="7E7E7E"/>
                </a:solidFill>
              </a:rPr>
              <a:t> </a:t>
            </a:r>
            <a:r>
              <a:rPr sz="3520">
                <a:solidFill>
                  <a:srgbClr val="7E7E7E"/>
                </a:solidFill>
              </a:rPr>
              <a:t>affecting</a:t>
            </a:r>
            <a:r>
              <a:rPr spc="-110" sz="3520">
                <a:solidFill>
                  <a:srgbClr val="7E7E7E"/>
                </a:solidFill>
              </a:rPr>
              <a:t> </a:t>
            </a:r>
            <a:r>
              <a:rPr sz="3520">
                <a:solidFill>
                  <a:srgbClr val="7E7E7E"/>
                </a:solidFill>
              </a:rPr>
              <a:t>the</a:t>
            </a:r>
            <a:r>
              <a:rPr spc="-110" sz="3520">
                <a:solidFill>
                  <a:srgbClr val="7E7E7E"/>
                </a:solidFill>
              </a:rPr>
              <a:t> </a:t>
            </a:r>
            <a:r>
              <a:rPr sz="3520">
                <a:solidFill>
                  <a:srgbClr val="7E7E7E"/>
                </a:solidFill>
              </a:rPr>
              <a:t>growth</a:t>
            </a:r>
            <a:r>
              <a:rPr spc="-110" sz="3520">
                <a:solidFill>
                  <a:srgbClr val="7E7E7E"/>
                </a:solidFill>
              </a:rPr>
              <a:t> </a:t>
            </a:r>
            <a:r>
              <a:rPr spc="110" sz="3520">
                <a:solidFill>
                  <a:srgbClr val="7E7E7E"/>
                </a:solidFill>
              </a:rPr>
              <a:t>of</a:t>
            </a:r>
            <a:r>
              <a:rPr spc="-110" sz="3520">
                <a:solidFill>
                  <a:srgbClr val="7E7E7E"/>
                </a:solidFill>
              </a:rPr>
              <a:t> </a:t>
            </a:r>
            <a:r>
              <a:rPr sz="3520">
                <a:solidFill>
                  <a:srgbClr val="7E7E7E"/>
                </a:solidFill>
              </a:rPr>
              <a:t>the</a:t>
            </a:r>
            <a:r>
              <a:rPr spc="-220" sz="3520">
                <a:solidFill>
                  <a:srgbClr val="7E7E7E"/>
                </a:solidFill>
              </a:rPr>
              <a:t> </a:t>
            </a:r>
            <a:r>
              <a:rPr spc="-110" sz="3520">
                <a:solidFill>
                  <a:srgbClr val="7E7E7E"/>
                </a:solidFill>
              </a:rPr>
              <a:t>local and regional  MSMEs business have been</a:t>
            </a:r>
            <a:r>
              <a:rPr spc="-220" sz="3520">
                <a:solidFill>
                  <a:srgbClr val="7E7E7E"/>
                </a:solidFill>
              </a:rPr>
              <a:t> </a:t>
            </a:r>
            <a:r>
              <a:rPr spc="-110" sz="3520">
                <a:solidFill>
                  <a:srgbClr val="7E7E7E"/>
                </a:solidFill>
              </a:rPr>
              <a:t>examined</a:t>
            </a:r>
          </a:p>
        </p:txBody>
      </p:sp>
      <p:sp>
        <p:nvSpPr>
          <p:cNvPr id="374" name="Shape 374"/>
          <p:cNvSpPr/>
          <p:nvPr/>
        </p:nvSpPr>
        <p:spPr>
          <a:xfrm>
            <a:off x="1187227" y="1913771"/>
            <a:ext cx="7795922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800"/>
              </a:spcBef>
              <a:defRPr sz="1800"/>
            </a:pPr>
            <a:r>
              <a:rPr b="1" spc="20" sz="2400">
                <a:latin typeface="Arial"/>
                <a:ea typeface="Arial"/>
                <a:cs typeface="Arial"/>
                <a:sym typeface="Arial"/>
              </a:rPr>
              <a:t>What </a:t>
            </a:r>
            <a:r>
              <a:rPr b="1" spc="-86" sz="2400"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b="1" spc="13" sz="240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spc="-53" sz="2400">
                <a:latin typeface="Arial"/>
                <a:ea typeface="Arial"/>
                <a:cs typeface="Arial"/>
                <a:sym typeface="Arial"/>
              </a:rPr>
              <a:t>biggest </a:t>
            </a:r>
            <a:r>
              <a:rPr b="1" spc="-93" sz="2400">
                <a:latin typeface="Arial"/>
                <a:ea typeface="Arial"/>
                <a:cs typeface="Arial"/>
                <a:sym typeface="Arial"/>
              </a:rPr>
              <a:t>challenges </a:t>
            </a:r>
            <a:r>
              <a:rPr b="1" spc="66" sz="2400"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b="1" spc="-373" sz="2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spc="-93" sz="2400">
                <a:latin typeface="Arial"/>
                <a:ea typeface="Arial"/>
                <a:cs typeface="Arial"/>
                <a:sym typeface="Arial"/>
              </a:rPr>
              <a:t>MSMEs </a:t>
            </a:r>
            <a:r>
              <a:rPr b="1" spc="-126" sz="2400">
                <a:latin typeface="Arial"/>
                <a:ea typeface="Arial"/>
                <a:cs typeface="Arial"/>
                <a:sym typeface="Arial"/>
              </a:rPr>
              <a:t>business?</a:t>
            </a:r>
          </a:p>
        </p:txBody>
      </p:sp>
      <p:sp>
        <p:nvSpPr>
          <p:cNvPr id="375" name="Shape 375"/>
          <p:cNvSpPr/>
          <p:nvPr/>
        </p:nvSpPr>
        <p:spPr>
          <a:xfrm>
            <a:off x="9511404" y="3243196"/>
            <a:ext cx="1248694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marL="62864" marR="5080" indent="-50799" defTabSz="457200">
              <a:spcBef>
                <a:spcPts val="100"/>
              </a:spcBef>
              <a:defRPr sz="1800"/>
            </a:pPr>
            <a:r>
              <a:rPr b="1" i="1" spc="-377" sz="20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b="1" i="1" spc="205" sz="20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b="1" i="1" spc="-94" sz="20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1" i="1" spc="-226" sz="20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b="1" i="1" spc="-172" sz="20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L </a:t>
            </a:r>
            <a:r>
              <a:rPr b="1" i="1" spc="-105" sz="20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spc="49" sz="20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FIRM</a:t>
            </a:r>
          </a:p>
        </p:txBody>
      </p:sp>
      <p:sp>
        <p:nvSpPr>
          <p:cNvPr id="376" name="Shape 376"/>
          <p:cNvSpPr/>
          <p:nvPr/>
        </p:nvSpPr>
        <p:spPr>
          <a:xfrm>
            <a:off x="7465432" y="4098814"/>
            <a:ext cx="4720879" cy="398036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77" name="Shape 377"/>
          <p:cNvSpPr/>
          <p:nvPr/>
        </p:nvSpPr>
        <p:spPr>
          <a:xfrm>
            <a:off x="11136579" y="4766529"/>
            <a:ext cx="1469272" cy="72646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78" name="Shape 378"/>
          <p:cNvSpPr/>
          <p:nvPr/>
        </p:nvSpPr>
        <p:spPr>
          <a:xfrm>
            <a:off x="9570312" y="4563871"/>
            <a:ext cx="1401404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100"/>
              </a:spcBef>
              <a:defRPr sz="1800"/>
            </a:pPr>
            <a:r>
              <a:rPr b="1" i="1" spc="4" sz="20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b="1" i="1" spc="130" sz="20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b="1" i="1" spc="190" sz="20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1" i="1" spc="135" sz="20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b="1" i="1" spc="90" sz="20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b="1" i="1" spc="245" sz="20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1" i="1" spc="204" sz="20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sp>
        <p:nvSpPr>
          <p:cNvPr id="379" name="Shape 379"/>
          <p:cNvSpPr/>
          <p:nvPr/>
        </p:nvSpPr>
        <p:spPr>
          <a:xfrm>
            <a:off x="10076145" y="4128583"/>
            <a:ext cx="119212" cy="23427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83" name="Group 383"/>
          <p:cNvGrpSpPr/>
          <p:nvPr/>
        </p:nvGrpSpPr>
        <p:grpSpPr>
          <a:xfrm>
            <a:off x="9291126" y="3175456"/>
            <a:ext cx="1862115" cy="859402"/>
            <a:chOff x="0" y="0"/>
            <a:chExt cx="1862114" cy="859400"/>
          </a:xfrm>
        </p:grpSpPr>
        <p:sp>
          <p:nvSpPr>
            <p:cNvPr id="380" name="Shape 380"/>
            <p:cNvSpPr/>
            <p:nvPr/>
          </p:nvSpPr>
          <p:spPr>
            <a:xfrm>
              <a:off x="0" y="0"/>
              <a:ext cx="1430053" cy="85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783" y="0"/>
                  </a:moveTo>
                  <a:lnTo>
                    <a:pt x="13937" y="10"/>
                  </a:lnTo>
                  <a:lnTo>
                    <a:pt x="13093" y="62"/>
                  </a:lnTo>
                  <a:lnTo>
                    <a:pt x="12250" y="155"/>
                  </a:lnTo>
                  <a:lnTo>
                    <a:pt x="11409" y="287"/>
                  </a:lnTo>
                  <a:lnTo>
                    <a:pt x="10570" y="458"/>
                  </a:lnTo>
                  <a:lnTo>
                    <a:pt x="9733" y="666"/>
                  </a:lnTo>
                  <a:lnTo>
                    <a:pt x="8899" y="910"/>
                  </a:lnTo>
                  <a:lnTo>
                    <a:pt x="8068" y="1189"/>
                  </a:lnTo>
                  <a:lnTo>
                    <a:pt x="6830" y="1682"/>
                  </a:lnTo>
                  <a:lnTo>
                    <a:pt x="6159" y="1992"/>
                  </a:lnTo>
                  <a:lnTo>
                    <a:pt x="5469" y="2350"/>
                  </a:lnTo>
                  <a:lnTo>
                    <a:pt x="4771" y="2757"/>
                  </a:lnTo>
                  <a:lnTo>
                    <a:pt x="4078" y="3218"/>
                  </a:lnTo>
                  <a:lnTo>
                    <a:pt x="3402" y="3736"/>
                  </a:lnTo>
                  <a:lnTo>
                    <a:pt x="2754" y="4313"/>
                  </a:lnTo>
                  <a:lnTo>
                    <a:pt x="2146" y="4954"/>
                  </a:lnTo>
                  <a:lnTo>
                    <a:pt x="1589" y="5662"/>
                  </a:lnTo>
                  <a:lnTo>
                    <a:pt x="1097" y="6439"/>
                  </a:lnTo>
                  <a:lnTo>
                    <a:pt x="680" y="7289"/>
                  </a:lnTo>
                  <a:lnTo>
                    <a:pt x="350" y="8216"/>
                  </a:lnTo>
                  <a:lnTo>
                    <a:pt x="120" y="9222"/>
                  </a:lnTo>
                  <a:lnTo>
                    <a:pt x="0" y="10311"/>
                  </a:lnTo>
                  <a:lnTo>
                    <a:pt x="3" y="11487"/>
                  </a:lnTo>
                  <a:lnTo>
                    <a:pt x="141" y="12751"/>
                  </a:lnTo>
                  <a:lnTo>
                    <a:pt x="416" y="13992"/>
                  </a:lnTo>
                  <a:lnTo>
                    <a:pt x="801" y="15106"/>
                  </a:lnTo>
                  <a:lnTo>
                    <a:pt x="1282" y="16098"/>
                  </a:lnTo>
                  <a:lnTo>
                    <a:pt x="1844" y="16977"/>
                  </a:lnTo>
                  <a:lnTo>
                    <a:pt x="2472" y="17750"/>
                  </a:lnTo>
                  <a:lnTo>
                    <a:pt x="3153" y="18423"/>
                  </a:lnTo>
                  <a:lnTo>
                    <a:pt x="3871" y="19005"/>
                  </a:lnTo>
                  <a:lnTo>
                    <a:pt x="4611" y="19502"/>
                  </a:lnTo>
                  <a:lnTo>
                    <a:pt x="5361" y="19921"/>
                  </a:lnTo>
                  <a:lnTo>
                    <a:pt x="6105" y="20270"/>
                  </a:lnTo>
                  <a:lnTo>
                    <a:pt x="6828" y="20555"/>
                  </a:lnTo>
                  <a:lnTo>
                    <a:pt x="7629" y="20834"/>
                  </a:lnTo>
                  <a:lnTo>
                    <a:pt x="8438" y="21069"/>
                  </a:lnTo>
                  <a:lnTo>
                    <a:pt x="9252" y="21259"/>
                  </a:lnTo>
                  <a:lnTo>
                    <a:pt x="10070" y="21406"/>
                  </a:lnTo>
                  <a:lnTo>
                    <a:pt x="10892" y="21511"/>
                  </a:lnTo>
                  <a:lnTo>
                    <a:pt x="11715" y="21575"/>
                  </a:lnTo>
                  <a:lnTo>
                    <a:pt x="12540" y="21600"/>
                  </a:lnTo>
                  <a:lnTo>
                    <a:pt x="13365" y="21586"/>
                  </a:lnTo>
                  <a:lnTo>
                    <a:pt x="14189" y="21534"/>
                  </a:lnTo>
                  <a:lnTo>
                    <a:pt x="15010" y="21445"/>
                  </a:lnTo>
                  <a:lnTo>
                    <a:pt x="15828" y="21320"/>
                  </a:lnTo>
                  <a:lnTo>
                    <a:pt x="16642" y="21161"/>
                  </a:lnTo>
                  <a:lnTo>
                    <a:pt x="17450" y="20968"/>
                  </a:lnTo>
                  <a:lnTo>
                    <a:pt x="18251" y="20742"/>
                  </a:lnTo>
                  <a:lnTo>
                    <a:pt x="18888" y="20536"/>
                  </a:lnTo>
                  <a:lnTo>
                    <a:pt x="19561" y="20291"/>
                  </a:lnTo>
                  <a:lnTo>
                    <a:pt x="19731" y="20222"/>
                  </a:lnTo>
                  <a:lnTo>
                    <a:pt x="12615" y="20222"/>
                  </a:lnTo>
                  <a:lnTo>
                    <a:pt x="11790" y="20194"/>
                  </a:lnTo>
                  <a:lnTo>
                    <a:pt x="10970" y="20132"/>
                  </a:lnTo>
                  <a:lnTo>
                    <a:pt x="10157" y="20038"/>
                  </a:lnTo>
                  <a:lnTo>
                    <a:pt x="9406" y="19901"/>
                  </a:lnTo>
                  <a:lnTo>
                    <a:pt x="8654" y="19732"/>
                  </a:lnTo>
                  <a:lnTo>
                    <a:pt x="7903" y="19526"/>
                  </a:lnTo>
                  <a:lnTo>
                    <a:pt x="7156" y="19279"/>
                  </a:lnTo>
                  <a:lnTo>
                    <a:pt x="6416" y="18987"/>
                  </a:lnTo>
                  <a:lnTo>
                    <a:pt x="5685" y="18645"/>
                  </a:lnTo>
                  <a:lnTo>
                    <a:pt x="4966" y="18250"/>
                  </a:lnTo>
                  <a:lnTo>
                    <a:pt x="4207" y="17729"/>
                  </a:lnTo>
                  <a:lnTo>
                    <a:pt x="3469" y="17110"/>
                  </a:lnTo>
                  <a:lnTo>
                    <a:pt x="2771" y="16376"/>
                  </a:lnTo>
                  <a:lnTo>
                    <a:pt x="2135" y="15509"/>
                  </a:lnTo>
                  <a:lnTo>
                    <a:pt x="1579" y="14491"/>
                  </a:lnTo>
                  <a:lnTo>
                    <a:pt x="1159" y="13372"/>
                  </a:lnTo>
                  <a:lnTo>
                    <a:pt x="914" y="12160"/>
                  </a:lnTo>
                  <a:lnTo>
                    <a:pt x="847" y="10907"/>
                  </a:lnTo>
                  <a:lnTo>
                    <a:pt x="957" y="9662"/>
                  </a:lnTo>
                  <a:lnTo>
                    <a:pt x="1248" y="8473"/>
                  </a:lnTo>
                  <a:lnTo>
                    <a:pt x="1721" y="7392"/>
                  </a:lnTo>
                  <a:lnTo>
                    <a:pt x="2278" y="6519"/>
                  </a:lnTo>
                  <a:lnTo>
                    <a:pt x="2903" y="5757"/>
                  </a:lnTo>
                  <a:lnTo>
                    <a:pt x="3581" y="5097"/>
                  </a:lnTo>
                  <a:lnTo>
                    <a:pt x="4299" y="4527"/>
                  </a:lnTo>
                  <a:lnTo>
                    <a:pt x="5042" y="4036"/>
                  </a:lnTo>
                  <a:lnTo>
                    <a:pt x="5795" y="3614"/>
                  </a:lnTo>
                  <a:lnTo>
                    <a:pt x="6545" y="3248"/>
                  </a:lnTo>
                  <a:lnTo>
                    <a:pt x="7278" y="2929"/>
                  </a:lnTo>
                  <a:lnTo>
                    <a:pt x="8085" y="2597"/>
                  </a:lnTo>
                  <a:lnTo>
                    <a:pt x="8899" y="2308"/>
                  </a:lnTo>
                  <a:lnTo>
                    <a:pt x="9717" y="2059"/>
                  </a:lnTo>
                  <a:lnTo>
                    <a:pt x="10539" y="1851"/>
                  </a:lnTo>
                  <a:lnTo>
                    <a:pt x="11365" y="1683"/>
                  </a:lnTo>
                  <a:lnTo>
                    <a:pt x="12194" y="1555"/>
                  </a:lnTo>
                  <a:lnTo>
                    <a:pt x="13024" y="1465"/>
                  </a:lnTo>
                  <a:lnTo>
                    <a:pt x="13855" y="1414"/>
                  </a:lnTo>
                  <a:lnTo>
                    <a:pt x="21600" y="1400"/>
                  </a:lnTo>
                  <a:lnTo>
                    <a:pt x="21406" y="1325"/>
                  </a:lnTo>
                  <a:lnTo>
                    <a:pt x="20593" y="1042"/>
                  </a:lnTo>
                  <a:lnTo>
                    <a:pt x="19777" y="789"/>
                  </a:lnTo>
                  <a:lnTo>
                    <a:pt x="18958" y="567"/>
                  </a:lnTo>
                  <a:lnTo>
                    <a:pt x="18134" y="379"/>
                  </a:lnTo>
                  <a:lnTo>
                    <a:pt x="17307" y="226"/>
                  </a:lnTo>
                  <a:lnTo>
                    <a:pt x="16475" y="109"/>
                  </a:lnTo>
                  <a:lnTo>
                    <a:pt x="15629" y="33"/>
                  </a:lnTo>
                  <a:lnTo>
                    <a:pt x="14783" y="0"/>
                  </a:lnTo>
                  <a:close/>
                </a:path>
              </a:pathLst>
            </a:custGeom>
            <a:solidFill>
              <a:srgbClr val="5F1C15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1" name="Shape 381"/>
            <p:cNvSpPr/>
            <p:nvPr/>
          </p:nvSpPr>
          <p:spPr>
            <a:xfrm>
              <a:off x="835164" y="318922"/>
              <a:ext cx="1026951" cy="485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30" y="0"/>
                  </a:moveTo>
                  <a:lnTo>
                    <a:pt x="20638" y="210"/>
                  </a:lnTo>
                  <a:lnTo>
                    <a:pt x="20460" y="1060"/>
                  </a:lnTo>
                  <a:lnTo>
                    <a:pt x="20334" y="3408"/>
                  </a:lnTo>
                  <a:lnTo>
                    <a:pt x="20014" y="5559"/>
                  </a:lnTo>
                  <a:lnTo>
                    <a:pt x="19525" y="7521"/>
                  </a:lnTo>
                  <a:lnTo>
                    <a:pt x="18891" y="9303"/>
                  </a:lnTo>
                  <a:lnTo>
                    <a:pt x="18136" y="10912"/>
                  </a:lnTo>
                  <a:lnTo>
                    <a:pt x="17286" y="12359"/>
                  </a:lnTo>
                  <a:lnTo>
                    <a:pt x="16363" y="13652"/>
                  </a:lnTo>
                  <a:lnTo>
                    <a:pt x="15394" y="14798"/>
                  </a:lnTo>
                  <a:lnTo>
                    <a:pt x="14402" y="15807"/>
                  </a:lnTo>
                  <a:lnTo>
                    <a:pt x="13412" y="16688"/>
                  </a:lnTo>
                  <a:lnTo>
                    <a:pt x="12448" y="17448"/>
                  </a:lnTo>
                  <a:lnTo>
                    <a:pt x="11370" y="18224"/>
                  </a:lnTo>
                  <a:lnTo>
                    <a:pt x="10274" y="18913"/>
                  </a:lnTo>
                  <a:lnTo>
                    <a:pt x="9164" y="19518"/>
                  </a:lnTo>
                  <a:lnTo>
                    <a:pt x="8040" y="20040"/>
                  </a:lnTo>
                  <a:lnTo>
                    <a:pt x="6907" y="20483"/>
                  </a:lnTo>
                  <a:lnTo>
                    <a:pt x="5764" y="20849"/>
                  </a:lnTo>
                  <a:lnTo>
                    <a:pt x="4615" y="21139"/>
                  </a:lnTo>
                  <a:lnTo>
                    <a:pt x="3462" y="21358"/>
                  </a:lnTo>
                  <a:lnTo>
                    <a:pt x="2307" y="21505"/>
                  </a:lnTo>
                  <a:lnTo>
                    <a:pt x="1153" y="21585"/>
                  </a:lnTo>
                  <a:lnTo>
                    <a:pt x="0" y="21600"/>
                  </a:lnTo>
                  <a:lnTo>
                    <a:pt x="9910" y="21600"/>
                  </a:lnTo>
                  <a:lnTo>
                    <a:pt x="11648" y="20631"/>
                  </a:lnTo>
                  <a:lnTo>
                    <a:pt x="12661" y="19962"/>
                  </a:lnTo>
                  <a:lnTo>
                    <a:pt x="13677" y="19204"/>
                  </a:lnTo>
                  <a:lnTo>
                    <a:pt x="14681" y="18352"/>
                  </a:lnTo>
                  <a:lnTo>
                    <a:pt x="15664" y="17401"/>
                  </a:lnTo>
                  <a:lnTo>
                    <a:pt x="16612" y="16346"/>
                  </a:lnTo>
                  <a:lnTo>
                    <a:pt x="17513" y="15181"/>
                  </a:lnTo>
                  <a:lnTo>
                    <a:pt x="18355" y="13902"/>
                  </a:lnTo>
                  <a:lnTo>
                    <a:pt x="19127" y="12503"/>
                  </a:lnTo>
                  <a:lnTo>
                    <a:pt x="19816" y="10980"/>
                  </a:lnTo>
                  <a:lnTo>
                    <a:pt x="20411" y="9326"/>
                  </a:lnTo>
                  <a:lnTo>
                    <a:pt x="20898" y="7538"/>
                  </a:lnTo>
                  <a:lnTo>
                    <a:pt x="21267" y="5610"/>
                  </a:lnTo>
                  <a:lnTo>
                    <a:pt x="21505" y="3536"/>
                  </a:lnTo>
                  <a:lnTo>
                    <a:pt x="21600" y="1313"/>
                  </a:lnTo>
                  <a:lnTo>
                    <a:pt x="21422" y="383"/>
                  </a:lnTo>
                  <a:lnTo>
                    <a:pt x="21030" y="0"/>
                  </a:lnTo>
                  <a:close/>
                </a:path>
              </a:pathLst>
            </a:custGeom>
            <a:solidFill>
              <a:srgbClr val="5F1C15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2" name="Shape 382"/>
            <p:cNvSpPr/>
            <p:nvPr/>
          </p:nvSpPr>
          <p:spPr>
            <a:xfrm>
              <a:off x="972281" y="55705"/>
              <a:ext cx="831168" cy="156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96" y="0"/>
                  </a:moveTo>
                  <a:lnTo>
                    <a:pt x="0" y="0"/>
                  </a:lnTo>
                  <a:lnTo>
                    <a:pt x="1428" y="129"/>
                  </a:lnTo>
                  <a:lnTo>
                    <a:pt x="2840" y="467"/>
                  </a:lnTo>
                  <a:lnTo>
                    <a:pt x="4248" y="1033"/>
                  </a:lnTo>
                  <a:lnTo>
                    <a:pt x="5651" y="1814"/>
                  </a:lnTo>
                  <a:lnTo>
                    <a:pt x="7048" y="2801"/>
                  </a:lnTo>
                  <a:lnTo>
                    <a:pt x="8441" y="3983"/>
                  </a:lnTo>
                  <a:lnTo>
                    <a:pt x="9828" y="5349"/>
                  </a:lnTo>
                  <a:lnTo>
                    <a:pt x="11209" y="6888"/>
                  </a:lnTo>
                  <a:lnTo>
                    <a:pt x="12584" y="8589"/>
                  </a:lnTo>
                  <a:lnTo>
                    <a:pt x="13953" y="10442"/>
                  </a:lnTo>
                  <a:lnTo>
                    <a:pt x="15316" y="12436"/>
                  </a:lnTo>
                  <a:lnTo>
                    <a:pt x="16672" y="14559"/>
                  </a:lnTo>
                  <a:lnTo>
                    <a:pt x="18021" y="16801"/>
                  </a:lnTo>
                  <a:lnTo>
                    <a:pt x="19364" y="19152"/>
                  </a:lnTo>
                  <a:lnTo>
                    <a:pt x="20699" y="21600"/>
                  </a:lnTo>
                  <a:lnTo>
                    <a:pt x="21266" y="21342"/>
                  </a:lnTo>
                  <a:lnTo>
                    <a:pt x="21597" y="19141"/>
                  </a:lnTo>
                  <a:lnTo>
                    <a:pt x="21600" y="16357"/>
                  </a:lnTo>
                  <a:lnTo>
                    <a:pt x="21185" y="14349"/>
                  </a:lnTo>
                  <a:lnTo>
                    <a:pt x="19826" y="11893"/>
                  </a:lnTo>
                  <a:lnTo>
                    <a:pt x="18463" y="9537"/>
                  </a:lnTo>
                  <a:lnTo>
                    <a:pt x="17094" y="7291"/>
                  </a:lnTo>
                  <a:lnTo>
                    <a:pt x="15720" y="5164"/>
                  </a:lnTo>
                  <a:lnTo>
                    <a:pt x="14340" y="3165"/>
                  </a:lnTo>
                  <a:lnTo>
                    <a:pt x="12954" y="1303"/>
                  </a:lnTo>
                  <a:lnTo>
                    <a:pt x="11896" y="0"/>
                  </a:lnTo>
                  <a:close/>
                </a:path>
              </a:pathLst>
            </a:custGeom>
            <a:solidFill>
              <a:srgbClr val="5F1C15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84" name="Shape 384"/>
          <p:cNvSpPr/>
          <p:nvPr/>
        </p:nvSpPr>
        <p:spPr>
          <a:xfrm>
            <a:off x="9811917" y="3850368"/>
            <a:ext cx="721700" cy="1"/>
          </a:xfrm>
          <a:prstGeom prst="line">
            <a:avLst/>
          </a:prstGeom>
          <a:ln w="50800">
            <a:solidFill>
              <a:srgbClr val="5F1C15"/>
            </a:solidFill>
          </a:ln>
        </p:spPr>
        <p:txBody>
          <a:bodyPr lIns="48767" tIns="48767" rIns="48767" bIns="48767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85" name="Shape 385"/>
          <p:cNvSpPr/>
          <p:nvPr/>
        </p:nvSpPr>
        <p:spPr>
          <a:xfrm>
            <a:off x="11217643" y="6858130"/>
            <a:ext cx="181822" cy="13335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86" name="Shape 386"/>
          <p:cNvSpPr/>
          <p:nvPr/>
        </p:nvSpPr>
        <p:spPr>
          <a:xfrm>
            <a:off x="11265505" y="6975314"/>
            <a:ext cx="171014" cy="101219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90" name="Group 390"/>
          <p:cNvGrpSpPr/>
          <p:nvPr/>
        </p:nvGrpSpPr>
        <p:grpSpPr>
          <a:xfrm>
            <a:off x="8723240" y="3895614"/>
            <a:ext cx="441215" cy="513014"/>
            <a:chOff x="0" y="0"/>
            <a:chExt cx="441213" cy="513012"/>
          </a:xfrm>
        </p:grpSpPr>
        <p:sp>
          <p:nvSpPr>
            <p:cNvPr id="387" name="Shape 387"/>
            <p:cNvSpPr/>
            <p:nvPr/>
          </p:nvSpPr>
          <p:spPr>
            <a:xfrm>
              <a:off x="0" y="392733"/>
              <a:ext cx="110378" cy="120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6" y="0"/>
                  </a:moveTo>
                  <a:lnTo>
                    <a:pt x="421" y="669"/>
                  </a:lnTo>
                  <a:lnTo>
                    <a:pt x="0" y="2089"/>
                  </a:lnTo>
                  <a:lnTo>
                    <a:pt x="767" y="5620"/>
                  </a:lnTo>
                  <a:lnTo>
                    <a:pt x="1504" y="9114"/>
                  </a:lnTo>
                  <a:lnTo>
                    <a:pt x="2311" y="12544"/>
                  </a:lnTo>
                  <a:lnTo>
                    <a:pt x="3287" y="15883"/>
                  </a:lnTo>
                  <a:lnTo>
                    <a:pt x="2916" y="16224"/>
                  </a:lnTo>
                  <a:lnTo>
                    <a:pt x="2916" y="16905"/>
                  </a:lnTo>
                  <a:lnTo>
                    <a:pt x="2200" y="17902"/>
                  </a:lnTo>
                  <a:lnTo>
                    <a:pt x="3287" y="19240"/>
                  </a:lnTo>
                  <a:lnTo>
                    <a:pt x="4374" y="19240"/>
                  </a:lnTo>
                  <a:lnTo>
                    <a:pt x="4374" y="19581"/>
                  </a:lnTo>
                  <a:lnTo>
                    <a:pt x="4745" y="19921"/>
                  </a:lnTo>
                  <a:lnTo>
                    <a:pt x="4745" y="20262"/>
                  </a:lnTo>
                  <a:lnTo>
                    <a:pt x="5116" y="21259"/>
                  </a:lnTo>
                  <a:lnTo>
                    <a:pt x="6203" y="21600"/>
                  </a:lnTo>
                  <a:lnTo>
                    <a:pt x="6945" y="21259"/>
                  </a:lnTo>
                  <a:lnTo>
                    <a:pt x="10609" y="20849"/>
                  </a:lnTo>
                  <a:lnTo>
                    <a:pt x="14345" y="19745"/>
                  </a:lnTo>
                  <a:lnTo>
                    <a:pt x="17947" y="18139"/>
                  </a:lnTo>
                  <a:lnTo>
                    <a:pt x="21208" y="16224"/>
                  </a:lnTo>
                  <a:lnTo>
                    <a:pt x="21600" y="15542"/>
                  </a:lnTo>
                  <a:lnTo>
                    <a:pt x="8032" y="15542"/>
                  </a:lnTo>
                  <a:lnTo>
                    <a:pt x="10628" y="10507"/>
                  </a:lnTo>
                  <a:lnTo>
                    <a:pt x="5832" y="10507"/>
                  </a:lnTo>
                  <a:lnTo>
                    <a:pt x="5349" y="8240"/>
                  </a:lnTo>
                  <a:lnTo>
                    <a:pt x="4512" y="3699"/>
                  </a:lnTo>
                  <a:lnTo>
                    <a:pt x="4029" y="1432"/>
                  </a:lnTo>
                  <a:lnTo>
                    <a:pt x="3191" y="211"/>
                  </a:lnTo>
                  <a:lnTo>
                    <a:pt x="1736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8" name="Shape 388"/>
            <p:cNvSpPr/>
            <p:nvPr/>
          </p:nvSpPr>
          <p:spPr>
            <a:xfrm>
              <a:off x="41045" y="465452"/>
              <a:ext cx="70800" cy="1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07" y="0"/>
                  </a:moveTo>
                  <a:lnTo>
                    <a:pt x="16532" y="1286"/>
                  </a:lnTo>
                  <a:lnTo>
                    <a:pt x="12589" y="7703"/>
                  </a:lnTo>
                  <a:lnTo>
                    <a:pt x="8483" y="13585"/>
                  </a:lnTo>
                  <a:lnTo>
                    <a:pt x="4269" y="18397"/>
                  </a:lnTo>
                  <a:lnTo>
                    <a:pt x="0" y="21600"/>
                  </a:lnTo>
                  <a:lnTo>
                    <a:pt x="21153" y="21600"/>
                  </a:lnTo>
                  <a:lnTo>
                    <a:pt x="21600" y="17266"/>
                  </a:lnTo>
                  <a:lnTo>
                    <a:pt x="20892" y="6708"/>
                  </a:lnTo>
                  <a:lnTo>
                    <a:pt x="19007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89" name="Shape 389"/>
            <p:cNvSpPr/>
            <p:nvPr/>
          </p:nvSpPr>
          <p:spPr>
            <a:xfrm>
              <a:off x="29801" y="0"/>
              <a:ext cx="411413" cy="451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96" y="0"/>
                  </a:moveTo>
                  <a:lnTo>
                    <a:pt x="18408" y="956"/>
                  </a:lnTo>
                  <a:lnTo>
                    <a:pt x="16086" y="2149"/>
                  </a:lnTo>
                  <a:lnTo>
                    <a:pt x="13921" y="3553"/>
                  </a:lnTo>
                  <a:lnTo>
                    <a:pt x="11905" y="5143"/>
                  </a:lnTo>
                  <a:lnTo>
                    <a:pt x="10027" y="6895"/>
                  </a:lnTo>
                  <a:lnTo>
                    <a:pt x="8280" y="8784"/>
                  </a:lnTo>
                  <a:lnTo>
                    <a:pt x="6652" y="10785"/>
                  </a:lnTo>
                  <a:lnTo>
                    <a:pt x="5136" y="12873"/>
                  </a:lnTo>
                  <a:lnTo>
                    <a:pt x="3722" y="15023"/>
                  </a:lnTo>
                  <a:lnTo>
                    <a:pt x="2401" y="17211"/>
                  </a:lnTo>
                  <a:lnTo>
                    <a:pt x="1163" y="19412"/>
                  </a:lnTo>
                  <a:lnTo>
                    <a:pt x="0" y="21600"/>
                  </a:lnTo>
                  <a:lnTo>
                    <a:pt x="1287" y="21600"/>
                  </a:lnTo>
                  <a:lnTo>
                    <a:pt x="1729" y="20748"/>
                  </a:lnTo>
                  <a:lnTo>
                    <a:pt x="2942" y="18529"/>
                  </a:lnTo>
                  <a:lnTo>
                    <a:pt x="4239" y="16311"/>
                  </a:lnTo>
                  <a:lnTo>
                    <a:pt x="5631" y="14123"/>
                  </a:lnTo>
                  <a:lnTo>
                    <a:pt x="7125" y="11990"/>
                  </a:lnTo>
                  <a:lnTo>
                    <a:pt x="8733" y="9940"/>
                  </a:lnTo>
                  <a:lnTo>
                    <a:pt x="10463" y="8000"/>
                  </a:lnTo>
                  <a:lnTo>
                    <a:pt x="12326" y="6198"/>
                  </a:lnTo>
                  <a:lnTo>
                    <a:pt x="14330" y="4559"/>
                  </a:lnTo>
                  <a:lnTo>
                    <a:pt x="16485" y="3113"/>
                  </a:lnTo>
                  <a:lnTo>
                    <a:pt x="18801" y="1884"/>
                  </a:lnTo>
                  <a:lnTo>
                    <a:pt x="21287" y="901"/>
                  </a:lnTo>
                  <a:lnTo>
                    <a:pt x="21600" y="647"/>
                  </a:lnTo>
                  <a:lnTo>
                    <a:pt x="21572" y="283"/>
                  </a:lnTo>
                  <a:lnTo>
                    <a:pt x="21303" y="3"/>
                  </a:lnTo>
                  <a:lnTo>
                    <a:pt x="20896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94" name="Group 394"/>
          <p:cNvGrpSpPr/>
          <p:nvPr/>
        </p:nvGrpSpPr>
        <p:grpSpPr>
          <a:xfrm>
            <a:off x="11179966" y="3935788"/>
            <a:ext cx="356668" cy="682541"/>
            <a:chOff x="0" y="0"/>
            <a:chExt cx="356666" cy="682539"/>
          </a:xfrm>
        </p:grpSpPr>
        <p:sp>
          <p:nvSpPr>
            <p:cNvPr id="391" name="Shape 391"/>
            <p:cNvSpPr/>
            <p:nvPr/>
          </p:nvSpPr>
          <p:spPr>
            <a:xfrm>
              <a:off x="209962" y="606216"/>
              <a:ext cx="109980" cy="76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2" y="0"/>
                  </a:moveTo>
                  <a:lnTo>
                    <a:pt x="829" y="715"/>
                  </a:lnTo>
                  <a:lnTo>
                    <a:pt x="0" y="2624"/>
                  </a:lnTo>
                  <a:lnTo>
                    <a:pt x="500" y="5230"/>
                  </a:lnTo>
                  <a:lnTo>
                    <a:pt x="6593" y="14057"/>
                  </a:lnTo>
                  <a:lnTo>
                    <a:pt x="14042" y="20527"/>
                  </a:lnTo>
                  <a:lnTo>
                    <a:pt x="16251" y="21600"/>
                  </a:lnTo>
                  <a:lnTo>
                    <a:pt x="16969" y="20028"/>
                  </a:lnTo>
                  <a:lnTo>
                    <a:pt x="17342" y="19491"/>
                  </a:lnTo>
                  <a:lnTo>
                    <a:pt x="17342" y="18955"/>
                  </a:lnTo>
                  <a:lnTo>
                    <a:pt x="19177" y="18955"/>
                  </a:lnTo>
                  <a:lnTo>
                    <a:pt x="20641" y="17383"/>
                  </a:lnTo>
                  <a:lnTo>
                    <a:pt x="20268" y="15274"/>
                  </a:lnTo>
                  <a:lnTo>
                    <a:pt x="20268" y="13664"/>
                  </a:lnTo>
                  <a:lnTo>
                    <a:pt x="21600" y="10482"/>
                  </a:lnTo>
                  <a:lnTo>
                    <a:pt x="15133" y="10482"/>
                  </a:lnTo>
                  <a:lnTo>
                    <a:pt x="12189" y="8403"/>
                  </a:lnTo>
                  <a:lnTo>
                    <a:pt x="9383" y="6131"/>
                  </a:lnTo>
                  <a:lnTo>
                    <a:pt x="6711" y="3657"/>
                  </a:lnTo>
                  <a:lnTo>
                    <a:pt x="4172" y="974"/>
                  </a:lnTo>
                  <a:lnTo>
                    <a:pt x="2412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2" name="Shape 392"/>
            <p:cNvSpPr/>
            <p:nvPr/>
          </p:nvSpPr>
          <p:spPr>
            <a:xfrm>
              <a:off x="0" y="0"/>
              <a:ext cx="335314" cy="64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10" y="0"/>
                  </a:moveTo>
                  <a:lnTo>
                    <a:pt x="209" y="135"/>
                  </a:lnTo>
                  <a:lnTo>
                    <a:pt x="0" y="388"/>
                  </a:lnTo>
                  <a:lnTo>
                    <a:pt x="251" y="652"/>
                  </a:lnTo>
                  <a:lnTo>
                    <a:pt x="2978" y="1846"/>
                  </a:lnTo>
                  <a:lnTo>
                    <a:pt x="5414" y="3160"/>
                  </a:lnTo>
                  <a:lnTo>
                    <a:pt x="7578" y="4580"/>
                  </a:lnTo>
                  <a:lnTo>
                    <a:pt x="9489" y="6092"/>
                  </a:lnTo>
                  <a:lnTo>
                    <a:pt x="11167" y="7683"/>
                  </a:lnTo>
                  <a:lnTo>
                    <a:pt x="12630" y="9338"/>
                  </a:lnTo>
                  <a:lnTo>
                    <a:pt x="13898" y="11045"/>
                  </a:lnTo>
                  <a:lnTo>
                    <a:pt x="14990" y="12790"/>
                  </a:lnTo>
                  <a:lnTo>
                    <a:pt x="15925" y="14559"/>
                  </a:lnTo>
                  <a:lnTo>
                    <a:pt x="16724" y="16338"/>
                  </a:lnTo>
                  <a:lnTo>
                    <a:pt x="17404" y="18114"/>
                  </a:lnTo>
                  <a:lnTo>
                    <a:pt x="17990" y="19884"/>
                  </a:lnTo>
                  <a:lnTo>
                    <a:pt x="18489" y="21600"/>
                  </a:lnTo>
                  <a:lnTo>
                    <a:pt x="20610" y="21600"/>
                  </a:lnTo>
                  <a:lnTo>
                    <a:pt x="20895" y="21353"/>
                  </a:lnTo>
                  <a:lnTo>
                    <a:pt x="21600" y="20722"/>
                  </a:lnTo>
                  <a:lnTo>
                    <a:pt x="19815" y="20722"/>
                  </a:lnTo>
                  <a:lnTo>
                    <a:pt x="19281" y="18998"/>
                  </a:lnTo>
                  <a:lnTo>
                    <a:pt x="18665" y="17252"/>
                  </a:lnTo>
                  <a:lnTo>
                    <a:pt x="17949" y="15495"/>
                  </a:lnTo>
                  <a:lnTo>
                    <a:pt x="17115" y="13739"/>
                  </a:lnTo>
                  <a:lnTo>
                    <a:pt x="16145" y="11998"/>
                  </a:lnTo>
                  <a:lnTo>
                    <a:pt x="15021" y="10284"/>
                  </a:lnTo>
                  <a:lnTo>
                    <a:pt x="13726" y="8610"/>
                  </a:lnTo>
                  <a:lnTo>
                    <a:pt x="12240" y="6987"/>
                  </a:lnTo>
                  <a:lnTo>
                    <a:pt x="10547" y="5429"/>
                  </a:lnTo>
                  <a:lnTo>
                    <a:pt x="8627" y="3947"/>
                  </a:lnTo>
                  <a:lnTo>
                    <a:pt x="6464" y="2555"/>
                  </a:lnTo>
                  <a:lnTo>
                    <a:pt x="4038" y="1265"/>
                  </a:lnTo>
                  <a:lnTo>
                    <a:pt x="1333" y="88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3" name="Shape 393"/>
            <p:cNvSpPr/>
            <p:nvPr/>
          </p:nvSpPr>
          <p:spPr>
            <a:xfrm>
              <a:off x="307606" y="562978"/>
              <a:ext cx="49061" cy="54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34" y="0"/>
                  </a:moveTo>
                  <a:lnTo>
                    <a:pt x="11451" y="2248"/>
                  </a:lnTo>
                  <a:lnTo>
                    <a:pt x="8848" y="6838"/>
                  </a:lnTo>
                  <a:lnTo>
                    <a:pt x="6016" y="11640"/>
                  </a:lnTo>
                  <a:lnTo>
                    <a:pt x="3039" y="16585"/>
                  </a:lnTo>
                  <a:lnTo>
                    <a:pt x="0" y="21600"/>
                  </a:lnTo>
                  <a:lnTo>
                    <a:pt x="12199" y="21600"/>
                  </a:lnTo>
                  <a:lnTo>
                    <a:pt x="16854" y="14110"/>
                  </a:lnTo>
                  <a:lnTo>
                    <a:pt x="21292" y="6735"/>
                  </a:lnTo>
                  <a:lnTo>
                    <a:pt x="21600" y="3085"/>
                  </a:lnTo>
                  <a:lnTo>
                    <a:pt x="18832" y="559"/>
                  </a:lnTo>
                  <a:lnTo>
                    <a:pt x="14834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398" name="Group 398"/>
          <p:cNvGrpSpPr/>
          <p:nvPr/>
        </p:nvGrpSpPr>
        <p:grpSpPr>
          <a:xfrm>
            <a:off x="10272436" y="5212879"/>
            <a:ext cx="141955" cy="653910"/>
            <a:chOff x="0" y="0"/>
            <a:chExt cx="141954" cy="653909"/>
          </a:xfrm>
        </p:grpSpPr>
        <p:sp>
          <p:nvSpPr>
            <p:cNvPr id="395" name="Shape 395"/>
            <p:cNvSpPr/>
            <p:nvPr/>
          </p:nvSpPr>
          <p:spPr>
            <a:xfrm>
              <a:off x="0" y="566973"/>
              <a:ext cx="97430" cy="86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52" y="0"/>
                  </a:moveTo>
                  <a:lnTo>
                    <a:pt x="359" y="1028"/>
                  </a:lnTo>
                  <a:lnTo>
                    <a:pt x="0" y="3021"/>
                  </a:lnTo>
                  <a:lnTo>
                    <a:pt x="1160" y="7412"/>
                  </a:lnTo>
                  <a:lnTo>
                    <a:pt x="2793" y="11974"/>
                  </a:lnTo>
                  <a:lnTo>
                    <a:pt x="4899" y="16359"/>
                  </a:lnTo>
                  <a:lnTo>
                    <a:pt x="7478" y="20220"/>
                  </a:lnTo>
                  <a:lnTo>
                    <a:pt x="8289" y="20658"/>
                  </a:lnTo>
                  <a:lnTo>
                    <a:pt x="9550" y="21600"/>
                  </a:lnTo>
                  <a:lnTo>
                    <a:pt x="10361" y="20658"/>
                  </a:lnTo>
                  <a:lnTo>
                    <a:pt x="10782" y="20658"/>
                  </a:lnTo>
                  <a:lnTo>
                    <a:pt x="11202" y="20220"/>
                  </a:lnTo>
                  <a:lnTo>
                    <a:pt x="14506" y="20220"/>
                  </a:lnTo>
                  <a:lnTo>
                    <a:pt x="14926" y="18806"/>
                  </a:lnTo>
                  <a:lnTo>
                    <a:pt x="15347" y="18335"/>
                  </a:lnTo>
                  <a:lnTo>
                    <a:pt x="15347" y="17426"/>
                  </a:lnTo>
                  <a:lnTo>
                    <a:pt x="19013" y="14829"/>
                  </a:lnTo>
                  <a:lnTo>
                    <a:pt x="21600" y="12782"/>
                  </a:lnTo>
                  <a:lnTo>
                    <a:pt x="11623" y="12782"/>
                  </a:lnTo>
                  <a:lnTo>
                    <a:pt x="9582" y="10177"/>
                  </a:lnTo>
                  <a:lnTo>
                    <a:pt x="7779" y="7317"/>
                  </a:lnTo>
                  <a:lnTo>
                    <a:pt x="6132" y="4286"/>
                  </a:lnTo>
                  <a:lnTo>
                    <a:pt x="4565" y="1170"/>
                  </a:lnTo>
                  <a:lnTo>
                    <a:pt x="3260" y="20"/>
                  </a:lnTo>
                  <a:lnTo>
                    <a:pt x="1652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6" name="Shape 396"/>
            <p:cNvSpPr/>
            <p:nvPr/>
          </p:nvSpPr>
          <p:spPr>
            <a:xfrm>
              <a:off x="52425" y="0"/>
              <a:ext cx="89530" cy="618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39" y="0"/>
                  </a:moveTo>
                  <a:lnTo>
                    <a:pt x="3995" y="16"/>
                  </a:lnTo>
                  <a:lnTo>
                    <a:pt x="2652" y="179"/>
                  </a:lnTo>
                  <a:lnTo>
                    <a:pt x="2713" y="440"/>
                  </a:lnTo>
                  <a:lnTo>
                    <a:pt x="8048" y="2087"/>
                  </a:lnTo>
                  <a:lnTo>
                    <a:pt x="11949" y="3789"/>
                  </a:lnTo>
                  <a:lnTo>
                    <a:pt x="14542" y="5536"/>
                  </a:lnTo>
                  <a:lnTo>
                    <a:pt x="15954" y="7318"/>
                  </a:lnTo>
                  <a:lnTo>
                    <a:pt x="16313" y="9125"/>
                  </a:lnTo>
                  <a:lnTo>
                    <a:pt x="15745" y="10946"/>
                  </a:lnTo>
                  <a:lnTo>
                    <a:pt x="14378" y="12771"/>
                  </a:lnTo>
                  <a:lnTo>
                    <a:pt x="12338" y="14590"/>
                  </a:lnTo>
                  <a:lnTo>
                    <a:pt x="9754" y="16392"/>
                  </a:lnTo>
                  <a:lnTo>
                    <a:pt x="6751" y="18168"/>
                  </a:lnTo>
                  <a:lnTo>
                    <a:pt x="3457" y="19908"/>
                  </a:lnTo>
                  <a:lnTo>
                    <a:pt x="0" y="21600"/>
                  </a:lnTo>
                  <a:lnTo>
                    <a:pt x="10858" y="21600"/>
                  </a:lnTo>
                  <a:lnTo>
                    <a:pt x="11905" y="21493"/>
                  </a:lnTo>
                  <a:lnTo>
                    <a:pt x="15175" y="21141"/>
                  </a:lnTo>
                  <a:lnTo>
                    <a:pt x="6308" y="21141"/>
                  </a:lnTo>
                  <a:lnTo>
                    <a:pt x="9737" y="19438"/>
                  </a:lnTo>
                  <a:lnTo>
                    <a:pt x="12939" y="17698"/>
                  </a:lnTo>
                  <a:lnTo>
                    <a:pt x="15802" y="15929"/>
                  </a:lnTo>
                  <a:lnTo>
                    <a:pt x="18212" y="14140"/>
                  </a:lnTo>
                  <a:lnTo>
                    <a:pt x="20056" y="12340"/>
                  </a:lnTo>
                  <a:lnTo>
                    <a:pt x="21223" y="10538"/>
                  </a:lnTo>
                  <a:lnTo>
                    <a:pt x="21600" y="8743"/>
                  </a:lnTo>
                  <a:lnTo>
                    <a:pt x="21073" y="6964"/>
                  </a:lnTo>
                  <a:lnTo>
                    <a:pt x="19531" y="5209"/>
                  </a:lnTo>
                  <a:lnTo>
                    <a:pt x="16859" y="3487"/>
                  </a:lnTo>
                  <a:lnTo>
                    <a:pt x="12947" y="1808"/>
                  </a:lnTo>
                  <a:lnTo>
                    <a:pt x="7681" y="180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7" name="Shape 397"/>
            <p:cNvSpPr/>
            <p:nvPr/>
          </p:nvSpPr>
          <p:spPr>
            <a:xfrm>
              <a:off x="52425" y="571984"/>
              <a:ext cx="84739" cy="80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15" y="20613"/>
                  </a:moveTo>
                  <a:lnTo>
                    <a:pt x="0" y="20613"/>
                  </a:lnTo>
                  <a:lnTo>
                    <a:pt x="1416" y="21600"/>
                  </a:lnTo>
                  <a:lnTo>
                    <a:pt x="3315" y="20613"/>
                  </a:lnTo>
                  <a:close/>
                  <a:moveTo>
                    <a:pt x="19297" y="0"/>
                  </a:moveTo>
                  <a:lnTo>
                    <a:pt x="17162" y="430"/>
                  </a:lnTo>
                  <a:lnTo>
                    <a:pt x="14647" y="2677"/>
                  </a:lnTo>
                  <a:lnTo>
                    <a:pt x="12094" y="4886"/>
                  </a:lnTo>
                  <a:lnTo>
                    <a:pt x="9451" y="7007"/>
                  </a:lnTo>
                  <a:lnTo>
                    <a:pt x="6664" y="8986"/>
                  </a:lnTo>
                  <a:lnTo>
                    <a:pt x="16032" y="8986"/>
                  </a:lnTo>
                  <a:lnTo>
                    <a:pt x="20511" y="5476"/>
                  </a:lnTo>
                  <a:lnTo>
                    <a:pt x="21600" y="3335"/>
                  </a:lnTo>
                  <a:lnTo>
                    <a:pt x="20986" y="1239"/>
                  </a:lnTo>
                  <a:lnTo>
                    <a:pt x="19297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99" name="Shape 399"/>
          <p:cNvSpPr/>
          <p:nvPr/>
        </p:nvSpPr>
        <p:spPr>
          <a:xfrm>
            <a:off x="11188734" y="6240407"/>
            <a:ext cx="927269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 algn="l" defTabSz="457200">
              <a:spcBef>
                <a:spcPts val="100"/>
              </a:spcBef>
              <a:defRPr b="1" i="1" spc="-95" sz="1200">
                <a:solidFill>
                  <a:srgbClr val="C0392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b="0" i="0" spc="0" sz="1800">
                <a:solidFill>
                  <a:srgbClr val="000000"/>
                </a:solidFill>
              </a:defRPr>
            </a:pPr>
            <a:r>
              <a:rPr b="1" i="1" spc="-95" sz="1200">
                <a:solidFill>
                  <a:srgbClr val="C0392B"/>
                </a:solidFill>
              </a:rPr>
              <a:t>Technologies</a:t>
            </a:r>
          </a:p>
        </p:txBody>
      </p:sp>
      <p:sp>
        <p:nvSpPr>
          <p:cNvPr id="400" name="Shape 400"/>
          <p:cNvSpPr/>
          <p:nvPr/>
        </p:nvSpPr>
        <p:spPr>
          <a:xfrm>
            <a:off x="964988" y="3522719"/>
            <a:ext cx="145912" cy="155759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03" name="Group 403"/>
          <p:cNvGrpSpPr/>
          <p:nvPr/>
        </p:nvGrpSpPr>
        <p:grpSpPr>
          <a:xfrm>
            <a:off x="889201" y="3453481"/>
            <a:ext cx="297485" cy="294235"/>
            <a:chOff x="0" y="0"/>
            <a:chExt cx="297483" cy="294233"/>
          </a:xfrm>
        </p:grpSpPr>
        <p:sp>
          <p:nvSpPr>
            <p:cNvPr id="401" name="Shape 401"/>
            <p:cNvSpPr/>
            <p:nvPr/>
          </p:nvSpPr>
          <p:spPr>
            <a:xfrm>
              <a:off x="0" y="0"/>
              <a:ext cx="232503" cy="29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86" y="0"/>
                  </a:moveTo>
                  <a:lnTo>
                    <a:pt x="9417" y="551"/>
                  </a:lnTo>
                  <a:lnTo>
                    <a:pt x="5631" y="2086"/>
                  </a:lnTo>
                  <a:lnTo>
                    <a:pt x="2651" y="4425"/>
                  </a:lnTo>
                  <a:lnTo>
                    <a:pt x="700" y="7389"/>
                  </a:lnTo>
                  <a:lnTo>
                    <a:pt x="0" y="10800"/>
                  </a:lnTo>
                  <a:lnTo>
                    <a:pt x="700" y="14211"/>
                  </a:lnTo>
                  <a:lnTo>
                    <a:pt x="2651" y="17175"/>
                  </a:lnTo>
                  <a:lnTo>
                    <a:pt x="5631" y="19514"/>
                  </a:lnTo>
                  <a:lnTo>
                    <a:pt x="9417" y="21049"/>
                  </a:lnTo>
                  <a:lnTo>
                    <a:pt x="13786" y="21600"/>
                  </a:lnTo>
                  <a:lnTo>
                    <a:pt x="18162" y="21049"/>
                  </a:lnTo>
                  <a:lnTo>
                    <a:pt x="21600" y="19661"/>
                  </a:lnTo>
                  <a:lnTo>
                    <a:pt x="13786" y="19661"/>
                  </a:lnTo>
                  <a:lnTo>
                    <a:pt x="9363" y="18964"/>
                  </a:lnTo>
                  <a:lnTo>
                    <a:pt x="5749" y="17065"/>
                  </a:lnTo>
                  <a:lnTo>
                    <a:pt x="3312" y="14249"/>
                  </a:lnTo>
                  <a:lnTo>
                    <a:pt x="2418" y="10800"/>
                  </a:lnTo>
                  <a:lnTo>
                    <a:pt x="3312" y="7351"/>
                  </a:lnTo>
                  <a:lnTo>
                    <a:pt x="5749" y="4535"/>
                  </a:lnTo>
                  <a:lnTo>
                    <a:pt x="9363" y="2636"/>
                  </a:lnTo>
                  <a:lnTo>
                    <a:pt x="13786" y="1939"/>
                  </a:lnTo>
                  <a:lnTo>
                    <a:pt x="21600" y="1939"/>
                  </a:lnTo>
                  <a:lnTo>
                    <a:pt x="18162" y="551"/>
                  </a:lnTo>
                  <a:lnTo>
                    <a:pt x="13786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02" name="Shape 402"/>
            <p:cNvSpPr/>
            <p:nvPr/>
          </p:nvSpPr>
          <p:spPr>
            <a:xfrm>
              <a:off x="148389" y="26414"/>
              <a:ext cx="149095" cy="241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6" y="0"/>
                  </a:moveTo>
                  <a:lnTo>
                    <a:pt x="0" y="0"/>
                  </a:lnTo>
                  <a:lnTo>
                    <a:pt x="6896" y="849"/>
                  </a:lnTo>
                  <a:lnTo>
                    <a:pt x="12532" y="3164"/>
                  </a:lnTo>
                  <a:lnTo>
                    <a:pt x="16334" y="6597"/>
                  </a:lnTo>
                  <a:lnTo>
                    <a:pt x="17728" y="10800"/>
                  </a:lnTo>
                  <a:lnTo>
                    <a:pt x="16334" y="15003"/>
                  </a:lnTo>
                  <a:lnTo>
                    <a:pt x="12532" y="18436"/>
                  </a:lnTo>
                  <a:lnTo>
                    <a:pt x="6896" y="20751"/>
                  </a:lnTo>
                  <a:lnTo>
                    <a:pt x="0" y="21600"/>
                  </a:lnTo>
                  <a:lnTo>
                    <a:pt x="12186" y="21600"/>
                  </a:lnTo>
                  <a:lnTo>
                    <a:pt x="12753" y="21421"/>
                  </a:lnTo>
                  <a:lnTo>
                    <a:pt x="17430" y="18570"/>
                  </a:lnTo>
                  <a:lnTo>
                    <a:pt x="20498" y="14957"/>
                  </a:lnTo>
                  <a:lnTo>
                    <a:pt x="21600" y="10800"/>
                  </a:lnTo>
                  <a:lnTo>
                    <a:pt x="20498" y="6643"/>
                  </a:lnTo>
                  <a:lnTo>
                    <a:pt x="17430" y="3030"/>
                  </a:lnTo>
                  <a:lnTo>
                    <a:pt x="12753" y="179"/>
                  </a:lnTo>
                  <a:lnTo>
                    <a:pt x="12186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04" name="Shape 404"/>
          <p:cNvSpPr/>
          <p:nvPr/>
        </p:nvSpPr>
        <p:spPr>
          <a:xfrm>
            <a:off x="965605" y="5103838"/>
            <a:ext cx="144678" cy="143054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07" name="Group 407"/>
          <p:cNvGrpSpPr/>
          <p:nvPr/>
        </p:nvGrpSpPr>
        <p:grpSpPr>
          <a:xfrm>
            <a:off x="889201" y="5025809"/>
            <a:ext cx="297485" cy="294235"/>
            <a:chOff x="0" y="0"/>
            <a:chExt cx="297483" cy="294233"/>
          </a:xfrm>
        </p:grpSpPr>
        <p:sp>
          <p:nvSpPr>
            <p:cNvPr id="405" name="Shape 405"/>
            <p:cNvSpPr/>
            <p:nvPr/>
          </p:nvSpPr>
          <p:spPr>
            <a:xfrm>
              <a:off x="0" y="0"/>
              <a:ext cx="232503" cy="29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86" y="0"/>
                  </a:moveTo>
                  <a:lnTo>
                    <a:pt x="9417" y="551"/>
                  </a:lnTo>
                  <a:lnTo>
                    <a:pt x="5631" y="2086"/>
                  </a:lnTo>
                  <a:lnTo>
                    <a:pt x="2651" y="4425"/>
                  </a:lnTo>
                  <a:lnTo>
                    <a:pt x="700" y="7389"/>
                  </a:lnTo>
                  <a:lnTo>
                    <a:pt x="0" y="10800"/>
                  </a:lnTo>
                  <a:lnTo>
                    <a:pt x="700" y="14211"/>
                  </a:lnTo>
                  <a:lnTo>
                    <a:pt x="2651" y="17175"/>
                  </a:lnTo>
                  <a:lnTo>
                    <a:pt x="5631" y="19514"/>
                  </a:lnTo>
                  <a:lnTo>
                    <a:pt x="9417" y="21049"/>
                  </a:lnTo>
                  <a:lnTo>
                    <a:pt x="13786" y="21600"/>
                  </a:lnTo>
                  <a:lnTo>
                    <a:pt x="18162" y="21049"/>
                  </a:lnTo>
                  <a:lnTo>
                    <a:pt x="21600" y="19661"/>
                  </a:lnTo>
                  <a:lnTo>
                    <a:pt x="13786" y="19661"/>
                  </a:lnTo>
                  <a:lnTo>
                    <a:pt x="9363" y="18964"/>
                  </a:lnTo>
                  <a:lnTo>
                    <a:pt x="5749" y="17065"/>
                  </a:lnTo>
                  <a:lnTo>
                    <a:pt x="3312" y="14249"/>
                  </a:lnTo>
                  <a:lnTo>
                    <a:pt x="2418" y="10800"/>
                  </a:lnTo>
                  <a:lnTo>
                    <a:pt x="3312" y="7351"/>
                  </a:lnTo>
                  <a:lnTo>
                    <a:pt x="5749" y="4535"/>
                  </a:lnTo>
                  <a:lnTo>
                    <a:pt x="9363" y="2636"/>
                  </a:lnTo>
                  <a:lnTo>
                    <a:pt x="13786" y="1939"/>
                  </a:lnTo>
                  <a:lnTo>
                    <a:pt x="21600" y="1939"/>
                  </a:lnTo>
                  <a:lnTo>
                    <a:pt x="18162" y="551"/>
                  </a:lnTo>
                  <a:lnTo>
                    <a:pt x="13786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06" name="Shape 406"/>
            <p:cNvSpPr/>
            <p:nvPr/>
          </p:nvSpPr>
          <p:spPr>
            <a:xfrm>
              <a:off x="148389" y="26416"/>
              <a:ext cx="149095" cy="24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6" y="0"/>
                  </a:moveTo>
                  <a:lnTo>
                    <a:pt x="0" y="0"/>
                  </a:lnTo>
                  <a:lnTo>
                    <a:pt x="6896" y="849"/>
                  </a:lnTo>
                  <a:lnTo>
                    <a:pt x="12532" y="3164"/>
                  </a:lnTo>
                  <a:lnTo>
                    <a:pt x="16334" y="6597"/>
                  </a:lnTo>
                  <a:lnTo>
                    <a:pt x="17728" y="10800"/>
                  </a:lnTo>
                  <a:lnTo>
                    <a:pt x="16334" y="15003"/>
                  </a:lnTo>
                  <a:lnTo>
                    <a:pt x="12532" y="18436"/>
                  </a:lnTo>
                  <a:lnTo>
                    <a:pt x="6896" y="20751"/>
                  </a:lnTo>
                  <a:lnTo>
                    <a:pt x="0" y="21600"/>
                  </a:lnTo>
                  <a:lnTo>
                    <a:pt x="12186" y="21600"/>
                  </a:lnTo>
                  <a:lnTo>
                    <a:pt x="12753" y="21421"/>
                  </a:lnTo>
                  <a:lnTo>
                    <a:pt x="17430" y="18570"/>
                  </a:lnTo>
                  <a:lnTo>
                    <a:pt x="20498" y="14957"/>
                  </a:lnTo>
                  <a:lnTo>
                    <a:pt x="21600" y="10800"/>
                  </a:lnTo>
                  <a:lnTo>
                    <a:pt x="20498" y="6643"/>
                  </a:lnTo>
                  <a:lnTo>
                    <a:pt x="17430" y="3030"/>
                  </a:lnTo>
                  <a:lnTo>
                    <a:pt x="12753" y="179"/>
                  </a:lnTo>
                  <a:lnTo>
                    <a:pt x="12186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08" name="Shape 408"/>
          <p:cNvSpPr/>
          <p:nvPr/>
        </p:nvSpPr>
        <p:spPr>
          <a:xfrm>
            <a:off x="968533" y="6235570"/>
            <a:ext cx="150534" cy="17281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11" name="Group 411"/>
          <p:cNvGrpSpPr/>
          <p:nvPr/>
        </p:nvGrpSpPr>
        <p:grpSpPr>
          <a:xfrm>
            <a:off x="877904" y="6160791"/>
            <a:ext cx="325935" cy="322373"/>
            <a:chOff x="0" y="0"/>
            <a:chExt cx="325933" cy="322371"/>
          </a:xfrm>
        </p:grpSpPr>
        <p:sp>
          <p:nvSpPr>
            <p:cNvPr id="409" name="Shape 409"/>
            <p:cNvSpPr/>
            <p:nvPr/>
          </p:nvSpPr>
          <p:spPr>
            <a:xfrm>
              <a:off x="0" y="0"/>
              <a:ext cx="254738" cy="322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86" y="0"/>
                  </a:moveTo>
                  <a:lnTo>
                    <a:pt x="9417" y="551"/>
                  </a:lnTo>
                  <a:lnTo>
                    <a:pt x="5631" y="2086"/>
                  </a:lnTo>
                  <a:lnTo>
                    <a:pt x="2651" y="4425"/>
                  </a:lnTo>
                  <a:lnTo>
                    <a:pt x="700" y="7389"/>
                  </a:lnTo>
                  <a:lnTo>
                    <a:pt x="0" y="10800"/>
                  </a:lnTo>
                  <a:lnTo>
                    <a:pt x="700" y="14211"/>
                  </a:lnTo>
                  <a:lnTo>
                    <a:pt x="2651" y="17175"/>
                  </a:lnTo>
                  <a:lnTo>
                    <a:pt x="5631" y="19514"/>
                  </a:lnTo>
                  <a:lnTo>
                    <a:pt x="9417" y="21049"/>
                  </a:lnTo>
                  <a:lnTo>
                    <a:pt x="13786" y="21600"/>
                  </a:lnTo>
                  <a:lnTo>
                    <a:pt x="18162" y="21049"/>
                  </a:lnTo>
                  <a:lnTo>
                    <a:pt x="21600" y="19661"/>
                  </a:lnTo>
                  <a:lnTo>
                    <a:pt x="13786" y="19661"/>
                  </a:lnTo>
                  <a:lnTo>
                    <a:pt x="9363" y="18964"/>
                  </a:lnTo>
                  <a:lnTo>
                    <a:pt x="5749" y="17065"/>
                  </a:lnTo>
                  <a:lnTo>
                    <a:pt x="3312" y="14249"/>
                  </a:lnTo>
                  <a:lnTo>
                    <a:pt x="2418" y="10800"/>
                  </a:lnTo>
                  <a:lnTo>
                    <a:pt x="3312" y="7351"/>
                  </a:lnTo>
                  <a:lnTo>
                    <a:pt x="5749" y="4535"/>
                  </a:lnTo>
                  <a:lnTo>
                    <a:pt x="9363" y="2636"/>
                  </a:lnTo>
                  <a:lnTo>
                    <a:pt x="13786" y="1939"/>
                  </a:lnTo>
                  <a:lnTo>
                    <a:pt x="21600" y="1939"/>
                  </a:lnTo>
                  <a:lnTo>
                    <a:pt x="18162" y="551"/>
                  </a:lnTo>
                  <a:lnTo>
                    <a:pt x="13786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10" name="Shape 410"/>
            <p:cNvSpPr/>
            <p:nvPr/>
          </p:nvSpPr>
          <p:spPr>
            <a:xfrm>
              <a:off x="162580" y="28941"/>
              <a:ext cx="163354" cy="264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6" y="0"/>
                  </a:moveTo>
                  <a:lnTo>
                    <a:pt x="0" y="0"/>
                  </a:lnTo>
                  <a:lnTo>
                    <a:pt x="6896" y="849"/>
                  </a:lnTo>
                  <a:lnTo>
                    <a:pt x="12532" y="3164"/>
                  </a:lnTo>
                  <a:lnTo>
                    <a:pt x="16334" y="6597"/>
                  </a:lnTo>
                  <a:lnTo>
                    <a:pt x="17728" y="10800"/>
                  </a:lnTo>
                  <a:lnTo>
                    <a:pt x="16334" y="15003"/>
                  </a:lnTo>
                  <a:lnTo>
                    <a:pt x="12532" y="18436"/>
                  </a:lnTo>
                  <a:lnTo>
                    <a:pt x="6896" y="20751"/>
                  </a:lnTo>
                  <a:lnTo>
                    <a:pt x="0" y="21600"/>
                  </a:lnTo>
                  <a:lnTo>
                    <a:pt x="12186" y="21600"/>
                  </a:lnTo>
                  <a:lnTo>
                    <a:pt x="12753" y="21421"/>
                  </a:lnTo>
                  <a:lnTo>
                    <a:pt x="17430" y="18570"/>
                  </a:lnTo>
                  <a:lnTo>
                    <a:pt x="20498" y="14957"/>
                  </a:lnTo>
                  <a:lnTo>
                    <a:pt x="21600" y="10800"/>
                  </a:lnTo>
                  <a:lnTo>
                    <a:pt x="20498" y="6643"/>
                  </a:lnTo>
                  <a:lnTo>
                    <a:pt x="17430" y="3030"/>
                  </a:lnTo>
                  <a:lnTo>
                    <a:pt x="12753" y="179"/>
                  </a:lnTo>
                  <a:lnTo>
                    <a:pt x="12186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12" name="Shape 412"/>
          <p:cNvSpPr/>
          <p:nvPr/>
        </p:nvSpPr>
        <p:spPr>
          <a:xfrm>
            <a:off x="1430865" y="6206754"/>
            <a:ext cx="1982556" cy="1645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1100"/>
              </a:spcBef>
              <a:defRPr sz="1800"/>
            </a:pPr>
            <a:r>
              <a:rPr b="1" spc="-50" sz="1400">
                <a:latin typeface="Arial"/>
                <a:ea typeface="Arial"/>
                <a:cs typeface="Arial"/>
                <a:sym typeface="Arial"/>
              </a:rPr>
              <a:t>Policies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lvl="0" marR="88264" indent="12700" algn="l" defTabSz="457200">
              <a:spcBef>
                <a:spcPts val="200"/>
              </a:spcBef>
              <a:defRPr sz="1800"/>
            </a:pPr>
            <a:r>
              <a:rPr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Unfair competition </a:t>
            </a:r>
            <a:r>
              <a:rPr spc="19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from </a:t>
            </a:r>
            <a:r>
              <a:rPr spc="12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the  </a:t>
            </a:r>
            <a:r>
              <a:rPr spc="-6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informal </a:t>
            </a:r>
            <a:r>
              <a:rPr spc="-25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sector,</a:t>
            </a:r>
            <a:r>
              <a:rPr spc="-127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31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cumbersome  </a:t>
            </a:r>
            <a:r>
              <a:rPr spc="-25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regulations, </a:t>
            </a:r>
            <a:r>
              <a:rPr spc="-38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spc="-19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tax </a:t>
            </a:r>
            <a:r>
              <a:rPr spc="-25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rates </a:t>
            </a:r>
            <a:r>
              <a:rPr spc="-38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are  </a:t>
            </a:r>
            <a:r>
              <a:rPr spc="12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-38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main obstacles </a:t>
            </a:r>
            <a:r>
              <a:rPr spc="-6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on </a:t>
            </a:r>
            <a:r>
              <a:rPr spc="-50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small  business</a:t>
            </a:r>
            <a:r>
              <a:rPr spc="-82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19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growth</a:t>
            </a:r>
          </a:p>
        </p:txBody>
      </p:sp>
      <p:sp>
        <p:nvSpPr>
          <p:cNvPr id="413" name="Shape 413"/>
          <p:cNvSpPr/>
          <p:nvPr/>
        </p:nvSpPr>
        <p:spPr>
          <a:xfrm>
            <a:off x="3810405" y="3302459"/>
            <a:ext cx="143053" cy="144678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16" name="Group 416"/>
          <p:cNvGrpSpPr/>
          <p:nvPr/>
        </p:nvGrpSpPr>
        <p:grpSpPr>
          <a:xfrm>
            <a:off x="3734003" y="3226439"/>
            <a:ext cx="295860" cy="294234"/>
            <a:chOff x="0" y="0"/>
            <a:chExt cx="295859" cy="294233"/>
          </a:xfrm>
        </p:grpSpPr>
        <p:sp>
          <p:nvSpPr>
            <p:cNvPr id="414" name="Shape 414"/>
            <p:cNvSpPr/>
            <p:nvPr/>
          </p:nvSpPr>
          <p:spPr>
            <a:xfrm>
              <a:off x="0" y="0"/>
              <a:ext cx="231249" cy="29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79" y="0"/>
                  </a:moveTo>
                  <a:lnTo>
                    <a:pt x="9412" y="551"/>
                  </a:lnTo>
                  <a:lnTo>
                    <a:pt x="5627" y="2086"/>
                  </a:lnTo>
                  <a:lnTo>
                    <a:pt x="2649" y="4425"/>
                  </a:lnTo>
                  <a:lnTo>
                    <a:pt x="699" y="7389"/>
                  </a:lnTo>
                  <a:lnTo>
                    <a:pt x="0" y="10800"/>
                  </a:lnTo>
                  <a:lnTo>
                    <a:pt x="699" y="14211"/>
                  </a:lnTo>
                  <a:lnTo>
                    <a:pt x="2649" y="17175"/>
                  </a:lnTo>
                  <a:lnTo>
                    <a:pt x="5627" y="19514"/>
                  </a:lnTo>
                  <a:lnTo>
                    <a:pt x="9412" y="21049"/>
                  </a:lnTo>
                  <a:lnTo>
                    <a:pt x="13779" y="21600"/>
                  </a:lnTo>
                  <a:lnTo>
                    <a:pt x="18160" y="21049"/>
                  </a:lnTo>
                  <a:lnTo>
                    <a:pt x="21600" y="19661"/>
                  </a:lnTo>
                  <a:lnTo>
                    <a:pt x="13779" y="19661"/>
                  </a:lnTo>
                  <a:lnTo>
                    <a:pt x="9362" y="18964"/>
                  </a:lnTo>
                  <a:lnTo>
                    <a:pt x="5749" y="17065"/>
                  </a:lnTo>
                  <a:lnTo>
                    <a:pt x="3311" y="14249"/>
                  </a:lnTo>
                  <a:lnTo>
                    <a:pt x="2417" y="10800"/>
                  </a:lnTo>
                  <a:lnTo>
                    <a:pt x="3311" y="7351"/>
                  </a:lnTo>
                  <a:lnTo>
                    <a:pt x="5749" y="4535"/>
                  </a:lnTo>
                  <a:lnTo>
                    <a:pt x="9362" y="2636"/>
                  </a:lnTo>
                  <a:lnTo>
                    <a:pt x="13779" y="1939"/>
                  </a:lnTo>
                  <a:lnTo>
                    <a:pt x="21600" y="1939"/>
                  </a:lnTo>
                  <a:lnTo>
                    <a:pt x="18160" y="551"/>
                  </a:lnTo>
                  <a:lnTo>
                    <a:pt x="13779" y="0"/>
                  </a:lnTo>
                  <a:close/>
                </a:path>
              </a:pathLst>
            </a:custGeom>
            <a:solidFill>
              <a:srgbClr val="C0392B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15" name="Shape 415"/>
            <p:cNvSpPr/>
            <p:nvPr/>
          </p:nvSpPr>
          <p:spPr>
            <a:xfrm>
              <a:off x="147522" y="26414"/>
              <a:ext cx="148338" cy="241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92" y="0"/>
                  </a:moveTo>
                  <a:lnTo>
                    <a:pt x="0" y="0"/>
                  </a:lnTo>
                  <a:lnTo>
                    <a:pt x="6899" y="849"/>
                  </a:lnTo>
                  <a:lnTo>
                    <a:pt x="12536" y="3164"/>
                  </a:lnTo>
                  <a:lnTo>
                    <a:pt x="16339" y="6597"/>
                  </a:lnTo>
                  <a:lnTo>
                    <a:pt x="17734" y="10800"/>
                  </a:lnTo>
                  <a:lnTo>
                    <a:pt x="16339" y="15003"/>
                  </a:lnTo>
                  <a:lnTo>
                    <a:pt x="12536" y="18436"/>
                  </a:lnTo>
                  <a:lnTo>
                    <a:pt x="6899" y="20751"/>
                  </a:lnTo>
                  <a:lnTo>
                    <a:pt x="0" y="21600"/>
                  </a:lnTo>
                  <a:lnTo>
                    <a:pt x="12192" y="21600"/>
                  </a:lnTo>
                  <a:lnTo>
                    <a:pt x="12759" y="21421"/>
                  </a:lnTo>
                  <a:lnTo>
                    <a:pt x="17434" y="18570"/>
                  </a:lnTo>
                  <a:lnTo>
                    <a:pt x="20499" y="14957"/>
                  </a:lnTo>
                  <a:lnTo>
                    <a:pt x="21600" y="10800"/>
                  </a:lnTo>
                  <a:lnTo>
                    <a:pt x="20499" y="6643"/>
                  </a:lnTo>
                  <a:lnTo>
                    <a:pt x="17434" y="3030"/>
                  </a:lnTo>
                  <a:lnTo>
                    <a:pt x="12759" y="179"/>
                  </a:lnTo>
                  <a:lnTo>
                    <a:pt x="12192" y="0"/>
                  </a:lnTo>
                  <a:close/>
                </a:path>
              </a:pathLst>
            </a:custGeom>
            <a:solidFill>
              <a:srgbClr val="C0392B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17" name="Shape 417"/>
          <p:cNvSpPr/>
          <p:nvPr/>
        </p:nvSpPr>
        <p:spPr>
          <a:xfrm>
            <a:off x="3853757" y="4764745"/>
            <a:ext cx="143053" cy="14305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20" name="Group 420"/>
          <p:cNvGrpSpPr/>
          <p:nvPr/>
        </p:nvGrpSpPr>
        <p:grpSpPr>
          <a:xfrm>
            <a:off x="3777355" y="4688344"/>
            <a:ext cx="295860" cy="295860"/>
            <a:chOff x="0" y="0"/>
            <a:chExt cx="295859" cy="295859"/>
          </a:xfrm>
        </p:grpSpPr>
        <p:sp>
          <p:nvSpPr>
            <p:cNvPr id="418" name="Shape 418"/>
            <p:cNvSpPr/>
            <p:nvPr/>
          </p:nvSpPr>
          <p:spPr>
            <a:xfrm>
              <a:off x="0" y="0"/>
              <a:ext cx="231277" cy="295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78" y="0"/>
                  </a:moveTo>
                  <a:lnTo>
                    <a:pt x="9410" y="551"/>
                  </a:lnTo>
                  <a:lnTo>
                    <a:pt x="5627" y="2084"/>
                  </a:lnTo>
                  <a:lnTo>
                    <a:pt x="2649" y="4422"/>
                  </a:lnTo>
                  <a:lnTo>
                    <a:pt x="699" y="7387"/>
                  </a:lnTo>
                  <a:lnTo>
                    <a:pt x="0" y="10800"/>
                  </a:lnTo>
                  <a:lnTo>
                    <a:pt x="699" y="14213"/>
                  </a:lnTo>
                  <a:lnTo>
                    <a:pt x="2649" y="17178"/>
                  </a:lnTo>
                  <a:lnTo>
                    <a:pt x="5627" y="19516"/>
                  </a:lnTo>
                  <a:lnTo>
                    <a:pt x="9410" y="21049"/>
                  </a:lnTo>
                  <a:lnTo>
                    <a:pt x="13778" y="21600"/>
                  </a:lnTo>
                  <a:lnTo>
                    <a:pt x="18158" y="21049"/>
                  </a:lnTo>
                  <a:lnTo>
                    <a:pt x="21600" y="19661"/>
                  </a:lnTo>
                  <a:lnTo>
                    <a:pt x="13778" y="19661"/>
                  </a:lnTo>
                  <a:lnTo>
                    <a:pt x="9361" y="18964"/>
                  </a:lnTo>
                  <a:lnTo>
                    <a:pt x="5749" y="17063"/>
                  </a:lnTo>
                  <a:lnTo>
                    <a:pt x="3311" y="14246"/>
                  </a:lnTo>
                  <a:lnTo>
                    <a:pt x="2417" y="10800"/>
                  </a:lnTo>
                  <a:lnTo>
                    <a:pt x="3311" y="7354"/>
                  </a:lnTo>
                  <a:lnTo>
                    <a:pt x="5749" y="4537"/>
                  </a:lnTo>
                  <a:lnTo>
                    <a:pt x="9361" y="2636"/>
                  </a:lnTo>
                  <a:lnTo>
                    <a:pt x="13778" y="1938"/>
                  </a:lnTo>
                  <a:lnTo>
                    <a:pt x="21600" y="1938"/>
                  </a:lnTo>
                  <a:lnTo>
                    <a:pt x="18158" y="551"/>
                  </a:lnTo>
                  <a:lnTo>
                    <a:pt x="13778" y="0"/>
                  </a:lnTo>
                  <a:close/>
                </a:path>
              </a:pathLst>
            </a:custGeom>
            <a:solidFill>
              <a:srgbClr val="C0392B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19" name="Shape 419"/>
            <p:cNvSpPr/>
            <p:nvPr/>
          </p:nvSpPr>
          <p:spPr>
            <a:xfrm>
              <a:off x="147522" y="26551"/>
              <a:ext cx="148338" cy="242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96" y="0"/>
                  </a:moveTo>
                  <a:lnTo>
                    <a:pt x="0" y="0"/>
                  </a:lnTo>
                  <a:lnTo>
                    <a:pt x="6899" y="850"/>
                  </a:lnTo>
                  <a:lnTo>
                    <a:pt x="12536" y="3167"/>
                  </a:lnTo>
                  <a:lnTo>
                    <a:pt x="16339" y="6600"/>
                  </a:lnTo>
                  <a:lnTo>
                    <a:pt x="17734" y="10800"/>
                  </a:lnTo>
                  <a:lnTo>
                    <a:pt x="16339" y="15000"/>
                  </a:lnTo>
                  <a:lnTo>
                    <a:pt x="12536" y="18433"/>
                  </a:lnTo>
                  <a:lnTo>
                    <a:pt x="6899" y="20750"/>
                  </a:lnTo>
                  <a:lnTo>
                    <a:pt x="0" y="21600"/>
                  </a:lnTo>
                  <a:lnTo>
                    <a:pt x="12196" y="21600"/>
                  </a:lnTo>
                  <a:lnTo>
                    <a:pt x="12759" y="21423"/>
                  </a:lnTo>
                  <a:lnTo>
                    <a:pt x="17434" y="18573"/>
                  </a:lnTo>
                  <a:lnTo>
                    <a:pt x="20499" y="14960"/>
                  </a:lnTo>
                  <a:lnTo>
                    <a:pt x="21600" y="10800"/>
                  </a:lnTo>
                  <a:lnTo>
                    <a:pt x="20499" y="6640"/>
                  </a:lnTo>
                  <a:lnTo>
                    <a:pt x="17434" y="3027"/>
                  </a:lnTo>
                  <a:lnTo>
                    <a:pt x="12759" y="177"/>
                  </a:lnTo>
                  <a:lnTo>
                    <a:pt x="12196" y="0"/>
                  </a:lnTo>
                  <a:close/>
                </a:path>
              </a:pathLst>
            </a:custGeom>
            <a:solidFill>
              <a:srgbClr val="C0392B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21" name="Shape 421"/>
          <p:cNvSpPr/>
          <p:nvPr/>
        </p:nvSpPr>
        <p:spPr>
          <a:xfrm>
            <a:off x="3853757" y="6288182"/>
            <a:ext cx="143053" cy="143053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24" name="Group 424"/>
          <p:cNvGrpSpPr/>
          <p:nvPr/>
        </p:nvGrpSpPr>
        <p:grpSpPr>
          <a:xfrm>
            <a:off x="3777355" y="6211779"/>
            <a:ext cx="295860" cy="295860"/>
            <a:chOff x="0" y="0"/>
            <a:chExt cx="295859" cy="295859"/>
          </a:xfrm>
        </p:grpSpPr>
        <p:sp>
          <p:nvSpPr>
            <p:cNvPr id="422" name="Shape 422"/>
            <p:cNvSpPr/>
            <p:nvPr/>
          </p:nvSpPr>
          <p:spPr>
            <a:xfrm>
              <a:off x="0" y="0"/>
              <a:ext cx="231277" cy="295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78" y="0"/>
                  </a:moveTo>
                  <a:lnTo>
                    <a:pt x="9410" y="551"/>
                  </a:lnTo>
                  <a:lnTo>
                    <a:pt x="5627" y="2084"/>
                  </a:lnTo>
                  <a:lnTo>
                    <a:pt x="2649" y="4422"/>
                  </a:lnTo>
                  <a:lnTo>
                    <a:pt x="699" y="7387"/>
                  </a:lnTo>
                  <a:lnTo>
                    <a:pt x="0" y="10800"/>
                  </a:lnTo>
                  <a:lnTo>
                    <a:pt x="699" y="14213"/>
                  </a:lnTo>
                  <a:lnTo>
                    <a:pt x="2649" y="17178"/>
                  </a:lnTo>
                  <a:lnTo>
                    <a:pt x="5627" y="19516"/>
                  </a:lnTo>
                  <a:lnTo>
                    <a:pt x="9410" y="21049"/>
                  </a:lnTo>
                  <a:lnTo>
                    <a:pt x="13778" y="21600"/>
                  </a:lnTo>
                  <a:lnTo>
                    <a:pt x="18158" y="21049"/>
                  </a:lnTo>
                  <a:lnTo>
                    <a:pt x="21600" y="19662"/>
                  </a:lnTo>
                  <a:lnTo>
                    <a:pt x="13778" y="19662"/>
                  </a:lnTo>
                  <a:lnTo>
                    <a:pt x="9361" y="18964"/>
                  </a:lnTo>
                  <a:lnTo>
                    <a:pt x="5749" y="17063"/>
                  </a:lnTo>
                  <a:lnTo>
                    <a:pt x="3311" y="14246"/>
                  </a:lnTo>
                  <a:lnTo>
                    <a:pt x="2417" y="10800"/>
                  </a:lnTo>
                  <a:lnTo>
                    <a:pt x="3311" y="7354"/>
                  </a:lnTo>
                  <a:lnTo>
                    <a:pt x="5749" y="4537"/>
                  </a:lnTo>
                  <a:lnTo>
                    <a:pt x="9361" y="2636"/>
                  </a:lnTo>
                  <a:lnTo>
                    <a:pt x="13778" y="1938"/>
                  </a:lnTo>
                  <a:lnTo>
                    <a:pt x="21600" y="1938"/>
                  </a:lnTo>
                  <a:lnTo>
                    <a:pt x="18158" y="551"/>
                  </a:lnTo>
                  <a:lnTo>
                    <a:pt x="13778" y="0"/>
                  </a:lnTo>
                  <a:close/>
                </a:path>
              </a:pathLst>
            </a:custGeom>
            <a:solidFill>
              <a:srgbClr val="C0392B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23" name="Shape 423"/>
            <p:cNvSpPr/>
            <p:nvPr/>
          </p:nvSpPr>
          <p:spPr>
            <a:xfrm>
              <a:off x="147522" y="26551"/>
              <a:ext cx="148338" cy="242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96" y="0"/>
                  </a:moveTo>
                  <a:lnTo>
                    <a:pt x="0" y="0"/>
                  </a:lnTo>
                  <a:lnTo>
                    <a:pt x="6899" y="850"/>
                  </a:lnTo>
                  <a:lnTo>
                    <a:pt x="12536" y="3167"/>
                  </a:lnTo>
                  <a:lnTo>
                    <a:pt x="16339" y="6600"/>
                  </a:lnTo>
                  <a:lnTo>
                    <a:pt x="17734" y="10800"/>
                  </a:lnTo>
                  <a:lnTo>
                    <a:pt x="16339" y="14999"/>
                  </a:lnTo>
                  <a:lnTo>
                    <a:pt x="12536" y="18433"/>
                  </a:lnTo>
                  <a:lnTo>
                    <a:pt x="6899" y="20750"/>
                  </a:lnTo>
                  <a:lnTo>
                    <a:pt x="0" y="21600"/>
                  </a:lnTo>
                  <a:lnTo>
                    <a:pt x="12196" y="21600"/>
                  </a:lnTo>
                  <a:lnTo>
                    <a:pt x="12759" y="21423"/>
                  </a:lnTo>
                  <a:lnTo>
                    <a:pt x="17434" y="18573"/>
                  </a:lnTo>
                  <a:lnTo>
                    <a:pt x="20499" y="14960"/>
                  </a:lnTo>
                  <a:lnTo>
                    <a:pt x="21600" y="10800"/>
                  </a:lnTo>
                  <a:lnTo>
                    <a:pt x="20499" y="6640"/>
                  </a:lnTo>
                  <a:lnTo>
                    <a:pt x="17434" y="3027"/>
                  </a:lnTo>
                  <a:lnTo>
                    <a:pt x="12759" y="177"/>
                  </a:lnTo>
                  <a:lnTo>
                    <a:pt x="12196" y="0"/>
                  </a:lnTo>
                  <a:close/>
                </a:path>
              </a:pathLst>
            </a:custGeom>
            <a:solidFill>
              <a:srgbClr val="C0392B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25" name="Shape 425"/>
          <p:cNvSpPr/>
          <p:nvPr/>
        </p:nvSpPr>
        <p:spPr>
          <a:xfrm>
            <a:off x="3853757" y="7614997"/>
            <a:ext cx="143053" cy="144678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28" name="Group 428"/>
          <p:cNvGrpSpPr/>
          <p:nvPr/>
        </p:nvGrpSpPr>
        <p:grpSpPr>
          <a:xfrm>
            <a:off x="3777355" y="7540218"/>
            <a:ext cx="295860" cy="294234"/>
            <a:chOff x="0" y="0"/>
            <a:chExt cx="295859" cy="294233"/>
          </a:xfrm>
        </p:grpSpPr>
        <p:sp>
          <p:nvSpPr>
            <p:cNvPr id="426" name="Shape 426"/>
            <p:cNvSpPr/>
            <p:nvPr/>
          </p:nvSpPr>
          <p:spPr>
            <a:xfrm>
              <a:off x="0" y="0"/>
              <a:ext cx="231190" cy="29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83" y="0"/>
                  </a:moveTo>
                  <a:lnTo>
                    <a:pt x="9414" y="551"/>
                  </a:lnTo>
                  <a:lnTo>
                    <a:pt x="5629" y="2085"/>
                  </a:lnTo>
                  <a:lnTo>
                    <a:pt x="2650" y="4424"/>
                  </a:lnTo>
                  <a:lnTo>
                    <a:pt x="700" y="7388"/>
                  </a:lnTo>
                  <a:lnTo>
                    <a:pt x="0" y="10800"/>
                  </a:lnTo>
                  <a:lnTo>
                    <a:pt x="700" y="14212"/>
                  </a:lnTo>
                  <a:lnTo>
                    <a:pt x="2650" y="17176"/>
                  </a:lnTo>
                  <a:lnTo>
                    <a:pt x="5629" y="19515"/>
                  </a:lnTo>
                  <a:lnTo>
                    <a:pt x="9414" y="21049"/>
                  </a:lnTo>
                  <a:lnTo>
                    <a:pt x="13783" y="21600"/>
                  </a:lnTo>
                  <a:lnTo>
                    <a:pt x="18165" y="21049"/>
                  </a:lnTo>
                  <a:lnTo>
                    <a:pt x="21600" y="19664"/>
                  </a:lnTo>
                  <a:lnTo>
                    <a:pt x="13783" y="19664"/>
                  </a:lnTo>
                  <a:lnTo>
                    <a:pt x="9364" y="18967"/>
                  </a:lnTo>
                  <a:lnTo>
                    <a:pt x="5751" y="17066"/>
                  </a:lnTo>
                  <a:lnTo>
                    <a:pt x="3312" y="14248"/>
                  </a:lnTo>
                  <a:lnTo>
                    <a:pt x="2417" y="10800"/>
                  </a:lnTo>
                  <a:lnTo>
                    <a:pt x="3312" y="7352"/>
                  </a:lnTo>
                  <a:lnTo>
                    <a:pt x="5751" y="4534"/>
                  </a:lnTo>
                  <a:lnTo>
                    <a:pt x="9364" y="2633"/>
                  </a:lnTo>
                  <a:lnTo>
                    <a:pt x="13783" y="1936"/>
                  </a:lnTo>
                  <a:lnTo>
                    <a:pt x="21600" y="1936"/>
                  </a:lnTo>
                  <a:lnTo>
                    <a:pt x="18165" y="551"/>
                  </a:lnTo>
                  <a:lnTo>
                    <a:pt x="13783" y="0"/>
                  </a:lnTo>
                  <a:close/>
                </a:path>
              </a:pathLst>
            </a:custGeom>
            <a:solidFill>
              <a:srgbClr val="C0392B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27" name="Shape 427"/>
            <p:cNvSpPr/>
            <p:nvPr/>
          </p:nvSpPr>
          <p:spPr>
            <a:xfrm>
              <a:off x="147522" y="26374"/>
              <a:ext cx="148338" cy="241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3" y="0"/>
                  </a:moveTo>
                  <a:lnTo>
                    <a:pt x="0" y="0"/>
                  </a:lnTo>
                  <a:lnTo>
                    <a:pt x="6899" y="850"/>
                  </a:lnTo>
                  <a:lnTo>
                    <a:pt x="12536" y="3165"/>
                  </a:lnTo>
                  <a:lnTo>
                    <a:pt x="16339" y="6598"/>
                  </a:lnTo>
                  <a:lnTo>
                    <a:pt x="17734" y="10800"/>
                  </a:lnTo>
                  <a:lnTo>
                    <a:pt x="16339" y="15002"/>
                  </a:lnTo>
                  <a:lnTo>
                    <a:pt x="12536" y="18435"/>
                  </a:lnTo>
                  <a:lnTo>
                    <a:pt x="6899" y="20750"/>
                  </a:lnTo>
                  <a:lnTo>
                    <a:pt x="0" y="21600"/>
                  </a:lnTo>
                  <a:lnTo>
                    <a:pt x="12183" y="21600"/>
                  </a:lnTo>
                  <a:lnTo>
                    <a:pt x="12759" y="21419"/>
                  </a:lnTo>
                  <a:lnTo>
                    <a:pt x="17434" y="18569"/>
                  </a:lnTo>
                  <a:lnTo>
                    <a:pt x="20499" y="14957"/>
                  </a:lnTo>
                  <a:lnTo>
                    <a:pt x="21600" y="10800"/>
                  </a:lnTo>
                  <a:lnTo>
                    <a:pt x="20499" y="6643"/>
                  </a:lnTo>
                  <a:lnTo>
                    <a:pt x="17434" y="3031"/>
                  </a:lnTo>
                  <a:lnTo>
                    <a:pt x="12759" y="181"/>
                  </a:lnTo>
                  <a:lnTo>
                    <a:pt x="12183" y="0"/>
                  </a:lnTo>
                  <a:close/>
                </a:path>
              </a:pathLst>
            </a:custGeom>
            <a:solidFill>
              <a:srgbClr val="C0392B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29" name="Shape 429"/>
          <p:cNvSpPr/>
          <p:nvPr/>
        </p:nvSpPr>
        <p:spPr>
          <a:xfrm>
            <a:off x="4410401" y="7586440"/>
            <a:ext cx="3014812" cy="832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600"/>
              </a:spcBef>
              <a:defRPr sz="1800"/>
            </a:pPr>
            <a:r>
              <a:rPr b="1" spc="-40" sz="1400">
                <a:latin typeface="Arial"/>
                <a:ea typeface="Arial"/>
                <a:cs typeface="Arial"/>
                <a:sym typeface="Arial"/>
              </a:rPr>
              <a:t>Technological</a:t>
            </a:r>
            <a:r>
              <a:rPr b="1" spc="-70" sz="1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spc="-50" sz="1400">
                <a:latin typeface="Arial"/>
                <a:ea typeface="Arial"/>
                <a:cs typeface="Arial"/>
                <a:sym typeface="Arial"/>
              </a:rPr>
              <a:t>Capacities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lvl="0" marR="5080" indent="29209" algn="l" defTabSz="457200">
              <a:spcBef>
                <a:spcPts val="200"/>
              </a:spcBef>
              <a:defRPr sz="1800"/>
            </a:pPr>
            <a:r>
              <a:rPr spc="-31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new </a:t>
            </a:r>
            <a:r>
              <a:rPr spc="-25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technologies </a:t>
            </a:r>
            <a:r>
              <a:rPr spc="-12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improve efficiency,  </a:t>
            </a:r>
            <a:r>
              <a:rPr spc="-38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enable </a:t>
            </a:r>
            <a:r>
              <a:rPr spc="-12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greater </a:t>
            </a:r>
            <a:r>
              <a:rPr spc="-6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production, </a:t>
            </a:r>
            <a:r>
              <a:rPr spc="-38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and are </a:t>
            </a:r>
            <a:r>
              <a:rPr spc="-101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spc="-31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source </a:t>
            </a:r>
            <a:r>
              <a:rPr spc="38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of  </a:t>
            </a:r>
            <a:r>
              <a:rPr spc="31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profit for</a:t>
            </a:r>
            <a:r>
              <a:rPr spc="-63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38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MSMEs</a:t>
            </a:r>
          </a:p>
        </p:txBody>
      </p:sp>
      <p:sp>
        <p:nvSpPr>
          <p:cNvPr id="430" name="Shape 430"/>
          <p:cNvSpPr/>
          <p:nvPr/>
        </p:nvSpPr>
        <p:spPr>
          <a:xfrm>
            <a:off x="1361448" y="3393029"/>
            <a:ext cx="2118923" cy="1518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indent="12700" algn="l" defTabSz="457200">
              <a:spcBef>
                <a:spcPts val="300"/>
              </a:spcBef>
              <a:defRPr sz="1800"/>
            </a:pPr>
            <a:r>
              <a:rPr b="1" spc="-45" sz="1400">
                <a:latin typeface="Arial"/>
                <a:ea typeface="Arial"/>
                <a:cs typeface="Arial"/>
                <a:sym typeface="Arial"/>
              </a:rPr>
              <a:t>People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lvl="0" marR="5080" indent="12700" algn="l" defTabSz="457200">
              <a:defRPr sz="1800"/>
            </a:pPr>
            <a:r>
              <a:rPr spc="-31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-12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most </a:t>
            </a:r>
            <a:r>
              <a:rPr spc="-19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significant </a:t>
            </a:r>
            <a:r>
              <a:rPr spc="-12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factors</a:t>
            </a:r>
            <a:r>
              <a:rPr spc="-12" sz="14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,  </a:t>
            </a:r>
            <a:r>
              <a:rPr spc="-25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various </a:t>
            </a:r>
            <a:r>
              <a:rPr spc="-31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studies recognize </a:t>
            </a:r>
            <a:r>
              <a:rPr spc="12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low  </a:t>
            </a:r>
            <a:r>
              <a:rPr spc="-31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human </a:t>
            </a:r>
            <a:r>
              <a:rPr spc="-25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resource </a:t>
            </a:r>
            <a:r>
              <a:rPr spc="-31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capabilities</a:t>
            </a:r>
            <a:r>
              <a:rPr spc="-108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101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as  a </a:t>
            </a:r>
            <a:r>
              <a:rPr spc="-25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major </a:t>
            </a:r>
            <a:r>
              <a:rPr spc="-38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challenge </a:t>
            </a:r>
            <a:r>
              <a:rPr spc="31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spc="12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the  </a:t>
            </a:r>
            <a:r>
              <a:rPr spc="-12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development </a:t>
            </a:r>
            <a:r>
              <a:rPr spc="38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spc="-63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38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MSMEs</a:t>
            </a:r>
          </a:p>
        </p:txBody>
      </p:sp>
      <p:sp>
        <p:nvSpPr>
          <p:cNvPr id="431" name="Shape 431"/>
          <p:cNvSpPr/>
          <p:nvPr/>
        </p:nvSpPr>
        <p:spPr>
          <a:xfrm>
            <a:off x="1371081" y="4990391"/>
            <a:ext cx="2177910" cy="1137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indent="12700" algn="l" defTabSz="457200">
              <a:spcBef>
                <a:spcPts val="900"/>
              </a:spcBef>
              <a:defRPr sz="1800"/>
            </a:pPr>
            <a:r>
              <a:rPr b="1" spc="-35" sz="1400">
                <a:latin typeface="Arial"/>
                <a:ea typeface="Arial"/>
                <a:cs typeface="Arial"/>
                <a:sym typeface="Arial"/>
              </a:rPr>
              <a:t>Funding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lvl="0" marR="63500" indent="12700" algn="l" defTabSz="457200">
              <a:spcBef>
                <a:spcPts val="200"/>
              </a:spcBef>
              <a:defRPr sz="1800"/>
            </a:pPr>
            <a:r>
              <a:rPr spc="-63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Lack </a:t>
            </a:r>
            <a:r>
              <a:rPr spc="38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-76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access </a:t>
            </a:r>
            <a:r>
              <a:rPr spc="50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spc="-31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finance,</a:t>
            </a:r>
            <a:r>
              <a:rPr spc="-120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70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has  </a:t>
            </a:r>
            <a:r>
              <a:rPr spc="-19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accounted </a:t>
            </a:r>
            <a:r>
              <a:rPr spc="31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spc="-25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high rates </a:t>
            </a:r>
            <a:r>
              <a:rPr spc="38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of  </a:t>
            </a:r>
            <a:r>
              <a:rPr spc="-12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failure </a:t>
            </a:r>
            <a:r>
              <a:rPr spc="-44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among </a:t>
            </a:r>
            <a:r>
              <a:rPr spc="-12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those</a:t>
            </a:r>
            <a:r>
              <a:rPr spc="-82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38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MSMEs</a:t>
            </a:r>
          </a:p>
        </p:txBody>
      </p:sp>
      <p:sp>
        <p:nvSpPr>
          <p:cNvPr id="432" name="Shape 432"/>
          <p:cNvSpPr/>
          <p:nvPr/>
        </p:nvSpPr>
        <p:spPr>
          <a:xfrm>
            <a:off x="4231782" y="3091276"/>
            <a:ext cx="3579768" cy="1518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indent="29209" algn="l" defTabSz="457200">
              <a:spcBef>
                <a:spcPts val="300"/>
              </a:spcBef>
              <a:defRPr sz="1800"/>
            </a:pPr>
            <a:r>
              <a:rPr b="1" spc="-40" sz="1400">
                <a:latin typeface="Arial"/>
                <a:ea typeface="Arial"/>
                <a:cs typeface="Arial"/>
                <a:sym typeface="Arial"/>
              </a:rPr>
              <a:t>Characteristics </a:t>
            </a:r>
            <a:r>
              <a:rPr b="1" spc="45" sz="1400">
                <a:latin typeface="Arial"/>
                <a:ea typeface="Arial"/>
                <a:cs typeface="Arial"/>
                <a:sym typeface="Arial"/>
              </a:rPr>
              <a:t>of</a:t>
            </a:r>
            <a:r>
              <a:rPr b="1" spc="-75" sz="1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spc="-30" sz="1400">
                <a:latin typeface="Arial"/>
                <a:ea typeface="Arial"/>
                <a:cs typeface="Arial"/>
                <a:sym typeface="Arial"/>
              </a:rPr>
              <a:t>Entrepreneurs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lvl="0" indent="29209" algn="l" defTabSz="457200">
              <a:defRPr sz="1800"/>
            </a:pPr>
            <a:r>
              <a:rPr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Many </a:t>
            </a:r>
            <a:r>
              <a:rPr spc="-44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aspects </a:t>
            </a:r>
            <a:r>
              <a:rPr spc="-38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have </a:t>
            </a:r>
            <a:r>
              <a:rPr spc="-25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been </a:t>
            </a:r>
            <a:r>
              <a:rPr spc="-38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examined  </a:t>
            </a:r>
            <a:r>
              <a:rPr spc="-25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regarding </a:t>
            </a:r>
            <a:r>
              <a:rPr spc="12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-25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characteristics </a:t>
            </a:r>
            <a:r>
              <a:rPr spc="38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of  </a:t>
            </a:r>
            <a:r>
              <a:rPr spc="-19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entrepreneurs, </a:t>
            </a:r>
            <a:r>
              <a:rPr spc="-44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such </a:t>
            </a:r>
            <a:r>
              <a:rPr spc="-76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age, </a:t>
            </a:r>
            <a:r>
              <a:rPr spc="-31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gender,  </a:t>
            </a:r>
            <a:r>
              <a:rPr spc="-6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motivation, </a:t>
            </a:r>
            <a:r>
              <a:rPr spc="-31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experience, </a:t>
            </a:r>
            <a:r>
              <a:rPr spc="-25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educational  </a:t>
            </a:r>
            <a:r>
              <a:rPr spc="-31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background, </a:t>
            </a:r>
            <a:r>
              <a:rPr spc="-19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risk-taking </a:t>
            </a:r>
            <a:r>
              <a:rPr spc="-12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propensity,  </a:t>
            </a:r>
            <a:r>
              <a:rPr spc="-38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spc="-12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preference </a:t>
            </a:r>
            <a:r>
              <a:rPr spc="31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spc="-63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6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innovation</a:t>
            </a:r>
          </a:p>
        </p:txBody>
      </p:sp>
      <p:sp>
        <p:nvSpPr>
          <p:cNvPr id="433" name="Shape 433"/>
          <p:cNvSpPr/>
          <p:nvPr/>
        </p:nvSpPr>
        <p:spPr>
          <a:xfrm>
            <a:off x="4301578" y="4623868"/>
            <a:ext cx="2892139" cy="1543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indent="29209" algn="l" defTabSz="457200">
              <a:spcBef>
                <a:spcPts val="500"/>
              </a:spcBef>
              <a:defRPr sz="1800"/>
            </a:pPr>
            <a:r>
              <a:rPr b="1" spc="-45" sz="1400">
                <a:latin typeface="Arial"/>
                <a:ea typeface="Arial"/>
                <a:cs typeface="Arial"/>
                <a:sym typeface="Arial"/>
              </a:rPr>
              <a:t>Managerial</a:t>
            </a:r>
            <a:r>
              <a:rPr b="1" spc="-70" sz="1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spc="-50" sz="1400">
                <a:latin typeface="Arial"/>
                <a:ea typeface="Arial"/>
                <a:cs typeface="Arial"/>
                <a:sym typeface="Arial"/>
              </a:rPr>
              <a:t>Capacities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lvl="0" marR="593090" indent="29209" algn="l" defTabSz="457200">
              <a:spcBef>
                <a:spcPts val="200"/>
              </a:spcBef>
              <a:defRPr sz="1800"/>
            </a:pPr>
            <a:r>
              <a:rPr spc="-50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Several </a:t>
            </a:r>
            <a:r>
              <a:rPr spc="-25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studies </a:t>
            </a:r>
            <a:r>
              <a:rPr spc="-38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have </a:t>
            </a:r>
            <a:r>
              <a:rPr spc="-25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considered </a:t>
            </a:r>
            <a:r>
              <a:rPr spc="12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the  </a:t>
            </a:r>
            <a:r>
              <a:rPr spc="-38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management capacities </a:t>
            </a:r>
            <a:r>
              <a:rPr spc="38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12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25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top  </a:t>
            </a:r>
            <a:r>
              <a:rPr spc="-38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management </a:t>
            </a:r>
            <a:r>
              <a:rPr spc="-19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team </a:t>
            </a:r>
            <a:r>
              <a:rPr spc="-101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as </a:t>
            </a:r>
            <a:r>
              <a:rPr spc="-25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key </a:t>
            </a:r>
            <a:r>
              <a:rPr spc="-6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factors </a:t>
            </a:r>
            <a:r>
              <a:rPr spc="31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for  </a:t>
            </a:r>
            <a:r>
              <a:rPr spc="-50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small business</a:t>
            </a:r>
            <a:r>
              <a:rPr spc="-63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19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growth</a:t>
            </a:r>
          </a:p>
        </p:txBody>
      </p:sp>
      <p:sp>
        <p:nvSpPr>
          <p:cNvPr id="434" name="Shape 434"/>
          <p:cNvSpPr/>
          <p:nvPr/>
        </p:nvSpPr>
        <p:spPr>
          <a:xfrm>
            <a:off x="4350442" y="6206754"/>
            <a:ext cx="3134730" cy="1340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indent="29209" algn="l" defTabSz="457200">
              <a:spcBef>
                <a:spcPts val="500"/>
              </a:spcBef>
              <a:defRPr sz="1800"/>
            </a:pPr>
            <a:r>
              <a:rPr b="1" spc="-15" sz="1400">
                <a:latin typeface="Arial"/>
                <a:ea typeface="Arial"/>
                <a:cs typeface="Arial"/>
                <a:sym typeface="Arial"/>
              </a:rPr>
              <a:t>Marketing</a:t>
            </a:r>
            <a:r>
              <a:rPr b="1" spc="-80" sz="1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spc="-60" sz="1400">
                <a:latin typeface="Arial"/>
                <a:ea typeface="Arial"/>
                <a:cs typeface="Arial"/>
                <a:sym typeface="Arial"/>
              </a:rPr>
              <a:t>Skills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  <a:p>
            <a:pPr lvl="0" marR="74294" indent="29209" algn="l" defTabSz="457200">
              <a:spcBef>
                <a:spcPts val="200"/>
              </a:spcBef>
              <a:defRPr sz="1800"/>
            </a:pPr>
            <a:r>
              <a:rPr spc="-6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Marketing </a:t>
            </a:r>
            <a:r>
              <a:rPr spc="-44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skills </a:t>
            </a:r>
            <a:r>
              <a:rPr spc="-38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have </a:t>
            </a:r>
            <a:r>
              <a:rPr spc="-25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been considered </a:t>
            </a:r>
            <a:r>
              <a:rPr spc="-101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as </a:t>
            </a:r>
            <a:r>
              <a:rPr spc="-19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one  </a:t>
            </a:r>
            <a:r>
              <a:rPr spc="38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12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-12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most </a:t>
            </a:r>
            <a:r>
              <a:rPr spc="6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effective factor </a:t>
            </a:r>
            <a:r>
              <a:rPr spc="44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spc="12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firm </a:t>
            </a:r>
            <a:r>
              <a:rPr spc="-25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survival  </a:t>
            </a:r>
            <a:r>
              <a:rPr spc="-38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growth, </a:t>
            </a:r>
            <a:r>
              <a:rPr spc="-50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emphasize </a:t>
            </a:r>
            <a:r>
              <a:rPr spc="12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the firm </a:t>
            </a:r>
            <a:r>
              <a:rPr spc="-25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branding</a:t>
            </a:r>
            <a:r>
              <a:rPr spc="-140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50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can  </a:t>
            </a:r>
            <a:r>
              <a:rPr spc="-25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be </a:t>
            </a:r>
            <a:r>
              <a:rPr spc="-19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additional</a:t>
            </a:r>
            <a:r>
              <a:rPr spc="-70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6" sz="14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benefit</a:t>
            </a:r>
          </a:p>
        </p:txBody>
      </p:sp>
      <p:sp>
        <p:nvSpPr>
          <p:cNvPr id="435" name="Shape 435"/>
          <p:cNvSpPr/>
          <p:nvPr/>
        </p:nvSpPr>
        <p:spPr>
          <a:xfrm>
            <a:off x="1202094" y="2395122"/>
            <a:ext cx="10873235" cy="67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indent="12700" algn="l" defTabSz="457200">
              <a:spcBef>
                <a:spcPts val="400"/>
              </a:spcBef>
              <a:defRPr sz="1800"/>
            </a:pPr>
            <a:r>
              <a:rPr spc="-50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Empirical </a:t>
            </a:r>
            <a:r>
              <a:rPr spc="-41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studies </a:t>
            </a:r>
            <a:r>
              <a:rPr spc="-8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on </a:t>
            </a:r>
            <a:r>
              <a:rPr spc="-16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factors </a:t>
            </a:r>
            <a:r>
              <a:rPr spc="-8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affecting </a:t>
            </a:r>
            <a:r>
              <a:rPr spc="8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16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growth </a:t>
            </a:r>
            <a:r>
              <a:rPr spc="58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-58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MSMEs </a:t>
            </a:r>
            <a:r>
              <a:rPr spc="-83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can </a:t>
            </a:r>
            <a:r>
              <a:rPr spc="-41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be </a:t>
            </a:r>
            <a:r>
              <a:rPr spc="-16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roughly </a:t>
            </a:r>
            <a:r>
              <a:rPr spc="-25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divided</a:t>
            </a:r>
            <a:r>
              <a:rPr spc="225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16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into </a:t>
            </a:r>
            <a:r>
              <a:rPr spc="66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two </a:t>
            </a:r>
            <a:r>
              <a:rPr spc="-41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groups external </a:t>
            </a:r>
            <a:r>
              <a:rPr spc="-16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factors </a:t>
            </a:r>
            <a:r>
              <a:rPr spc="-58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spc="-25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internal </a:t>
            </a:r>
            <a:r>
              <a:rPr spc="-16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factors </a:t>
            </a:r>
            <a:r>
              <a:rPr spc="16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that </a:t>
            </a:r>
            <a:r>
              <a:rPr spc="-66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are </a:t>
            </a:r>
            <a:r>
              <a:rPr spc="-25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beyond </a:t>
            </a:r>
            <a:r>
              <a:rPr spc="8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-58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MSMEs</a:t>
            </a:r>
            <a:r>
              <a:rPr spc="-125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8" sz="2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control</a:t>
            </a:r>
          </a:p>
        </p:txBody>
      </p:sp>
      <p:sp>
        <p:nvSpPr>
          <p:cNvPr id="436" name="Shape 436"/>
          <p:cNvSpPr/>
          <p:nvPr/>
        </p:nvSpPr>
        <p:spPr>
          <a:xfrm>
            <a:off x="60341" y="9198745"/>
            <a:ext cx="394954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/>
            </a:lvl1pPr>
          </a:lstStyle>
          <a:p>
            <a:pPr lvl="0">
              <a:defRPr sz="1800"/>
            </a:pPr>
            <a:r>
              <a:rPr sz="1700"/>
              <a:t> * Slide taken from Koperasi MSMEs 3.0</a:t>
            </a:r>
          </a:p>
        </p:txBody>
      </p:sp>
      <p:pic>
        <p:nvPicPr>
          <p:cNvPr id="437" name="image3.pn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786204" y="8768186"/>
            <a:ext cx="2790970" cy="6977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rawpixel-669612-unsplash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23650"/>
            <a:ext cx="13004801" cy="8678537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Shape 440"/>
          <p:cNvSpPr/>
          <p:nvPr>
            <p:ph type="title"/>
          </p:nvPr>
        </p:nvSpPr>
        <p:spPr>
          <a:xfrm>
            <a:off x="1285233" y="908281"/>
            <a:ext cx="11106493" cy="1029434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 marL="1169117" marR="4114" indent="-823989" defTabSz="740663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pc="111" sz="3564">
                <a:solidFill>
                  <a:srgbClr val="7E7E7E"/>
                </a:solidFill>
              </a:rPr>
              <a:t>We </a:t>
            </a:r>
            <a:r>
              <a:rPr sz="3564">
                <a:solidFill>
                  <a:srgbClr val="7E7E7E"/>
                </a:solidFill>
              </a:rPr>
              <a:t>identify the </a:t>
            </a:r>
            <a:r>
              <a:rPr spc="-111" sz="3564">
                <a:solidFill>
                  <a:srgbClr val="7E7E7E"/>
                </a:solidFill>
              </a:rPr>
              <a:t>lack </a:t>
            </a:r>
            <a:r>
              <a:rPr spc="111" sz="3564">
                <a:solidFill>
                  <a:srgbClr val="7E7E7E"/>
                </a:solidFill>
              </a:rPr>
              <a:t>of </a:t>
            </a:r>
            <a:r>
              <a:rPr sz="3564">
                <a:solidFill>
                  <a:srgbClr val="7E7E7E"/>
                </a:solidFill>
              </a:rPr>
              <a:t>appropriate</a:t>
            </a:r>
            <a:r>
              <a:rPr spc="-779" sz="3564">
                <a:solidFill>
                  <a:srgbClr val="7E7E7E"/>
                </a:solidFill>
              </a:rPr>
              <a:t> </a:t>
            </a:r>
            <a:r>
              <a:rPr spc="-111" sz="3564">
                <a:solidFill>
                  <a:srgbClr val="7E7E7E"/>
                </a:solidFill>
              </a:rPr>
              <a:t>skills </a:t>
            </a:r>
            <a:r>
              <a:rPr spc="-222" sz="3564">
                <a:solidFill>
                  <a:srgbClr val="7E7E7E"/>
                </a:solidFill>
              </a:rPr>
              <a:t>as a </a:t>
            </a:r>
            <a:r>
              <a:rPr spc="-111" sz="3564">
                <a:solidFill>
                  <a:srgbClr val="7E7E7E"/>
                </a:solidFill>
              </a:rPr>
              <a:t>major  </a:t>
            </a:r>
            <a:r>
              <a:rPr sz="3564">
                <a:solidFill>
                  <a:srgbClr val="7E7E7E"/>
                </a:solidFill>
              </a:rPr>
              <a:t>constraint </a:t>
            </a:r>
            <a:r>
              <a:rPr spc="111" sz="3564">
                <a:solidFill>
                  <a:srgbClr val="7E7E7E"/>
                </a:solidFill>
              </a:rPr>
              <a:t>to </a:t>
            </a:r>
            <a:r>
              <a:rPr spc="-111" sz="3564">
                <a:solidFill>
                  <a:srgbClr val="7E7E7E"/>
                </a:solidFill>
              </a:rPr>
              <a:t>MSMEs</a:t>
            </a:r>
            <a:r>
              <a:rPr spc="-556" sz="3564">
                <a:solidFill>
                  <a:srgbClr val="7E7E7E"/>
                </a:solidFill>
              </a:rPr>
              <a:t> </a:t>
            </a:r>
            <a:r>
              <a:rPr sz="3564">
                <a:solidFill>
                  <a:srgbClr val="7E7E7E"/>
                </a:solidFill>
              </a:rPr>
              <a:t>development</a:t>
            </a:r>
          </a:p>
        </p:txBody>
      </p:sp>
      <p:sp>
        <p:nvSpPr>
          <p:cNvPr id="441" name="Shape 441"/>
          <p:cNvSpPr/>
          <p:nvPr/>
        </p:nvSpPr>
        <p:spPr>
          <a:xfrm>
            <a:off x="10388" y="1219199"/>
            <a:ext cx="1551098" cy="129072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aphicFrame>
        <p:nvGraphicFramePr>
          <p:cNvPr id="442" name="Table 442"/>
          <p:cNvGraphicFramePr/>
          <p:nvPr/>
        </p:nvGraphicFramePr>
        <p:xfrm>
          <a:off x="354269" y="4497659"/>
          <a:ext cx="5628641" cy="245728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125728"/>
                <a:gridCol w="1125728"/>
                <a:gridCol w="1125728"/>
                <a:gridCol w="1125728"/>
                <a:gridCol w="1125728"/>
              </a:tblGrid>
              <a:tr h="777685"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/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5F1C15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indent="113664" algn="ctr" defTabSz="914400">
                        <a:spcBef>
                          <a:spcPts val="600"/>
                        </a:spcBef>
                        <a:defRPr sz="1800"/>
                      </a:pPr>
                      <a:r>
                        <a:rPr b="1" spc="-26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Applied </a:t>
                      </a:r>
                      <a:r>
                        <a:rPr b="1" spc="39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for </a:t>
                      </a:r>
                      <a:r>
                        <a:rPr b="1" spc="-97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</a:t>
                      </a:r>
                      <a:r>
                        <a:rPr b="1" spc="-240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b="1" spc="-13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construction  </a:t>
                      </a:r>
                      <a:r>
                        <a:rPr b="1" spc="-6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permit</a:t>
                      </a:r>
                      <a:r>
                        <a:rPr b="1" spc="-91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b="1" spc="-6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</a:t>
                      </a:r>
                      <a:r>
                        <a:rPr b="1" spc="-71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b="1" spc="-32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past</a:t>
                      </a:r>
                      <a:r>
                        <a:rPr b="1" spc="-84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b="1" spc="45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two</a:t>
                      </a:r>
                      <a:r>
                        <a:rPr b="1" spc="-84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b="1" spc="-71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years?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5F1C15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lvl="0" indent="70485" algn="ctr" defTabSz="914400">
                        <a:spcBef>
                          <a:spcPts val="600"/>
                        </a:spcBef>
                        <a:defRPr sz="1800"/>
                      </a:pPr>
                      <a:r>
                        <a:rPr b="1" spc="-26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Applied </a:t>
                      </a:r>
                      <a:r>
                        <a:rPr b="1" spc="39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for </a:t>
                      </a:r>
                      <a:r>
                        <a:rPr b="1" spc="-52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 </a:t>
                      </a:r>
                      <a:r>
                        <a:rPr b="1" spc="-26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electrical  </a:t>
                      </a:r>
                      <a:r>
                        <a:rPr b="1" spc="-19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connection</a:t>
                      </a:r>
                      <a:r>
                        <a:rPr b="1" spc="-84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b="1" spc="-6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</a:t>
                      </a:r>
                      <a:r>
                        <a:rPr b="1" spc="-65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b="1" spc="6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the</a:t>
                      </a:r>
                      <a:r>
                        <a:rPr b="1" spc="-71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b="1" spc="-32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past</a:t>
                      </a:r>
                      <a:r>
                        <a:rPr b="1" spc="-84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b="1" spc="45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two</a:t>
                      </a:r>
                      <a:r>
                        <a:rPr b="1" spc="-71" sz="13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years?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5F1C15"/>
                    </a:solidFill>
                  </a:tcPr>
                </a:tc>
                <a:tc hMerge="1">
                  <a:tcPr/>
                </a:tc>
              </a:tr>
              <a:tr h="222783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sz="1400">
                          <a:solidFill>
                            <a:srgbClr val="53585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/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14604" algn="ctr" defTabSz="914400">
                        <a:spcBef>
                          <a:spcPts val="200"/>
                        </a:spcBef>
                        <a:defRPr sz="1800"/>
                      </a:pPr>
                      <a:r>
                        <a:rPr spc="14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13970" algn="ctr" defTabSz="914400">
                        <a:spcBef>
                          <a:spcPts val="200"/>
                        </a:spcBef>
                        <a:defRPr sz="1800"/>
                      </a:pPr>
                      <a:r>
                        <a:rPr spc="-98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13970" algn="ctr" defTabSz="914400">
                        <a:spcBef>
                          <a:spcPts val="200"/>
                        </a:spcBef>
                        <a:defRPr sz="1800"/>
                      </a:pPr>
                      <a:r>
                        <a:rPr spc="14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13970" algn="ctr" defTabSz="914400">
                        <a:spcBef>
                          <a:spcPts val="200"/>
                        </a:spcBef>
                        <a:defRPr sz="1800"/>
                      </a:pPr>
                      <a:r>
                        <a:rPr spc="-98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Yes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</a:tr>
              <a:tr h="210083">
                <a:tc>
                  <a:txBody>
                    <a:bodyPr/>
                    <a:lstStyle/>
                    <a:p>
                      <a:pPr lvl="0" indent="14604" algn="l" defTabSz="914400">
                        <a:spcBef>
                          <a:spcPts val="200"/>
                        </a:spcBef>
                        <a:defRPr sz="1800"/>
                      </a:pPr>
                      <a:r>
                        <a:rPr spc="-14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All</a:t>
                      </a:r>
                      <a:r>
                        <a:rPr spc="7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pc="-49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MSMEs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12064" algn="ctr" defTabSz="914400">
                        <a:spcBef>
                          <a:spcPts val="200"/>
                        </a:spcBef>
                        <a:defRPr sz="1800"/>
                      </a:pPr>
                      <a:r>
                        <a:rPr spc="21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95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12700" algn="ctr" defTabSz="914400">
                        <a:spcBef>
                          <a:spcPts val="200"/>
                        </a:spcBef>
                        <a:defRPr sz="1800"/>
                      </a:pPr>
                      <a:r>
                        <a:rPr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13970" algn="ctr" defTabSz="914400">
                        <a:spcBef>
                          <a:spcPts val="200"/>
                        </a:spcBef>
                        <a:defRPr sz="1800"/>
                      </a:pPr>
                      <a:r>
                        <a:rPr spc="21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87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15875" algn="ctr" defTabSz="914400">
                        <a:spcBef>
                          <a:spcPts val="200"/>
                        </a:spcBef>
                        <a:defRPr sz="1800"/>
                      </a:pPr>
                      <a:r>
                        <a:rPr spc="21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</a:tr>
              <a:tr h="413283">
                <a:tc>
                  <a:txBody>
                    <a:bodyPr/>
                    <a:lstStyle/>
                    <a:p>
                      <a:pPr lvl="0" indent="14604" algn="l" defTabSz="914400">
                        <a:spcBef>
                          <a:spcPts val="200"/>
                        </a:spcBef>
                        <a:defRPr sz="1800"/>
                      </a:pPr>
                      <a:r>
                        <a:rPr spc="-28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Medium-sized</a:t>
                      </a:r>
                      <a:r>
                        <a:rPr spc="14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pc="-14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firms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12064" algn="ctr" defTabSz="914400">
                        <a:spcBef>
                          <a:spcPts val="200"/>
                        </a:spcBef>
                        <a:defRPr sz="1800"/>
                      </a:pPr>
                      <a:r>
                        <a:rPr spc="21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83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12700" algn="ctr" defTabSz="914400">
                        <a:spcBef>
                          <a:spcPts val="200"/>
                        </a:spcBef>
                        <a:defRPr sz="1800"/>
                      </a:pPr>
                      <a:r>
                        <a:rPr spc="21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13970" algn="ctr" defTabSz="914400">
                        <a:spcBef>
                          <a:spcPts val="200"/>
                        </a:spcBef>
                        <a:defRPr sz="1800"/>
                      </a:pPr>
                      <a:r>
                        <a:rPr spc="21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59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15875" algn="ctr" defTabSz="914400">
                        <a:spcBef>
                          <a:spcPts val="200"/>
                        </a:spcBef>
                        <a:defRPr sz="1800"/>
                      </a:pPr>
                      <a:r>
                        <a:rPr spc="21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41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</a:tr>
              <a:tr h="210083">
                <a:tc>
                  <a:txBody>
                    <a:bodyPr/>
                    <a:lstStyle/>
                    <a:p>
                      <a:pPr lvl="0" indent="14604" algn="l" defTabSz="914400">
                        <a:spcBef>
                          <a:spcPts val="200"/>
                        </a:spcBef>
                        <a:defRPr sz="1800"/>
                      </a:pPr>
                      <a:r>
                        <a:rPr spc="-77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Small</a:t>
                      </a:r>
                      <a:r>
                        <a:rPr spc="14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pc="-14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firms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12064" algn="ctr" defTabSz="914400">
                        <a:spcBef>
                          <a:spcPts val="200"/>
                        </a:spcBef>
                        <a:defRPr sz="1800"/>
                      </a:pPr>
                      <a:r>
                        <a:rPr spc="21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96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12700" algn="ctr" defTabSz="914400">
                        <a:spcBef>
                          <a:spcPts val="200"/>
                        </a:spcBef>
                        <a:defRPr sz="1800"/>
                      </a:pPr>
                      <a:r>
                        <a:rPr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13970" algn="ctr" defTabSz="914400">
                        <a:spcBef>
                          <a:spcPts val="200"/>
                        </a:spcBef>
                        <a:defRPr sz="1800"/>
                      </a:pPr>
                      <a:r>
                        <a:rPr spc="21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90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15875" algn="ctr" defTabSz="914400">
                        <a:spcBef>
                          <a:spcPts val="200"/>
                        </a:spcBef>
                        <a:defRPr sz="1800"/>
                      </a:pPr>
                      <a:r>
                        <a:rPr spc="21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</a:tr>
              <a:tr h="210083">
                <a:tc>
                  <a:txBody>
                    <a:bodyPr/>
                    <a:lstStyle/>
                    <a:p>
                      <a:pPr lvl="0" indent="14604" algn="l" defTabSz="914400">
                        <a:spcBef>
                          <a:spcPts val="200"/>
                        </a:spcBef>
                        <a:defRPr sz="1800"/>
                      </a:pPr>
                      <a:r>
                        <a:rPr spc="-35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Formal</a:t>
                      </a:r>
                      <a:r>
                        <a:rPr spc="7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pc="-14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firms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12064" algn="ctr" defTabSz="914400">
                        <a:spcBef>
                          <a:spcPts val="200"/>
                        </a:spcBef>
                        <a:defRPr sz="1800"/>
                      </a:pPr>
                      <a:r>
                        <a:rPr spc="21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93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12700" algn="ctr" defTabSz="914400">
                        <a:spcBef>
                          <a:spcPts val="200"/>
                        </a:spcBef>
                        <a:defRPr sz="1800"/>
                      </a:pPr>
                      <a:r>
                        <a:rPr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13970" algn="ctr" defTabSz="914400">
                        <a:spcBef>
                          <a:spcPts val="200"/>
                        </a:spcBef>
                        <a:defRPr sz="1800"/>
                      </a:pPr>
                      <a:r>
                        <a:rPr spc="21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89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15875" algn="ctr" defTabSz="914400">
                        <a:spcBef>
                          <a:spcPts val="200"/>
                        </a:spcBef>
                        <a:defRPr sz="1800"/>
                      </a:pPr>
                      <a:r>
                        <a:rPr spc="21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</a:tr>
              <a:tr h="413283">
                <a:tc>
                  <a:txBody>
                    <a:bodyPr/>
                    <a:lstStyle/>
                    <a:p>
                      <a:pPr lvl="0" indent="14604" algn="l" defTabSz="914400">
                        <a:spcBef>
                          <a:spcPts val="200"/>
                        </a:spcBef>
                        <a:defRPr sz="1800"/>
                      </a:pPr>
                      <a:r>
                        <a:rPr spc="-14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Informal</a:t>
                      </a:r>
                      <a:r>
                        <a:rPr spc="7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pc="-14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firms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12064" algn="ctr" defTabSz="914400">
                        <a:spcBef>
                          <a:spcPts val="200"/>
                        </a:spcBef>
                        <a:defRPr sz="1800"/>
                      </a:pPr>
                      <a:r>
                        <a:rPr spc="21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98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12700" algn="ctr" defTabSz="914400">
                        <a:spcBef>
                          <a:spcPts val="200"/>
                        </a:spcBef>
                        <a:defRPr sz="1800"/>
                      </a:pPr>
                      <a:r>
                        <a:rPr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13970" algn="ctr" defTabSz="914400">
                        <a:spcBef>
                          <a:spcPts val="200"/>
                        </a:spcBef>
                        <a:defRPr sz="1800"/>
                      </a:pPr>
                      <a:r>
                        <a:rPr spc="21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90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15875" algn="ctr" defTabSz="914400">
                        <a:spcBef>
                          <a:spcPts val="200"/>
                        </a:spcBef>
                        <a:defRPr sz="1800"/>
                      </a:pPr>
                      <a:r>
                        <a:rPr spc="21" sz="1400">
                          <a:solidFill>
                            <a:srgbClr val="53585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AE7E7"/>
                    </a:solidFill>
                  </a:tcPr>
                </a:tc>
              </a:tr>
            </a:tbl>
          </a:graphicData>
        </a:graphic>
      </p:graphicFrame>
      <p:sp>
        <p:nvSpPr>
          <p:cNvPr id="443" name="Shape 443"/>
          <p:cNvSpPr/>
          <p:nvPr/>
        </p:nvSpPr>
        <p:spPr>
          <a:xfrm>
            <a:off x="389804" y="7067638"/>
            <a:ext cx="1846681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100"/>
              </a:spcBef>
              <a:defRPr sz="1800"/>
            </a:pPr>
            <a:r>
              <a:rPr spc="-36" sz="11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spc="-36" sz="1100"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spc="-24" sz="1100">
                <a:latin typeface="Arial"/>
                <a:ea typeface="Arial"/>
                <a:cs typeface="Arial"/>
                <a:sym typeface="Arial"/>
              </a:rPr>
              <a:t>TN2PK</a:t>
            </a:r>
          </a:p>
        </p:txBody>
      </p:sp>
      <p:sp>
        <p:nvSpPr>
          <p:cNvPr id="444" name="Shape 444"/>
          <p:cNvSpPr/>
          <p:nvPr/>
        </p:nvSpPr>
        <p:spPr>
          <a:xfrm>
            <a:off x="1261573" y="7615069"/>
            <a:ext cx="4040837" cy="554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defRPr sz="1800"/>
            </a:pPr>
            <a:r>
              <a:rPr spc="-19" sz="1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Abbreviations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lvl="0" marR="5080" indent="12700" algn="l" defTabSz="457200">
              <a:defRPr sz="1800"/>
            </a:pPr>
            <a:r>
              <a:rPr spc="-25" sz="1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TN2PK </a:t>
            </a:r>
            <a:r>
              <a:rPr spc="19" sz="1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spc="-30" sz="1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Tim Nasional </a:t>
            </a:r>
            <a:r>
              <a:rPr spc="-35" sz="1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Percepatan </a:t>
            </a:r>
            <a:r>
              <a:rPr spc="-45" sz="1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Penanggulangan </a:t>
            </a:r>
            <a:r>
              <a:rPr spc="-35" sz="1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Kemiskinan </a:t>
            </a:r>
            <a:endParaRPr spc="-35" sz="1000">
              <a:solidFill>
                <a:srgbClr val="76707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marR="5080" indent="12700" algn="l" defTabSz="457200">
              <a:defRPr sz="1800"/>
            </a:pPr>
            <a:r>
              <a:rPr sz="1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IMK </a:t>
            </a:r>
            <a:r>
              <a:rPr spc="19" sz="1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spc="-30" sz="1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Survey </a:t>
            </a:r>
            <a:r>
              <a:rPr spc="-9" sz="1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Industri </a:t>
            </a:r>
            <a:r>
              <a:rPr spc="4" sz="1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Micro </a:t>
            </a:r>
            <a:r>
              <a:rPr spc="-30" sz="1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dan</a:t>
            </a:r>
            <a:r>
              <a:rPr spc="60" sz="1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25" sz="1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Kecil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lvl="0" indent="12700" algn="l" defTabSz="457200">
              <a:defRPr sz="1800"/>
            </a:pPr>
            <a:r>
              <a:rPr spc="-55" sz="1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WBES </a:t>
            </a:r>
            <a:r>
              <a:rPr spc="19" sz="1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spc="9" sz="1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World </a:t>
            </a:r>
            <a:r>
              <a:rPr spc="-39" sz="1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Bank </a:t>
            </a:r>
            <a:r>
              <a:rPr spc="-19" sz="1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Enterprise</a:t>
            </a:r>
            <a:r>
              <a:rPr spc="-95" sz="1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30" sz="10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Survey</a:t>
            </a:r>
          </a:p>
        </p:txBody>
      </p:sp>
      <p:grpSp>
        <p:nvGrpSpPr>
          <p:cNvPr id="451" name="Group 451"/>
          <p:cNvGrpSpPr/>
          <p:nvPr/>
        </p:nvGrpSpPr>
        <p:grpSpPr>
          <a:xfrm>
            <a:off x="609599" y="7643570"/>
            <a:ext cx="546203" cy="531571"/>
            <a:chOff x="0" y="0"/>
            <a:chExt cx="546201" cy="531570"/>
          </a:xfrm>
        </p:grpSpPr>
        <p:sp>
          <p:nvSpPr>
            <p:cNvPr id="445" name="Shape 445"/>
            <p:cNvSpPr/>
            <p:nvPr/>
          </p:nvSpPr>
          <p:spPr>
            <a:xfrm>
              <a:off x="273100" y="420420"/>
              <a:ext cx="98323" cy="11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99" y="0"/>
                  </a:moveTo>
                  <a:lnTo>
                    <a:pt x="0" y="15027"/>
                  </a:lnTo>
                  <a:lnTo>
                    <a:pt x="1200" y="15027"/>
                  </a:lnTo>
                  <a:lnTo>
                    <a:pt x="0" y="19721"/>
                  </a:lnTo>
                  <a:lnTo>
                    <a:pt x="2399" y="21600"/>
                  </a:lnTo>
                  <a:lnTo>
                    <a:pt x="6000" y="17844"/>
                  </a:lnTo>
                  <a:lnTo>
                    <a:pt x="7199" y="17844"/>
                  </a:lnTo>
                  <a:lnTo>
                    <a:pt x="21600" y="7513"/>
                  </a:lnTo>
                  <a:lnTo>
                    <a:pt x="2399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6" name="Shape 446"/>
            <p:cNvSpPr/>
            <p:nvPr/>
          </p:nvSpPr>
          <p:spPr>
            <a:xfrm>
              <a:off x="0" y="0"/>
              <a:ext cx="418449" cy="468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26" y="0"/>
                  </a:moveTo>
                  <a:lnTo>
                    <a:pt x="5921" y="0"/>
                  </a:lnTo>
                  <a:lnTo>
                    <a:pt x="564" y="4231"/>
                  </a:lnTo>
                  <a:lnTo>
                    <a:pt x="0" y="4454"/>
                  </a:lnTo>
                  <a:lnTo>
                    <a:pt x="0" y="18928"/>
                  </a:lnTo>
                  <a:lnTo>
                    <a:pt x="97" y="19426"/>
                  </a:lnTo>
                  <a:lnTo>
                    <a:pt x="1599" y="21131"/>
                  </a:lnTo>
                  <a:lnTo>
                    <a:pt x="3383" y="21600"/>
                  </a:lnTo>
                  <a:lnTo>
                    <a:pt x="12406" y="21600"/>
                  </a:lnTo>
                  <a:lnTo>
                    <a:pt x="12688" y="19596"/>
                  </a:lnTo>
                  <a:lnTo>
                    <a:pt x="3101" y="19596"/>
                  </a:lnTo>
                  <a:lnTo>
                    <a:pt x="3101" y="19373"/>
                  </a:lnTo>
                  <a:lnTo>
                    <a:pt x="2819" y="19373"/>
                  </a:lnTo>
                  <a:lnTo>
                    <a:pt x="2819" y="19151"/>
                  </a:lnTo>
                  <a:lnTo>
                    <a:pt x="2538" y="19151"/>
                  </a:lnTo>
                  <a:lnTo>
                    <a:pt x="2538" y="5567"/>
                  </a:lnTo>
                  <a:lnTo>
                    <a:pt x="6767" y="5567"/>
                  </a:lnTo>
                  <a:lnTo>
                    <a:pt x="7049" y="5344"/>
                  </a:lnTo>
                  <a:lnTo>
                    <a:pt x="7419" y="5139"/>
                  </a:lnTo>
                  <a:lnTo>
                    <a:pt x="7656" y="4899"/>
                  </a:lnTo>
                  <a:lnTo>
                    <a:pt x="5075" y="4899"/>
                  </a:lnTo>
                  <a:lnTo>
                    <a:pt x="3947" y="4676"/>
                  </a:lnTo>
                  <a:lnTo>
                    <a:pt x="3383" y="4676"/>
                  </a:lnTo>
                  <a:lnTo>
                    <a:pt x="6485" y="2449"/>
                  </a:lnTo>
                  <a:lnTo>
                    <a:pt x="7895" y="2449"/>
                  </a:lnTo>
                  <a:lnTo>
                    <a:pt x="7895" y="2004"/>
                  </a:lnTo>
                  <a:lnTo>
                    <a:pt x="21600" y="2004"/>
                  </a:lnTo>
                  <a:lnTo>
                    <a:pt x="21498" y="1698"/>
                  </a:lnTo>
                  <a:lnTo>
                    <a:pt x="19595" y="195"/>
                  </a:lnTo>
                  <a:lnTo>
                    <a:pt x="18961" y="45"/>
                  </a:lnTo>
                  <a:lnTo>
                    <a:pt x="18326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7" name="Shape 447"/>
            <p:cNvSpPr/>
            <p:nvPr/>
          </p:nvSpPr>
          <p:spPr>
            <a:xfrm>
              <a:off x="294952" y="227123"/>
              <a:ext cx="196630" cy="217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00" y="0"/>
                  </a:moveTo>
                  <a:lnTo>
                    <a:pt x="7931" y="4058"/>
                  </a:lnTo>
                  <a:lnTo>
                    <a:pt x="4650" y="8340"/>
                  </a:lnTo>
                  <a:lnTo>
                    <a:pt x="2044" y="12892"/>
                  </a:lnTo>
                  <a:lnTo>
                    <a:pt x="0" y="17760"/>
                  </a:lnTo>
                  <a:lnTo>
                    <a:pt x="2259" y="18563"/>
                  </a:lnTo>
                  <a:lnTo>
                    <a:pt x="4575" y="19500"/>
                  </a:lnTo>
                  <a:lnTo>
                    <a:pt x="7003" y="20528"/>
                  </a:lnTo>
                  <a:lnTo>
                    <a:pt x="9600" y="21600"/>
                  </a:lnTo>
                  <a:lnTo>
                    <a:pt x="13078" y="17475"/>
                  </a:lnTo>
                  <a:lnTo>
                    <a:pt x="16275" y="13080"/>
                  </a:lnTo>
                  <a:lnTo>
                    <a:pt x="19134" y="8505"/>
                  </a:lnTo>
                  <a:lnTo>
                    <a:pt x="21600" y="3840"/>
                  </a:lnTo>
                  <a:lnTo>
                    <a:pt x="19003" y="2835"/>
                  </a:lnTo>
                  <a:lnTo>
                    <a:pt x="16575" y="1920"/>
                  </a:lnTo>
                  <a:lnTo>
                    <a:pt x="14260" y="1005"/>
                  </a:lnTo>
                  <a:lnTo>
                    <a:pt x="12000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8" name="Shape 448"/>
            <p:cNvSpPr/>
            <p:nvPr/>
          </p:nvSpPr>
          <p:spPr>
            <a:xfrm>
              <a:off x="409650" y="188460"/>
              <a:ext cx="136552" cy="202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77" y="0"/>
                  </a:moveTo>
                  <a:lnTo>
                    <a:pt x="0" y="2572"/>
                  </a:lnTo>
                  <a:lnTo>
                    <a:pt x="6913" y="4114"/>
                  </a:lnTo>
                  <a:lnTo>
                    <a:pt x="13824" y="6686"/>
                  </a:lnTo>
                  <a:lnTo>
                    <a:pt x="16416" y="7201"/>
                  </a:lnTo>
                  <a:lnTo>
                    <a:pt x="14796" y="10575"/>
                  </a:lnTo>
                  <a:lnTo>
                    <a:pt x="12528" y="13757"/>
                  </a:lnTo>
                  <a:lnTo>
                    <a:pt x="9612" y="16746"/>
                  </a:lnTo>
                  <a:lnTo>
                    <a:pt x="6047" y="19543"/>
                  </a:lnTo>
                  <a:lnTo>
                    <a:pt x="9504" y="21600"/>
                  </a:lnTo>
                  <a:lnTo>
                    <a:pt x="13703" y="18337"/>
                  </a:lnTo>
                  <a:lnTo>
                    <a:pt x="17173" y="14786"/>
                  </a:lnTo>
                  <a:lnTo>
                    <a:pt x="19832" y="11042"/>
                  </a:lnTo>
                  <a:lnTo>
                    <a:pt x="21600" y="7201"/>
                  </a:lnTo>
                  <a:lnTo>
                    <a:pt x="21600" y="6172"/>
                  </a:lnTo>
                  <a:lnTo>
                    <a:pt x="19873" y="5657"/>
                  </a:lnTo>
                  <a:lnTo>
                    <a:pt x="12960" y="3087"/>
                  </a:lnTo>
                  <a:lnTo>
                    <a:pt x="12960" y="2057"/>
                  </a:lnTo>
                  <a:lnTo>
                    <a:pt x="7777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9" name="Shape 449"/>
            <p:cNvSpPr/>
            <p:nvPr/>
          </p:nvSpPr>
          <p:spPr>
            <a:xfrm>
              <a:off x="360490" y="43497"/>
              <a:ext cx="60081" cy="14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37" y="0"/>
                  </a:moveTo>
                  <a:lnTo>
                    <a:pt x="0" y="0"/>
                  </a:lnTo>
                  <a:lnTo>
                    <a:pt x="3930" y="1393"/>
                  </a:lnTo>
                  <a:lnTo>
                    <a:pt x="3930" y="21600"/>
                  </a:lnTo>
                  <a:lnTo>
                    <a:pt x="21600" y="18115"/>
                  </a:lnTo>
                  <a:lnTo>
                    <a:pt x="21600" y="2090"/>
                  </a:lnTo>
                  <a:lnTo>
                    <a:pt x="21232" y="533"/>
                  </a:lnTo>
                  <a:lnTo>
                    <a:pt x="20837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0" name="Shape 450"/>
            <p:cNvSpPr/>
            <p:nvPr/>
          </p:nvSpPr>
          <p:spPr>
            <a:xfrm>
              <a:off x="49160" y="53156"/>
              <a:ext cx="278562" cy="236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4106"/>
                  </a:moveTo>
                  <a:lnTo>
                    <a:pt x="3812" y="14106"/>
                  </a:lnTo>
                  <a:lnTo>
                    <a:pt x="3812" y="16310"/>
                  </a:lnTo>
                  <a:lnTo>
                    <a:pt x="21600" y="16310"/>
                  </a:lnTo>
                  <a:lnTo>
                    <a:pt x="21600" y="14106"/>
                  </a:lnTo>
                  <a:close/>
                  <a:moveTo>
                    <a:pt x="8894" y="19837"/>
                  </a:moveTo>
                  <a:lnTo>
                    <a:pt x="3812" y="19837"/>
                  </a:lnTo>
                  <a:lnTo>
                    <a:pt x="3812" y="21600"/>
                  </a:lnTo>
                  <a:lnTo>
                    <a:pt x="8894" y="21600"/>
                  </a:lnTo>
                  <a:lnTo>
                    <a:pt x="8894" y="19837"/>
                  </a:lnTo>
                  <a:close/>
                  <a:moveTo>
                    <a:pt x="21600" y="8815"/>
                  </a:moveTo>
                  <a:lnTo>
                    <a:pt x="3812" y="8815"/>
                  </a:lnTo>
                  <a:lnTo>
                    <a:pt x="3812" y="11020"/>
                  </a:lnTo>
                  <a:lnTo>
                    <a:pt x="21600" y="11020"/>
                  </a:lnTo>
                  <a:lnTo>
                    <a:pt x="21600" y="8815"/>
                  </a:lnTo>
                  <a:close/>
                  <a:moveTo>
                    <a:pt x="6353" y="6171"/>
                  </a:moveTo>
                  <a:lnTo>
                    <a:pt x="0" y="6171"/>
                  </a:lnTo>
                  <a:lnTo>
                    <a:pt x="2118" y="6612"/>
                  </a:lnTo>
                  <a:lnTo>
                    <a:pt x="5930" y="6612"/>
                  </a:lnTo>
                  <a:lnTo>
                    <a:pt x="6353" y="6171"/>
                  </a:lnTo>
                  <a:close/>
                  <a:moveTo>
                    <a:pt x="21600" y="3527"/>
                  </a:moveTo>
                  <a:lnTo>
                    <a:pt x="11858" y="3527"/>
                  </a:lnTo>
                  <a:lnTo>
                    <a:pt x="11858" y="5730"/>
                  </a:lnTo>
                  <a:lnTo>
                    <a:pt x="21600" y="5730"/>
                  </a:lnTo>
                  <a:lnTo>
                    <a:pt x="21600" y="3527"/>
                  </a:lnTo>
                  <a:close/>
                  <a:moveTo>
                    <a:pt x="8047" y="0"/>
                  </a:moveTo>
                  <a:lnTo>
                    <a:pt x="5930" y="0"/>
                  </a:lnTo>
                  <a:lnTo>
                    <a:pt x="5930" y="441"/>
                  </a:lnTo>
                  <a:lnTo>
                    <a:pt x="6353" y="2205"/>
                  </a:lnTo>
                  <a:lnTo>
                    <a:pt x="6353" y="3527"/>
                  </a:lnTo>
                  <a:lnTo>
                    <a:pt x="5930" y="3968"/>
                  </a:lnTo>
                  <a:lnTo>
                    <a:pt x="5505" y="3968"/>
                  </a:lnTo>
                  <a:lnTo>
                    <a:pt x="5505" y="4408"/>
                  </a:lnTo>
                  <a:lnTo>
                    <a:pt x="5082" y="4849"/>
                  </a:lnTo>
                  <a:lnTo>
                    <a:pt x="7688" y="4849"/>
                  </a:lnTo>
                  <a:lnTo>
                    <a:pt x="7729" y="4794"/>
                  </a:lnTo>
                  <a:lnTo>
                    <a:pt x="7968" y="4181"/>
                  </a:lnTo>
                  <a:lnTo>
                    <a:pt x="8047" y="3527"/>
                  </a:lnTo>
                  <a:lnTo>
                    <a:pt x="8047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52" name="Shape 452"/>
          <p:cNvSpPr/>
          <p:nvPr/>
        </p:nvSpPr>
        <p:spPr>
          <a:xfrm>
            <a:off x="6821016" y="7861401"/>
            <a:ext cx="1113538" cy="214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9204" y="117"/>
                </a:lnTo>
                <a:lnTo>
                  <a:pt x="7681" y="457"/>
                </a:lnTo>
                <a:lnTo>
                  <a:pt x="6247" y="1004"/>
                </a:lnTo>
                <a:lnTo>
                  <a:pt x="4919" y="1740"/>
                </a:lnTo>
                <a:lnTo>
                  <a:pt x="3714" y="2649"/>
                </a:lnTo>
                <a:lnTo>
                  <a:pt x="2649" y="3714"/>
                </a:lnTo>
                <a:lnTo>
                  <a:pt x="1740" y="4919"/>
                </a:lnTo>
                <a:lnTo>
                  <a:pt x="457" y="7681"/>
                </a:lnTo>
                <a:lnTo>
                  <a:pt x="0" y="10800"/>
                </a:lnTo>
                <a:lnTo>
                  <a:pt x="117" y="12396"/>
                </a:lnTo>
                <a:lnTo>
                  <a:pt x="1004" y="15353"/>
                </a:lnTo>
                <a:lnTo>
                  <a:pt x="2649" y="17886"/>
                </a:lnTo>
                <a:lnTo>
                  <a:pt x="3714" y="18951"/>
                </a:lnTo>
                <a:lnTo>
                  <a:pt x="4919" y="19860"/>
                </a:lnTo>
                <a:lnTo>
                  <a:pt x="6247" y="20596"/>
                </a:lnTo>
                <a:lnTo>
                  <a:pt x="7681" y="21143"/>
                </a:lnTo>
                <a:lnTo>
                  <a:pt x="9204" y="21483"/>
                </a:lnTo>
                <a:lnTo>
                  <a:pt x="10800" y="21600"/>
                </a:lnTo>
                <a:lnTo>
                  <a:pt x="12396" y="21483"/>
                </a:lnTo>
                <a:lnTo>
                  <a:pt x="13919" y="21143"/>
                </a:lnTo>
                <a:lnTo>
                  <a:pt x="15353" y="20596"/>
                </a:lnTo>
                <a:lnTo>
                  <a:pt x="16681" y="19860"/>
                </a:lnTo>
                <a:lnTo>
                  <a:pt x="17886" y="18951"/>
                </a:lnTo>
                <a:lnTo>
                  <a:pt x="18951" y="17886"/>
                </a:lnTo>
                <a:lnTo>
                  <a:pt x="19860" y="16681"/>
                </a:lnTo>
                <a:lnTo>
                  <a:pt x="21143" y="13919"/>
                </a:lnTo>
                <a:lnTo>
                  <a:pt x="21600" y="10800"/>
                </a:lnTo>
                <a:lnTo>
                  <a:pt x="21483" y="9204"/>
                </a:lnTo>
                <a:lnTo>
                  <a:pt x="20596" y="6247"/>
                </a:lnTo>
                <a:lnTo>
                  <a:pt x="18951" y="3714"/>
                </a:lnTo>
                <a:lnTo>
                  <a:pt x="17886" y="2649"/>
                </a:lnTo>
                <a:lnTo>
                  <a:pt x="16681" y="1740"/>
                </a:lnTo>
                <a:lnTo>
                  <a:pt x="15353" y="1004"/>
                </a:lnTo>
                <a:lnTo>
                  <a:pt x="13919" y="457"/>
                </a:lnTo>
                <a:lnTo>
                  <a:pt x="12396" y="117"/>
                </a:lnTo>
                <a:lnTo>
                  <a:pt x="10800" y="0"/>
                </a:lnTo>
                <a:close/>
              </a:path>
            </a:pathLst>
          </a:custGeom>
          <a:solidFill>
            <a:srgbClr val="333E50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3" name="Shape 453"/>
          <p:cNvSpPr/>
          <p:nvPr/>
        </p:nvSpPr>
        <p:spPr>
          <a:xfrm>
            <a:off x="7289190" y="3441733"/>
            <a:ext cx="385267" cy="4569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292" y="0"/>
                </a:moveTo>
                <a:lnTo>
                  <a:pt x="7532" y="76"/>
                </a:lnTo>
                <a:lnTo>
                  <a:pt x="0" y="305"/>
                </a:lnTo>
                <a:lnTo>
                  <a:pt x="470" y="1428"/>
                </a:lnTo>
                <a:lnTo>
                  <a:pt x="627" y="3997"/>
                </a:lnTo>
                <a:lnTo>
                  <a:pt x="470" y="9985"/>
                </a:lnTo>
                <a:lnTo>
                  <a:pt x="0" y="21368"/>
                </a:lnTo>
                <a:lnTo>
                  <a:pt x="4650" y="21542"/>
                </a:lnTo>
                <a:lnTo>
                  <a:pt x="7325" y="21600"/>
                </a:lnTo>
                <a:lnTo>
                  <a:pt x="9038" y="21542"/>
                </a:lnTo>
                <a:lnTo>
                  <a:pt x="10800" y="21368"/>
                </a:lnTo>
                <a:lnTo>
                  <a:pt x="11618" y="20046"/>
                </a:lnTo>
                <a:lnTo>
                  <a:pt x="13016" y="17411"/>
                </a:lnTo>
                <a:lnTo>
                  <a:pt x="16006" y="11489"/>
                </a:lnTo>
                <a:lnTo>
                  <a:pt x="21600" y="305"/>
                </a:lnTo>
                <a:lnTo>
                  <a:pt x="16307" y="76"/>
                </a:lnTo>
                <a:lnTo>
                  <a:pt x="12292" y="0"/>
                </a:lnTo>
                <a:close/>
              </a:path>
            </a:pathLst>
          </a:custGeom>
          <a:solidFill>
            <a:srgbClr val="44536A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4" name="Shape 454"/>
          <p:cNvSpPr/>
          <p:nvPr/>
        </p:nvSpPr>
        <p:spPr>
          <a:xfrm>
            <a:off x="6097624" y="3584447"/>
            <a:ext cx="2630221" cy="7006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57" y="0"/>
                </a:moveTo>
                <a:lnTo>
                  <a:pt x="0" y="4331"/>
                </a:lnTo>
                <a:lnTo>
                  <a:pt x="222" y="6051"/>
                </a:lnTo>
                <a:lnTo>
                  <a:pt x="2267" y="13878"/>
                </a:lnTo>
                <a:lnTo>
                  <a:pt x="21196" y="21600"/>
                </a:lnTo>
                <a:lnTo>
                  <a:pt x="20974" y="19879"/>
                </a:lnTo>
                <a:lnTo>
                  <a:pt x="19917" y="13669"/>
                </a:lnTo>
                <a:lnTo>
                  <a:pt x="21600" y="7722"/>
                </a:lnTo>
                <a:lnTo>
                  <a:pt x="21378" y="6001"/>
                </a:lnTo>
                <a:lnTo>
                  <a:pt x="2657" y="0"/>
                </a:lnTo>
                <a:close/>
              </a:path>
            </a:pathLst>
          </a:custGeom>
          <a:solidFill>
            <a:srgbClr val="46150F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5" name="Shape 455"/>
          <p:cNvSpPr/>
          <p:nvPr/>
        </p:nvSpPr>
        <p:spPr>
          <a:xfrm>
            <a:off x="6097624" y="3527550"/>
            <a:ext cx="2602587" cy="702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59" y="0"/>
                </a:moveTo>
                <a:lnTo>
                  <a:pt x="0" y="6054"/>
                </a:lnTo>
                <a:lnTo>
                  <a:pt x="2052" y="13879"/>
                </a:lnTo>
                <a:lnTo>
                  <a:pt x="21193" y="21600"/>
                </a:lnTo>
                <a:lnTo>
                  <a:pt x="19885" y="13671"/>
                </a:lnTo>
                <a:lnTo>
                  <a:pt x="21600" y="7721"/>
                </a:lnTo>
                <a:lnTo>
                  <a:pt x="2459" y="0"/>
                </a:lnTo>
                <a:close/>
              </a:path>
            </a:pathLst>
          </a:custGeom>
          <a:solidFill>
            <a:srgbClr val="5F1C15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6" name="Shape 456"/>
          <p:cNvSpPr/>
          <p:nvPr/>
        </p:nvSpPr>
        <p:spPr>
          <a:xfrm>
            <a:off x="6631498" y="3729938"/>
            <a:ext cx="1595934" cy="32864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7" name="Shape 457"/>
          <p:cNvSpPr/>
          <p:nvPr/>
        </p:nvSpPr>
        <p:spPr>
          <a:xfrm>
            <a:off x="6073241" y="4418380"/>
            <a:ext cx="2670862" cy="508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9" y="0"/>
                </a:moveTo>
                <a:lnTo>
                  <a:pt x="274" y="1800"/>
                </a:lnTo>
                <a:lnTo>
                  <a:pt x="1767" y="11519"/>
                </a:lnTo>
                <a:lnTo>
                  <a:pt x="0" y="18362"/>
                </a:lnTo>
                <a:lnTo>
                  <a:pt x="233" y="20087"/>
                </a:lnTo>
                <a:lnTo>
                  <a:pt x="19327" y="21600"/>
                </a:lnTo>
                <a:lnTo>
                  <a:pt x="21600" y="12600"/>
                </a:lnTo>
                <a:lnTo>
                  <a:pt x="21381" y="10875"/>
                </a:lnTo>
                <a:lnTo>
                  <a:pt x="19381" y="3169"/>
                </a:lnTo>
                <a:lnTo>
                  <a:pt x="69" y="0"/>
                </a:lnTo>
                <a:close/>
              </a:path>
            </a:pathLst>
          </a:custGeom>
          <a:solidFill>
            <a:srgbClr val="6B1F17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8" name="Shape 458"/>
          <p:cNvSpPr/>
          <p:nvPr/>
        </p:nvSpPr>
        <p:spPr>
          <a:xfrm>
            <a:off x="6073241" y="4418380"/>
            <a:ext cx="2643228" cy="4681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9" y="0"/>
                </a:moveTo>
                <a:lnTo>
                  <a:pt x="1563" y="10719"/>
                </a:lnTo>
                <a:lnTo>
                  <a:pt x="0" y="19956"/>
                </a:lnTo>
                <a:lnTo>
                  <a:pt x="19290" y="21600"/>
                </a:lnTo>
                <a:lnTo>
                  <a:pt x="21600" y="11819"/>
                </a:lnTo>
                <a:lnTo>
                  <a:pt x="19345" y="1644"/>
                </a:lnTo>
                <a:lnTo>
                  <a:pt x="69" y="0"/>
                </a:lnTo>
                <a:close/>
              </a:path>
            </a:pathLst>
          </a:custGeom>
          <a:solidFill>
            <a:srgbClr val="8F2A1F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9" name="Shape 459"/>
          <p:cNvSpPr/>
          <p:nvPr/>
        </p:nvSpPr>
        <p:spPr>
          <a:xfrm>
            <a:off x="6255111" y="4510126"/>
            <a:ext cx="245977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100"/>
              </a:spcBef>
              <a:defRPr sz="1800"/>
            </a:pPr>
            <a:r>
              <a:rPr spc="-183" sz="2000">
                <a:solidFill>
                  <a:srgbClr val="FFFFFF"/>
                </a:solidFill>
                <a:latin typeface="Verdana Bold"/>
                <a:ea typeface="Verdana Bold"/>
                <a:cs typeface="Verdana Bold"/>
                <a:sym typeface="Verdana Bold"/>
              </a:rPr>
              <a:t>MORE </a:t>
            </a:r>
            <a:r>
              <a:rPr spc="-233" sz="2000">
                <a:solidFill>
                  <a:srgbClr val="FFFFFF"/>
                </a:solidFill>
                <a:latin typeface="Verdana Bold"/>
                <a:ea typeface="Verdana Bold"/>
                <a:cs typeface="Verdana Bold"/>
                <a:sym typeface="Verdana Bold"/>
              </a:rPr>
              <a:t>MARKETS</a:t>
            </a:r>
            <a:r>
              <a:rPr spc="-372" sz="2000">
                <a:solidFill>
                  <a:srgbClr val="FFFFFF"/>
                </a:solidFill>
                <a:latin typeface="Verdana Bold"/>
                <a:ea typeface="Verdana Bold"/>
                <a:cs typeface="Verdana Bold"/>
                <a:sym typeface="Verdana Bold"/>
              </a:rPr>
              <a:t> </a:t>
            </a:r>
            <a:r>
              <a:rPr spc="-338" sz="2000">
                <a:solidFill>
                  <a:srgbClr val="FFFFFF"/>
                </a:solidFill>
                <a:latin typeface="Verdana Bold"/>
                <a:ea typeface="Verdana Bold"/>
                <a:cs typeface="Verdana Bold"/>
                <a:sym typeface="Verdana Bold"/>
              </a:rPr>
              <a:t>?</a:t>
            </a:r>
          </a:p>
        </p:txBody>
      </p:sp>
      <p:sp>
        <p:nvSpPr>
          <p:cNvPr id="460" name="Shape 460"/>
          <p:cNvSpPr/>
          <p:nvPr/>
        </p:nvSpPr>
        <p:spPr>
          <a:xfrm>
            <a:off x="6429248" y="5016601"/>
            <a:ext cx="1846681" cy="817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214" y="0"/>
                </a:moveTo>
                <a:lnTo>
                  <a:pt x="1962" y="13058"/>
                </a:lnTo>
                <a:lnTo>
                  <a:pt x="0" y="17710"/>
                </a:lnTo>
                <a:lnTo>
                  <a:pt x="317" y="18784"/>
                </a:lnTo>
                <a:lnTo>
                  <a:pt x="3052" y="21600"/>
                </a:lnTo>
                <a:lnTo>
                  <a:pt x="21600" y="9616"/>
                </a:lnTo>
                <a:lnTo>
                  <a:pt x="21283" y="8542"/>
                </a:lnTo>
                <a:lnTo>
                  <a:pt x="19578" y="6083"/>
                </a:lnTo>
                <a:lnTo>
                  <a:pt x="20530" y="1074"/>
                </a:lnTo>
                <a:lnTo>
                  <a:pt x="20214" y="0"/>
                </a:lnTo>
                <a:close/>
              </a:path>
            </a:pathLst>
          </a:custGeom>
          <a:solidFill>
            <a:srgbClr val="902B1F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1" name="Shape 461"/>
          <p:cNvSpPr/>
          <p:nvPr/>
        </p:nvSpPr>
        <p:spPr>
          <a:xfrm>
            <a:off x="6429248" y="5016601"/>
            <a:ext cx="1819047" cy="777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514" y="0"/>
                </a:moveTo>
                <a:lnTo>
                  <a:pt x="1689" y="12660"/>
                </a:lnTo>
                <a:lnTo>
                  <a:pt x="0" y="18636"/>
                </a:lnTo>
                <a:lnTo>
                  <a:pt x="2775" y="21600"/>
                </a:lnTo>
                <a:lnTo>
                  <a:pt x="21600" y="8989"/>
                </a:lnTo>
                <a:lnTo>
                  <a:pt x="19528" y="5272"/>
                </a:lnTo>
                <a:lnTo>
                  <a:pt x="20514" y="0"/>
                </a:lnTo>
                <a:close/>
              </a:path>
            </a:pathLst>
          </a:custGeom>
          <a:solidFill>
            <a:srgbClr val="C0392B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89" name="Group 489"/>
          <p:cNvGrpSpPr/>
          <p:nvPr/>
        </p:nvGrpSpPr>
        <p:grpSpPr>
          <a:xfrm>
            <a:off x="6738111" y="5221156"/>
            <a:ext cx="1157157" cy="441487"/>
            <a:chOff x="0" y="0"/>
            <a:chExt cx="1157156" cy="441485"/>
          </a:xfrm>
        </p:grpSpPr>
        <p:sp>
          <p:nvSpPr>
            <p:cNvPr id="462" name="Shape 462"/>
            <p:cNvSpPr/>
            <p:nvPr/>
          </p:nvSpPr>
          <p:spPr>
            <a:xfrm>
              <a:off x="0" y="314960"/>
              <a:ext cx="101200" cy="126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924" y="0"/>
                  </a:moveTo>
                  <a:lnTo>
                    <a:pt x="11739" y="23"/>
                  </a:lnTo>
                  <a:lnTo>
                    <a:pt x="10582" y="23"/>
                  </a:lnTo>
                  <a:lnTo>
                    <a:pt x="9252" y="208"/>
                  </a:lnTo>
                  <a:lnTo>
                    <a:pt x="7807" y="555"/>
                  </a:lnTo>
                  <a:lnTo>
                    <a:pt x="0" y="2359"/>
                  </a:lnTo>
                  <a:lnTo>
                    <a:pt x="7026" y="21600"/>
                  </a:lnTo>
                  <a:lnTo>
                    <a:pt x="16972" y="19287"/>
                  </a:lnTo>
                  <a:lnTo>
                    <a:pt x="18129" y="18871"/>
                  </a:lnTo>
                  <a:lnTo>
                    <a:pt x="19430" y="18177"/>
                  </a:lnTo>
                  <a:lnTo>
                    <a:pt x="9917" y="18177"/>
                  </a:lnTo>
                  <a:lnTo>
                    <a:pt x="7720" y="12188"/>
                  </a:lnTo>
                  <a:lnTo>
                    <a:pt x="14081" y="10707"/>
                  </a:lnTo>
                  <a:lnTo>
                    <a:pt x="15411" y="10684"/>
                  </a:lnTo>
                  <a:lnTo>
                    <a:pt x="21600" y="10684"/>
                  </a:lnTo>
                  <a:lnTo>
                    <a:pt x="20876" y="9898"/>
                  </a:lnTo>
                  <a:lnTo>
                    <a:pt x="20774" y="9852"/>
                  </a:lnTo>
                  <a:lnTo>
                    <a:pt x="6881" y="9852"/>
                  </a:lnTo>
                  <a:lnTo>
                    <a:pt x="4742" y="4001"/>
                  </a:lnTo>
                  <a:lnTo>
                    <a:pt x="10380" y="2683"/>
                  </a:lnTo>
                  <a:lnTo>
                    <a:pt x="11681" y="2636"/>
                  </a:lnTo>
                  <a:lnTo>
                    <a:pt x="17782" y="2636"/>
                  </a:lnTo>
                  <a:lnTo>
                    <a:pt x="17522" y="2220"/>
                  </a:lnTo>
                  <a:lnTo>
                    <a:pt x="16972" y="1665"/>
                  </a:lnTo>
                  <a:lnTo>
                    <a:pt x="16394" y="1110"/>
                  </a:lnTo>
                  <a:lnTo>
                    <a:pt x="15671" y="694"/>
                  </a:lnTo>
                  <a:lnTo>
                    <a:pt x="13936" y="139"/>
                  </a:lnTo>
                  <a:lnTo>
                    <a:pt x="1292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3" name="Shape 463"/>
            <p:cNvSpPr/>
            <p:nvPr/>
          </p:nvSpPr>
          <p:spPr>
            <a:xfrm>
              <a:off x="46465" y="377545"/>
              <a:ext cx="58984" cy="43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44" y="0"/>
                  </a:moveTo>
                  <a:lnTo>
                    <a:pt x="9426" y="0"/>
                  </a:lnTo>
                  <a:lnTo>
                    <a:pt x="11112" y="933"/>
                  </a:lnTo>
                  <a:lnTo>
                    <a:pt x="12749" y="1867"/>
                  </a:lnTo>
                  <a:lnTo>
                    <a:pt x="13890" y="3667"/>
                  </a:lnTo>
                  <a:lnTo>
                    <a:pt x="14436" y="6200"/>
                  </a:lnTo>
                  <a:lnTo>
                    <a:pt x="14734" y="7533"/>
                  </a:lnTo>
                  <a:lnTo>
                    <a:pt x="14781" y="8133"/>
                  </a:lnTo>
                  <a:lnTo>
                    <a:pt x="14800" y="9600"/>
                  </a:lnTo>
                  <a:lnTo>
                    <a:pt x="14762" y="10267"/>
                  </a:lnTo>
                  <a:lnTo>
                    <a:pt x="14684" y="11267"/>
                  </a:lnTo>
                  <a:lnTo>
                    <a:pt x="14436" y="12400"/>
                  </a:lnTo>
                  <a:lnTo>
                    <a:pt x="13940" y="13400"/>
                  </a:lnTo>
                  <a:lnTo>
                    <a:pt x="13444" y="14467"/>
                  </a:lnTo>
                  <a:lnTo>
                    <a:pt x="12749" y="15400"/>
                  </a:lnTo>
                  <a:lnTo>
                    <a:pt x="11757" y="16267"/>
                  </a:lnTo>
                  <a:lnTo>
                    <a:pt x="10815" y="17133"/>
                  </a:lnTo>
                  <a:lnTo>
                    <a:pt x="9574" y="17867"/>
                  </a:lnTo>
                  <a:lnTo>
                    <a:pt x="8086" y="18467"/>
                  </a:lnTo>
                  <a:lnTo>
                    <a:pt x="0" y="21600"/>
                  </a:lnTo>
                  <a:lnTo>
                    <a:pt x="16321" y="21600"/>
                  </a:lnTo>
                  <a:lnTo>
                    <a:pt x="21381" y="10800"/>
                  </a:lnTo>
                  <a:lnTo>
                    <a:pt x="21600" y="8800"/>
                  </a:lnTo>
                  <a:lnTo>
                    <a:pt x="21565" y="7533"/>
                  </a:lnTo>
                  <a:lnTo>
                    <a:pt x="21480" y="6200"/>
                  </a:lnTo>
                  <a:lnTo>
                    <a:pt x="20730" y="2667"/>
                  </a:lnTo>
                  <a:lnTo>
                    <a:pt x="20191" y="267"/>
                  </a:lnTo>
                  <a:lnTo>
                    <a:pt x="2004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4" name="Shape 464"/>
            <p:cNvSpPr/>
            <p:nvPr/>
          </p:nvSpPr>
          <p:spPr>
            <a:xfrm>
              <a:off x="117991" y="294504"/>
              <a:ext cx="84652" cy="108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02" y="15863"/>
                  </a:lnTo>
                  <a:lnTo>
                    <a:pt x="6049" y="20388"/>
                  </a:lnTo>
                  <a:lnTo>
                    <a:pt x="7328" y="20981"/>
                  </a:lnTo>
                  <a:lnTo>
                    <a:pt x="8780" y="21331"/>
                  </a:lnTo>
                  <a:lnTo>
                    <a:pt x="11995" y="21600"/>
                  </a:lnTo>
                  <a:lnTo>
                    <a:pt x="13688" y="21465"/>
                  </a:lnTo>
                  <a:lnTo>
                    <a:pt x="21600" y="18180"/>
                  </a:lnTo>
                  <a:lnTo>
                    <a:pt x="12098" y="18180"/>
                  </a:lnTo>
                  <a:lnTo>
                    <a:pt x="11130" y="18099"/>
                  </a:lnTo>
                  <a:lnTo>
                    <a:pt x="10163" y="17991"/>
                  </a:lnTo>
                  <a:lnTo>
                    <a:pt x="9298" y="17776"/>
                  </a:lnTo>
                  <a:lnTo>
                    <a:pt x="8503" y="17372"/>
                  </a:lnTo>
                  <a:lnTo>
                    <a:pt x="7708" y="16995"/>
                  </a:lnTo>
                  <a:lnTo>
                    <a:pt x="7017" y="16483"/>
                  </a:lnTo>
                  <a:lnTo>
                    <a:pt x="5842" y="15190"/>
                  </a:lnTo>
                  <a:lnTo>
                    <a:pt x="5392" y="14409"/>
                  </a:lnTo>
                  <a:lnTo>
                    <a:pt x="5047" y="135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5" name="Shape 465"/>
            <p:cNvSpPr/>
            <p:nvPr/>
          </p:nvSpPr>
          <p:spPr>
            <a:xfrm>
              <a:off x="165404" y="273371"/>
              <a:ext cx="47462" cy="112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68" y="0"/>
                  </a:moveTo>
                  <a:lnTo>
                    <a:pt x="3268" y="988"/>
                  </a:lnTo>
                  <a:lnTo>
                    <a:pt x="12592" y="14426"/>
                  </a:lnTo>
                  <a:lnTo>
                    <a:pt x="12947" y="14920"/>
                  </a:lnTo>
                  <a:lnTo>
                    <a:pt x="13130" y="15518"/>
                  </a:lnTo>
                  <a:lnTo>
                    <a:pt x="13186" y="15778"/>
                  </a:lnTo>
                  <a:lnTo>
                    <a:pt x="13070" y="16505"/>
                  </a:lnTo>
                  <a:lnTo>
                    <a:pt x="13009" y="17259"/>
                  </a:lnTo>
                  <a:lnTo>
                    <a:pt x="8816" y="20222"/>
                  </a:lnTo>
                  <a:lnTo>
                    <a:pt x="7460" y="20690"/>
                  </a:lnTo>
                  <a:lnTo>
                    <a:pt x="5857" y="21054"/>
                  </a:lnTo>
                  <a:lnTo>
                    <a:pt x="3884" y="21288"/>
                  </a:lnTo>
                  <a:lnTo>
                    <a:pt x="1850" y="21548"/>
                  </a:lnTo>
                  <a:lnTo>
                    <a:pt x="0" y="21600"/>
                  </a:lnTo>
                  <a:lnTo>
                    <a:pt x="16947" y="21600"/>
                  </a:lnTo>
                  <a:lnTo>
                    <a:pt x="18064" y="21028"/>
                  </a:lnTo>
                  <a:lnTo>
                    <a:pt x="19362" y="19962"/>
                  </a:lnTo>
                  <a:lnTo>
                    <a:pt x="20531" y="19027"/>
                  </a:lnTo>
                  <a:lnTo>
                    <a:pt x="21236" y="17961"/>
                  </a:lnTo>
                  <a:lnTo>
                    <a:pt x="21294" y="17753"/>
                  </a:lnTo>
                  <a:lnTo>
                    <a:pt x="21600" y="15778"/>
                  </a:lnTo>
                  <a:lnTo>
                    <a:pt x="21594" y="15336"/>
                  </a:lnTo>
                  <a:lnTo>
                    <a:pt x="21332" y="14296"/>
                  </a:lnTo>
                  <a:lnTo>
                    <a:pt x="20468" y="13074"/>
                  </a:lnTo>
                  <a:lnTo>
                    <a:pt x="1146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6" name="Shape 466"/>
            <p:cNvSpPr/>
            <p:nvPr/>
          </p:nvSpPr>
          <p:spPr>
            <a:xfrm>
              <a:off x="201573" y="265379"/>
              <a:ext cx="90900" cy="105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217" y="0"/>
                  </a:moveTo>
                  <a:lnTo>
                    <a:pt x="3863" y="0"/>
                  </a:lnTo>
                  <a:lnTo>
                    <a:pt x="3477" y="111"/>
                  </a:lnTo>
                  <a:lnTo>
                    <a:pt x="0" y="969"/>
                  </a:lnTo>
                  <a:lnTo>
                    <a:pt x="14261" y="12462"/>
                  </a:lnTo>
                  <a:lnTo>
                    <a:pt x="17351" y="21600"/>
                  </a:lnTo>
                  <a:lnTo>
                    <a:pt x="21600" y="20548"/>
                  </a:lnTo>
                  <a:lnTo>
                    <a:pt x="18509" y="11382"/>
                  </a:lnTo>
                  <a:lnTo>
                    <a:pt x="19097" y="9415"/>
                  </a:lnTo>
                  <a:lnTo>
                    <a:pt x="15580" y="9415"/>
                  </a:lnTo>
                  <a:lnTo>
                    <a:pt x="15419" y="9249"/>
                  </a:lnTo>
                  <a:lnTo>
                    <a:pt x="15355" y="9000"/>
                  </a:lnTo>
                  <a:lnTo>
                    <a:pt x="15381" y="8872"/>
                  </a:lnTo>
                  <a:lnTo>
                    <a:pt x="15226" y="8723"/>
                  </a:lnTo>
                  <a:lnTo>
                    <a:pt x="14936" y="8502"/>
                  </a:lnTo>
                  <a:lnTo>
                    <a:pt x="14582" y="8169"/>
                  </a:lnTo>
                  <a:lnTo>
                    <a:pt x="14164" y="7754"/>
                  </a:lnTo>
                  <a:lnTo>
                    <a:pt x="5279" y="554"/>
                  </a:lnTo>
                  <a:lnTo>
                    <a:pt x="5054" y="360"/>
                  </a:lnTo>
                  <a:lnTo>
                    <a:pt x="4797" y="222"/>
                  </a:lnTo>
                  <a:lnTo>
                    <a:pt x="421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7" name="Shape 467"/>
            <p:cNvSpPr/>
            <p:nvPr/>
          </p:nvSpPr>
          <p:spPr>
            <a:xfrm>
              <a:off x="266299" y="241401"/>
              <a:ext cx="33624" cy="70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8895" y="3133"/>
                  </a:lnTo>
                  <a:lnTo>
                    <a:pt x="714" y="18550"/>
                  </a:lnTo>
                  <a:lnTo>
                    <a:pt x="540" y="19344"/>
                  </a:lnTo>
                  <a:lnTo>
                    <a:pt x="0" y="20781"/>
                  </a:lnTo>
                  <a:lnTo>
                    <a:pt x="279" y="20932"/>
                  </a:lnTo>
                  <a:lnTo>
                    <a:pt x="627" y="21308"/>
                  </a:lnTo>
                  <a:lnTo>
                    <a:pt x="540" y="21600"/>
                  </a:lnTo>
                  <a:lnTo>
                    <a:pt x="1004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8" name="Shape 468"/>
            <p:cNvSpPr/>
            <p:nvPr/>
          </p:nvSpPr>
          <p:spPr>
            <a:xfrm>
              <a:off x="346523" y="223655"/>
              <a:ext cx="48905" cy="116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40" y="0"/>
                  </a:moveTo>
                  <a:lnTo>
                    <a:pt x="6761" y="0"/>
                  </a:lnTo>
                  <a:lnTo>
                    <a:pt x="6163" y="25"/>
                  </a:lnTo>
                  <a:lnTo>
                    <a:pt x="5505" y="100"/>
                  </a:lnTo>
                  <a:lnTo>
                    <a:pt x="0" y="776"/>
                  </a:lnTo>
                  <a:lnTo>
                    <a:pt x="14480" y="21600"/>
                  </a:lnTo>
                  <a:lnTo>
                    <a:pt x="21600" y="20724"/>
                  </a:lnTo>
                  <a:lnTo>
                    <a:pt x="10770" y="5131"/>
                  </a:lnTo>
                  <a:lnTo>
                    <a:pt x="10471" y="4781"/>
                  </a:lnTo>
                  <a:lnTo>
                    <a:pt x="10111" y="4480"/>
                  </a:lnTo>
                  <a:lnTo>
                    <a:pt x="18793" y="4480"/>
                  </a:lnTo>
                  <a:lnTo>
                    <a:pt x="8796" y="375"/>
                  </a:lnTo>
                  <a:lnTo>
                    <a:pt x="8257" y="125"/>
                  </a:lnTo>
                  <a:lnTo>
                    <a:pt x="7719" y="25"/>
                  </a:lnTo>
                  <a:lnTo>
                    <a:pt x="724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9" name="Shape 469"/>
            <p:cNvSpPr/>
            <p:nvPr/>
          </p:nvSpPr>
          <p:spPr>
            <a:xfrm>
              <a:off x="455253" y="223249"/>
              <a:ext cx="41367" cy="87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5" y="0"/>
                  </a:moveTo>
                  <a:lnTo>
                    <a:pt x="26" y="0"/>
                  </a:lnTo>
                  <a:lnTo>
                    <a:pt x="0" y="133"/>
                  </a:lnTo>
                  <a:lnTo>
                    <a:pt x="451" y="1132"/>
                  </a:lnTo>
                  <a:lnTo>
                    <a:pt x="663" y="1398"/>
                  </a:lnTo>
                  <a:lnTo>
                    <a:pt x="13112" y="21600"/>
                  </a:lnTo>
                  <a:lnTo>
                    <a:pt x="21600" y="20435"/>
                  </a:lnTo>
                  <a:lnTo>
                    <a:pt x="891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0" name="Shape 470"/>
            <p:cNvSpPr/>
            <p:nvPr/>
          </p:nvSpPr>
          <p:spPr>
            <a:xfrm>
              <a:off x="369416" y="247904"/>
              <a:ext cx="73235" cy="6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97" y="0"/>
                  </a:moveTo>
                  <a:lnTo>
                    <a:pt x="0" y="0"/>
                  </a:lnTo>
                  <a:lnTo>
                    <a:pt x="16302" y="20448"/>
                  </a:lnTo>
                  <a:lnTo>
                    <a:pt x="16981" y="21312"/>
                  </a:lnTo>
                  <a:lnTo>
                    <a:pt x="17740" y="21600"/>
                  </a:lnTo>
                  <a:lnTo>
                    <a:pt x="18659" y="21264"/>
                  </a:lnTo>
                  <a:lnTo>
                    <a:pt x="19259" y="21072"/>
                  </a:lnTo>
                  <a:lnTo>
                    <a:pt x="20178" y="20736"/>
                  </a:lnTo>
                  <a:lnTo>
                    <a:pt x="20697" y="20064"/>
                  </a:lnTo>
                  <a:lnTo>
                    <a:pt x="20857" y="19008"/>
                  </a:lnTo>
                  <a:lnTo>
                    <a:pt x="21600" y="14400"/>
                  </a:lnTo>
                  <a:lnTo>
                    <a:pt x="17301" y="14400"/>
                  </a:lnTo>
                  <a:lnTo>
                    <a:pt x="17101" y="14208"/>
                  </a:lnTo>
                  <a:lnTo>
                    <a:pt x="17092" y="13450"/>
                  </a:lnTo>
                  <a:lnTo>
                    <a:pt x="17021" y="13344"/>
                  </a:lnTo>
                  <a:lnTo>
                    <a:pt x="16382" y="12480"/>
                  </a:lnTo>
                  <a:lnTo>
                    <a:pt x="579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1" name="Shape 471"/>
            <p:cNvSpPr/>
            <p:nvPr/>
          </p:nvSpPr>
          <p:spPr>
            <a:xfrm>
              <a:off x="427365" y="193717"/>
              <a:ext cx="44963" cy="94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6" y="0"/>
                  </a:moveTo>
                  <a:lnTo>
                    <a:pt x="11469" y="833"/>
                  </a:lnTo>
                  <a:lnTo>
                    <a:pt x="10753" y="926"/>
                  </a:lnTo>
                  <a:lnTo>
                    <a:pt x="10168" y="1049"/>
                  </a:lnTo>
                  <a:lnTo>
                    <a:pt x="9257" y="1358"/>
                  </a:lnTo>
                  <a:lnTo>
                    <a:pt x="8996" y="1605"/>
                  </a:lnTo>
                  <a:lnTo>
                    <a:pt x="8866" y="1913"/>
                  </a:lnTo>
                  <a:lnTo>
                    <a:pt x="341" y="19841"/>
                  </a:lnTo>
                  <a:lnTo>
                    <a:pt x="80" y="20551"/>
                  </a:lnTo>
                  <a:lnTo>
                    <a:pt x="0" y="20989"/>
                  </a:lnTo>
                  <a:lnTo>
                    <a:pt x="406" y="21230"/>
                  </a:lnTo>
                  <a:lnTo>
                    <a:pt x="535" y="21446"/>
                  </a:lnTo>
                  <a:lnTo>
                    <a:pt x="341" y="21600"/>
                  </a:lnTo>
                  <a:lnTo>
                    <a:pt x="7343" y="21600"/>
                  </a:lnTo>
                  <a:lnTo>
                    <a:pt x="13321" y="6974"/>
                  </a:lnTo>
                  <a:lnTo>
                    <a:pt x="13357" y="6758"/>
                  </a:lnTo>
                  <a:lnTo>
                    <a:pt x="21600" y="6727"/>
                  </a:lnTo>
                  <a:lnTo>
                    <a:pt x="1745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2" name="Shape 472"/>
            <p:cNvSpPr/>
            <p:nvPr/>
          </p:nvSpPr>
          <p:spPr>
            <a:xfrm>
              <a:off x="510980" y="171636"/>
              <a:ext cx="89223" cy="130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20" y="0"/>
                  </a:moveTo>
                  <a:lnTo>
                    <a:pt x="2788" y="829"/>
                  </a:lnTo>
                  <a:lnTo>
                    <a:pt x="0" y="21600"/>
                  </a:lnTo>
                  <a:lnTo>
                    <a:pt x="3148" y="20973"/>
                  </a:lnTo>
                  <a:lnTo>
                    <a:pt x="4985" y="15214"/>
                  </a:lnTo>
                  <a:lnTo>
                    <a:pt x="16365" y="12951"/>
                  </a:lnTo>
                  <a:lnTo>
                    <a:pt x="21600" y="12951"/>
                  </a:lnTo>
                  <a:lnTo>
                    <a:pt x="21346" y="12727"/>
                  </a:lnTo>
                  <a:lnTo>
                    <a:pt x="5116" y="12727"/>
                  </a:lnTo>
                  <a:lnTo>
                    <a:pt x="6268" y="4952"/>
                  </a:lnTo>
                  <a:lnTo>
                    <a:pt x="6343" y="4504"/>
                  </a:lnTo>
                  <a:lnTo>
                    <a:pt x="6323" y="4168"/>
                  </a:lnTo>
                  <a:lnTo>
                    <a:pt x="6258" y="3814"/>
                  </a:lnTo>
                  <a:lnTo>
                    <a:pt x="6166" y="3720"/>
                  </a:lnTo>
                  <a:lnTo>
                    <a:pt x="6034" y="3473"/>
                  </a:lnTo>
                  <a:lnTo>
                    <a:pt x="6067" y="3249"/>
                  </a:lnTo>
                  <a:lnTo>
                    <a:pt x="10602" y="3249"/>
                  </a:lnTo>
                  <a:lnTo>
                    <a:pt x="692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3" name="Shape 473"/>
            <p:cNvSpPr/>
            <p:nvPr/>
          </p:nvSpPr>
          <p:spPr>
            <a:xfrm>
              <a:off x="578578" y="249936"/>
              <a:ext cx="38201" cy="25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227" y="0"/>
                  </a:moveTo>
                  <a:lnTo>
                    <a:pt x="0" y="0"/>
                  </a:lnTo>
                  <a:lnTo>
                    <a:pt x="9805" y="18985"/>
                  </a:lnTo>
                  <a:lnTo>
                    <a:pt x="10264" y="20008"/>
                  </a:lnTo>
                  <a:lnTo>
                    <a:pt x="10877" y="20691"/>
                  </a:lnTo>
                  <a:lnTo>
                    <a:pt x="12409" y="21600"/>
                  </a:lnTo>
                  <a:lnTo>
                    <a:pt x="13251" y="21600"/>
                  </a:lnTo>
                  <a:lnTo>
                    <a:pt x="14247" y="21145"/>
                  </a:lnTo>
                  <a:lnTo>
                    <a:pt x="21600" y="17962"/>
                  </a:lnTo>
                  <a:lnTo>
                    <a:pt x="1222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4" name="Shape 474"/>
            <p:cNvSpPr/>
            <p:nvPr/>
          </p:nvSpPr>
          <p:spPr>
            <a:xfrm>
              <a:off x="602618" y="136685"/>
              <a:ext cx="99393" cy="121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439" y="0"/>
                  </a:moveTo>
                  <a:lnTo>
                    <a:pt x="3166" y="3316"/>
                  </a:lnTo>
                  <a:lnTo>
                    <a:pt x="27" y="10187"/>
                  </a:lnTo>
                  <a:lnTo>
                    <a:pt x="0" y="10764"/>
                  </a:lnTo>
                  <a:lnTo>
                    <a:pt x="192" y="12109"/>
                  </a:lnTo>
                  <a:lnTo>
                    <a:pt x="722" y="13599"/>
                  </a:lnTo>
                  <a:lnTo>
                    <a:pt x="1252" y="15113"/>
                  </a:lnTo>
                  <a:lnTo>
                    <a:pt x="2018" y="16434"/>
                  </a:lnTo>
                  <a:lnTo>
                    <a:pt x="3018" y="17539"/>
                  </a:lnTo>
                  <a:lnTo>
                    <a:pt x="4020" y="18669"/>
                  </a:lnTo>
                  <a:lnTo>
                    <a:pt x="5197" y="19558"/>
                  </a:lnTo>
                  <a:lnTo>
                    <a:pt x="6551" y="20206"/>
                  </a:lnTo>
                  <a:lnTo>
                    <a:pt x="7876" y="20879"/>
                  </a:lnTo>
                  <a:lnTo>
                    <a:pt x="9348" y="21288"/>
                  </a:lnTo>
                  <a:lnTo>
                    <a:pt x="10967" y="21432"/>
                  </a:lnTo>
                  <a:lnTo>
                    <a:pt x="12586" y="21600"/>
                  </a:lnTo>
                  <a:lnTo>
                    <a:pt x="14294" y="21456"/>
                  </a:lnTo>
                  <a:lnTo>
                    <a:pt x="18062" y="20567"/>
                  </a:lnTo>
                  <a:lnTo>
                    <a:pt x="19711" y="19894"/>
                  </a:lnTo>
                  <a:lnTo>
                    <a:pt x="20947" y="19005"/>
                  </a:lnTo>
                  <a:lnTo>
                    <a:pt x="21600" y="18549"/>
                  </a:lnTo>
                  <a:lnTo>
                    <a:pt x="13028" y="18549"/>
                  </a:lnTo>
                  <a:lnTo>
                    <a:pt x="11939" y="18428"/>
                  </a:lnTo>
                  <a:lnTo>
                    <a:pt x="10879" y="18332"/>
                  </a:lnTo>
                  <a:lnTo>
                    <a:pt x="9878" y="18068"/>
                  </a:lnTo>
                  <a:lnTo>
                    <a:pt x="8936" y="17588"/>
                  </a:lnTo>
                  <a:lnTo>
                    <a:pt x="8023" y="17131"/>
                  </a:lnTo>
                  <a:lnTo>
                    <a:pt x="7170" y="16506"/>
                  </a:lnTo>
                  <a:lnTo>
                    <a:pt x="6434" y="15665"/>
                  </a:lnTo>
                  <a:lnTo>
                    <a:pt x="5698" y="14848"/>
                  </a:lnTo>
                  <a:lnTo>
                    <a:pt x="5109" y="13839"/>
                  </a:lnTo>
                  <a:lnTo>
                    <a:pt x="4697" y="12662"/>
                  </a:lnTo>
                  <a:lnTo>
                    <a:pt x="4285" y="11509"/>
                  </a:lnTo>
                  <a:lnTo>
                    <a:pt x="4108" y="10428"/>
                  </a:lnTo>
                  <a:lnTo>
                    <a:pt x="4226" y="8385"/>
                  </a:lnTo>
                  <a:lnTo>
                    <a:pt x="4520" y="7496"/>
                  </a:lnTo>
                  <a:lnTo>
                    <a:pt x="4991" y="6703"/>
                  </a:lnTo>
                  <a:lnTo>
                    <a:pt x="5462" y="5887"/>
                  </a:lnTo>
                  <a:lnTo>
                    <a:pt x="11880" y="3027"/>
                  </a:lnTo>
                  <a:lnTo>
                    <a:pt x="17635" y="3027"/>
                  </a:lnTo>
                  <a:lnTo>
                    <a:pt x="17650" y="2955"/>
                  </a:lnTo>
                  <a:lnTo>
                    <a:pt x="18298" y="1297"/>
                  </a:lnTo>
                  <a:lnTo>
                    <a:pt x="16885" y="649"/>
                  </a:lnTo>
                  <a:lnTo>
                    <a:pt x="15413" y="264"/>
                  </a:lnTo>
                  <a:lnTo>
                    <a:pt x="13941" y="144"/>
                  </a:lnTo>
                  <a:lnTo>
                    <a:pt x="12439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5" name="Shape 475"/>
            <p:cNvSpPr/>
            <p:nvPr/>
          </p:nvSpPr>
          <p:spPr>
            <a:xfrm>
              <a:off x="662566" y="218914"/>
              <a:ext cx="49718" cy="22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91" y="0"/>
                  </a:moveTo>
                  <a:lnTo>
                    <a:pt x="16303" y="262"/>
                  </a:lnTo>
                  <a:lnTo>
                    <a:pt x="15773" y="655"/>
                  </a:lnTo>
                  <a:lnTo>
                    <a:pt x="15244" y="1702"/>
                  </a:lnTo>
                  <a:lnTo>
                    <a:pt x="14773" y="3535"/>
                  </a:lnTo>
                  <a:lnTo>
                    <a:pt x="14302" y="5236"/>
                  </a:lnTo>
                  <a:lnTo>
                    <a:pt x="13714" y="6938"/>
                  </a:lnTo>
                  <a:lnTo>
                    <a:pt x="13066" y="8509"/>
                  </a:lnTo>
                  <a:lnTo>
                    <a:pt x="12418" y="10211"/>
                  </a:lnTo>
                  <a:lnTo>
                    <a:pt x="0" y="21600"/>
                  </a:lnTo>
                  <a:lnTo>
                    <a:pt x="17137" y="21600"/>
                  </a:lnTo>
                  <a:lnTo>
                    <a:pt x="18304" y="19375"/>
                  </a:lnTo>
                  <a:lnTo>
                    <a:pt x="20246" y="13353"/>
                  </a:lnTo>
                  <a:lnTo>
                    <a:pt x="21600" y="6153"/>
                  </a:lnTo>
                  <a:lnTo>
                    <a:pt x="18422" y="3142"/>
                  </a:lnTo>
                  <a:lnTo>
                    <a:pt x="17597" y="916"/>
                  </a:lnTo>
                  <a:lnTo>
                    <a:pt x="1689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6" name="Shape 476"/>
            <p:cNvSpPr/>
            <p:nvPr/>
          </p:nvSpPr>
          <p:spPr>
            <a:xfrm>
              <a:off x="699278" y="119887"/>
              <a:ext cx="83841" cy="117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7" y="0"/>
                  </a:moveTo>
                  <a:lnTo>
                    <a:pt x="0" y="968"/>
                  </a:lnTo>
                  <a:lnTo>
                    <a:pt x="8446" y="21600"/>
                  </a:lnTo>
                  <a:lnTo>
                    <a:pt x="13088" y="20657"/>
                  </a:lnTo>
                  <a:lnTo>
                    <a:pt x="9319" y="11495"/>
                  </a:lnTo>
                  <a:lnTo>
                    <a:pt x="21600" y="8963"/>
                  </a:lnTo>
                  <a:lnTo>
                    <a:pt x="8271" y="8963"/>
                  </a:lnTo>
                  <a:lnTo>
                    <a:pt x="460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7" name="Shape 477"/>
            <p:cNvSpPr/>
            <p:nvPr/>
          </p:nvSpPr>
          <p:spPr>
            <a:xfrm>
              <a:off x="791531" y="166353"/>
              <a:ext cx="32513" cy="49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961" y="0"/>
                  </a:moveTo>
                  <a:lnTo>
                    <a:pt x="0" y="0"/>
                  </a:lnTo>
                  <a:lnTo>
                    <a:pt x="9630" y="21600"/>
                  </a:lnTo>
                  <a:lnTo>
                    <a:pt x="21600" y="19370"/>
                  </a:lnTo>
                  <a:lnTo>
                    <a:pt x="1296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8" name="Shape 478"/>
            <p:cNvSpPr/>
            <p:nvPr/>
          </p:nvSpPr>
          <p:spPr>
            <a:xfrm>
              <a:off x="816321" y="85750"/>
              <a:ext cx="50801" cy="117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04" y="0"/>
                  </a:moveTo>
                  <a:lnTo>
                    <a:pt x="0" y="967"/>
                  </a:lnTo>
                  <a:lnTo>
                    <a:pt x="13940" y="21600"/>
                  </a:lnTo>
                  <a:lnTo>
                    <a:pt x="21600" y="20633"/>
                  </a:lnTo>
                  <a:lnTo>
                    <a:pt x="76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9" name="Shape 479"/>
            <p:cNvSpPr/>
            <p:nvPr/>
          </p:nvSpPr>
          <p:spPr>
            <a:xfrm>
              <a:off x="858452" y="75590"/>
              <a:ext cx="48904" cy="11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44" y="0"/>
                  </a:moveTo>
                  <a:lnTo>
                    <a:pt x="4966" y="0"/>
                  </a:lnTo>
                  <a:lnTo>
                    <a:pt x="4069" y="76"/>
                  </a:lnTo>
                  <a:lnTo>
                    <a:pt x="0" y="581"/>
                  </a:lnTo>
                  <a:lnTo>
                    <a:pt x="14480" y="21600"/>
                  </a:lnTo>
                  <a:lnTo>
                    <a:pt x="21600" y="20716"/>
                  </a:lnTo>
                  <a:lnTo>
                    <a:pt x="11368" y="5861"/>
                  </a:lnTo>
                  <a:lnTo>
                    <a:pt x="11249" y="5735"/>
                  </a:lnTo>
                  <a:lnTo>
                    <a:pt x="11129" y="5533"/>
                  </a:lnTo>
                  <a:lnTo>
                    <a:pt x="10890" y="5255"/>
                  </a:lnTo>
                  <a:lnTo>
                    <a:pt x="10710" y="4977"/>
                  </a:lnTo>
                  <a:lnTo>
                    <a:pt x="10531" y="4851"/>
                  </a:lnTo>
                  <a:lnTo>
                    <a:pt x="21247" y="4825"/>
                  </a:lnTo>
                  <a:lnTo>
                    <a:pt x="7060" y="278"/>
                  </a:lnTo>
                  <a:lnTo>
                    <a:pt x="6940" y="227"/>
                  </a:lnTo>
                  <a:lnTo>
                    <a:pt x="6761" y="177"/>
                  </a:lnTo>
                  <a:lnTo>
                    <a:pt x="6462" y="126"/>
                  </a:lnTo>
                  <a:lnTo>
                    <a:pt x="5983" y="25"/>
                  </a:lnTo>
                  <a:lnTo>
                    <a:pt x="574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80" name="Shape 480"/>
            <p:cNvSpPr/>
            <p:nvPr/>
          </p:nvSpPr>
          <p:spPr>
            <a:xfrm>
              <a:off x="731384" y="98348"/>
              <a:ext cx="79656" cy="70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36" y="0"/>
                  </a:moveTo>
                  <a:lnTo>
                    <a:pt x="11351" y="1578"/>
                  </a:lnTo>
                  <a:lnTo>
                    <a:pt x="15208" y="16574"/>
                  </a:lnTo>
                  <a:lnTo>
                    <a:pt x="0" y="21600"/>
                  </a:lnTo>
                  <a:lnTo>
                    <a:pt x="14029" y="21600"/>
                  </a:lnTo>
                  <a:lnTo>
                    <a:pt x="16310" y="20852"/>
                  </a:lnTo>
                  <a:lnTo>
                    <a:pt x="21600" y="20852"/>
                  </a:lnTo>
                  <a:lnTo>
                    <a:pt x="1623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81" name="Shape 481"/>
            <p:cNvSpPr/>
            <p:nvPr/>
          </p:nvSpPr>
          <p:spPr>
            <a:xfrm>
              <a:off x="882294" y="101464"/>
              <a:ext cx="100923" cy="6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93" y="0"/>
                  </a:moveTo>
                  <a:lnTo>
                    <a:pt x="0" y="0"/>
                  </a:lnTo>
                  <a:lnTo>
                    <a:pt x="18266" y="21114"/>
                  </a:lnTo>
                  <a:lnTo>
                    <a:pt x="18411" y="21335"/>
                  </a:lnTo>
                  <a:lnTo>
                    <a:pt x="18585" y="21467"/>
                  </a:lnTo>
                  <a:lnTo>
                    <a:pt x="18846" y="21556"/>
                  </a:lnTo>
                  <a:lnTo>
                    <a:pt x="19078" y="21600"/>
                  </a:lnTo>
                  <a:lnTo>
                    <a:pt x="19368" y="21600"/>
                  </a:lnTo>
                  <a:lnTo>
                    <a:pt x="19686" y="21467"/>
                  </a:lnTo>
                  <a:lnTo>
                    <a:pt x="21600" y="20584"/>
                  </a:lnTo>
                  <a:lnTo>
                    <a:pt x="20166" y="13075"/>
                  </a:lnTo>
                  <a:lnTo>
                    <a:pt x="16497" y="13075"/>
                  </a:lnTo>
                  <a:lnTo>
                    <a:pt x="519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82" name="Shape 482"/>
            <p:cNvSpPr/>
            <p:nvPr/>
          </p:nvSpPr>
          <p:spPr>
            <a:xfrm>
              <a:off x="975494" y="23977"/>
              <a:ext cx="102567" cy="13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92" y="0"/>
                  </a:moveTo>
                  <a:lnTo>
                    <a:pt x="0" y="3337"/>
                  </a:lnTo>
                  <a:lnTo>
                    <a:pt x="6904" y="21600"/>
                  </a:lnTo>
                  <a:lnTo>
                    <a:pt x="21600" y="18307"/>
                  </a:lnTo>
                  <a:lnTo>
                    <a:pt x="9757" y="18307"/>
                  </a:lnTo>
                  <a:lnTo>
                    <a:pt x="7646" y="12732"/>
                  </a:lnTo>
                  <a:lnTo>
                    <a:pt x="16661" y="10712"/>
                  </a:lnTo>
                  <a:lnTo>
                    <a:pt x="16525" y="10361"/>
                  </a:lnTo>
                  <a:lnTo>
                    <a:pt x="6762" y="10361"/>
                  </a:lnTo>
                  <a:lnTo>
                    <a:pt x="4707" y="4939"/>
                  </a:lnTo>
                  <a:lnTo>
                    <a:pt x="15805" y="2459"/>
                  </a:lnTo>
                  <a:lnTo>
                    <a:pt x="14892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83" name="Shape 483"/>
            <p:cNvSpPr/>
            <p:nvPr/>
          </p:nvSpPr>
          <p:spPr>
            <a:xfrm>
              <a:off x="934313" y="51883"/>
              <a:ext cx="42206" cy="89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50" y="0"/>
                  </a:moveTo>
                  <a:lnTo>
                    <a:pt x="0" y="1142"/>
                  </a:lnTo>
                  <a:lnTo>
                    <a:pt x="11786" y="20197"/>
                  </a:lnTo>
                  <a:lnTo>
                    <a:pt x="11925" y="20491"/>
                  </a:lnTo>
                  <a:lnTo>
                    <a:pt x="12133" y="20784"/>
                  </a:lnTo>
                  <a:lnTo>
                    <a:pt x="12410" y="21111"/>
                  </a:lnTo>
                  <a:lnTo>
                    <a:pt x="12618" y="21404"/>
                  </a:lnTo>
                  <a:lnTo>
                    <a:pt x="12757" y="21567"/>
                  </a:lnTo>
                  <a:lnTo>
                    <a:pt x="21600" y="21600"/>
                  </a:lnTo>
                  <a:lnTo>
                    <a:pt x="825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84" name="Shape 484"/>
            <p:cNvSpPr/>
            <p:nvPr/>
          </p:nvSpPr>
          <p:spPr>
            <a:xfrm>
              <a:off x="1021825" y="121513"/>
              <a:ext cx="57166" cy="15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62" y="0"/>
                  </a:moveTo>
                  <a:lnTo>
                    <a:pt x="0" y="21600"/>
                  </a:lnTo>
                  <a:lnTo>
                    <a:pt x="21249" y="21600"/>
                  </a:lnTo>
                  <a:lnTo>
                    <a:pt x="21600" y="21221"/>
                  </a:lnTo>
                  <a:lnTo>
                    <a:pt x="19962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85" name="Shape 485"/>
            <p:cNvSpPr/>
            <p:nvPr/>
          </p:nvSpPr>
          <p:spPr>
            <a:xfrm>
              <a:off x="1125321" y="15443"/>
              <a:ext cx="31586" cy="64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3" y="0"/>
                  </a:moveTo>
                  <a:lnTo>
                    <a:pt x="1297" y="0"/>
                  </a:lnTo>
                  <a:lnTo>
                    <a:pt x="2687" y="45"/>
                  </a:lnTo>
                  <a:lnTo>
                    <a:pt x="3891" y="182"/>
                  </a:lnTo>
                  <a:lnTo>
                    <a:pt x="10520" y="5082"/>
                  </a:lnTo>
                  <a:lnTo>
                    <a:pt x="9820" y="6625"/>
                  </a:lnTo>
                  <a:lnTo>
                    <a:pt x="9171" y="7442"/>
                  </a:lnTo>
                  <a:lnTo>
                    <a:pt x="8338" y="8168"/>
                  </a:lnTo>
                  <a:lnTo>
                    <a:pt x="7596" y="8894"/>
                  </a:lnTo>
                  <a:lnTo>
                    <a:pt x="6577" y="9575"/>
                  </a:lnTo>
                  <a:lnTo>
                    <a:pt x="5465" y="10301"/>
                  </a:lnTo>
                  <a:lnTo>
                    <a:pt x="4261" y="10982"/>
                  </a:lnTo>
                  <a:lnTo>
                    <a:pt x="3242" y="11662"/>
                  </a:lnTo>
                  <a:lnTo>
                    <a:pt x="2316" y="12388"/>
                  </a:lnTo>
                  <a:lnTo>
                    <a:pt x="1390" y="13069"/>
                  </a:lnTo>
                  <a:lnTo>
                    <a:pt x="740" y="13840"/>
                  </a:lnTo>
                  <a:lnTo>
                    <a:pt x="278" y="14566"/>
                  </a:lnTo>
                  <a:lnTo>
                    <a:pt x="93" y="14929"/>
                  </a:lnTo>
                  <a:lnTo>
                    <a:pt x="0" y="16109"/>
                  </a:lnTo>
                  <a:lnTo>
                    <a:pt x="648" y="17017"/>
                  </a:lnTo>
                  <a:lnTo>
                    <a:pt x="4168" y="21600"/>
                  </a:lnTo>
                  <a:lnTo>
                    <a:pt x="12507" y="20420"/>
                  </a:lnTo>
                  <a:lnTo>
                    <a:pt x="10932" y="15882"/>
                  </a:lnTo>
                  <a:lnTo>
                    <a:pt x="10746" y="15429"/>
                  </a:lnTo>
                  <a:lnTo>
                    <a:pt x="10932" y="14929"/>
                  </a:lnTo>
                  <a:lnTo>
                    <a:pt x="12043" y="13931"/>
                  </a:lnTo>
                  <a:lnTo>
                    <a:pt x="12784" y="13341"/>
                  </a:lnTo>
                  <a:lnTo>
                    <a:pt x="13804" y="12706"/>
                  </a:lnTo>
                  <a:lnTo>
                    <a:pt x="14729" y="12071"/>
                  </a:lnTo>
                  <a:lnTo>
                    <a:pt x="15748" y="11390"/>
                  </a:lnTo>
                  <a:lnTo>
                    <a:pt x="16860" y="10618"/>
                  </a:lnTo>
                  <a:lnTo>
                    <a:pt x="18064" y="9892"/>
                  </a:lnTo>
                  <a:lnTo>
                    <a:pt x="18991" y="9076"/>
                  </a:lnTo>
                  <a:lnTo>
                    <a:pt x="19825" y="8123"/>
                  </a:lnTo>
                  <a:lnTo>
                    <a:pt x="20659" y="7215"/>
                  </a:lnTo>
                  <a:lnTo>
                    <a:pt x="21215" y="6171"/>
                  </a:lnTo>
                  <a:lnTo>
                    <a:pt x="21400" y="5082"/>
                  </a:lnTo>
                  <a:lnTo>
                    <a:pt x="21600" y="4266"/>
                  </a:lnTo>
                  <a:lnTo>
                    <a:pt x="21585" y="3539"/>
                  </a:lnTo>
                  <a:lnTo>
                    <a:pt x="21400" y="2723"/>
                  </a:lnTo>
                  <a:lnTo>
                    <a:pt x="19733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86" name="Shape 486"/>
            <p:cNvSpPr/>
            <p:nvPr/>
          </p:nvSpPr>
          <p:spPr>
            <a:xfrm>
              <a:off x="1092673" y="0"/>
              <a:ext cx="61503" cy="29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99" y="0"/>
                  </a:moveTo>
                  <a:lnTo>
                    <a:pt x="0" y="16224"/>
                  </a:lnTo>
                  <a:lnTo>
                    <a:pt x="1999" y="20329"/>
                  </a:lnTo>
                  <a:lnTo>
                    <a:pt x="2569" y="21307"/>
                  </a:lnTo>
                  <a:lnTo>
                    <a:pt x="3140" y="21600"/>
                  </a:lnTo>
                  <a:lnTo>
                    <a:pt x="4139" y="21014"/>
                  </a:lnTo>
                  <a:lnTo>
                    <a:pt x="4473" y="20427"/>
                  </a:lnTo>
                  <a:lnTo>
                    <a:pt x="4758" y="19645"/>
                  </a:lnTo>
                  <a:lnTo>
                    <a:pt x="5043" y="18766"/>
                  </a:lnTo>
                  <a:lnTo>
                    <a:pt x="5376" y="17886"/>
                  </a:lnTo>
                  <a:lnTo>
                    <a:pt x="5805" y="17006"/>
                  </a:lnTo>
                  <a:lnTo>
                    <a:pt x="6185" y="16029"/>
                  </a:lnTo>
                  <a:lnTo>
                    <a:pt x="6756" y="15149"/>
                  </a:lnTo>
                  <a:lnTo>
                    <a:pt x="11419" y="11142"/>
                  </a:lnTo>
                  <a:lnTo>
                    <a:pt x="21600" y="11142"/>
                  </a:lnTo>
                  <a:lnTo>
                    <a:pt x="20982" y="8699"/>
                  </a:lnTo>
                  <a:lnTo>
                    <a:pt x="13227" y="195"/>
                  </a:lnTo>
                  <a:lnTo>
                    <a:pt x="11799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87" name="Shape 487"/>
            <p:cNvSpPr/>
            <p:nvPr/>
          </p:nvSpPr>
          <p:spPr>
            <a:xfrm>
              <a:off x="1133855" y="94826"/>
              <a:ext cx="23302" cy="23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22" y="0"/>
                  </a:moveTo>
                  <a:lnTo>
                    <a:pt x="9042" y="125"/>
                  </a:lnTo>
                  <a:lnTo>
                    <a:pt x="7660" y="624"/>
                  </a:lnTo>
                  <a:lnTo>
                    <a:pt x="6153" y="999"/>
                  </a:lnTo>
                  <a:lnTo>
                    <a:pt x="4898" y="1623"/>
                  </a:lnTo>
                  <a:lnTo>
                    <a:pt x="3767" y="2622"/>
                  </a:lnTo>
                  <a:lnTo>
                    <a:pt x="2636" y="3496"/>
                  </a:lnTo>
                  <a:lnTo>
                    <a:pt x="0" y="12361"/>
                  </a:lnTo>
                  <a:lnTo>
                    <a:pt x="377" y="13734"/>
                  </a:lnTo>
                  <a:lnTo>
                    <a:pt x="753" y="15232"/>
                  </a:lnTo>
                  <a:lnTo>
                    <a:pt x="1507" y="16481"/>
                  </a:lnTo>
                  <a:lnTo>
                    <a:pt x="3265" y="18728"/>
                  </a:lnTo>
                  <a:lnTo>
                    <a:pt x="4270" y="19602"/>
                  </a:lnTo>
                  <a:lnTo>
                    <a:pt x="5525" y="20227"/>
                  </a:lnTo>
                  <a:lnTo>
                    <a:pt x="6656" y="20976"/>
                  </a:lnTo>
                  <a:lnTo>
                    <a:pt x="7912" y="21350"/>
                  </a:lnTo>
                  <a:lnTo>
                    <a:pt x="10674" y="21600"/>
                  </a:lnTo>
                  <a:lnTo>
                    <a:pt x="12181" y="21475"/>
                  </a:lnTo>
                  <a:lnTo>
                    <a:pt x="20093" y="15982"/>
                  </a:lnTo>
                  <a:lnTo>
                    <a:pt x="20721" y="14858"/>
                  </a:lnTo>
                  <a:lnTo>
                    <a:pt x="21098" y="13484"/>
                  </a:lnTo>
                  <a:lnTo>
                    <a:pt x="21600" y="10738"/>
                  </a:lnTo>
                  <a:lnTo>
                    <a:pt x="21473" y="9239"/>
                  </a:lnTo>
                  <a:lnTo>
                    <a:pt x="20972" y="7866"/>
                  </a:lnTo>
                  <a:lnTo>
                    <a:pt x="20595" y="6492"/>
                  </a:lnTo>
                  <a:lnTo>
                    <a:pt x="19967" y="5244"/>
                  </a:lnTo>
                  <a:lnTo>
                    <a:pt x="18963" y="4120"/>
                  </a:lnTo>
                  <a:lnTo>
                    <a:pt x="18083" y="2997"/>
                  </a:lnTo>
                  <a:lnTo>
                    <a:pt x="17079" y="2123"/>
                  </a:lnTo>
                  <a:lnTo>
                    <a:pt x="15823" y="1498"/>
                  </a:lnTo>
                  <a:lnTo>
                    <a:pt x="14693" y="874"/>
                  </a:lnTo>
                  <a:lnTo>
                    <a:pt x="13312" y="375"/>
                  </a:lnTo>
                  <a:lnTo>
                    <a:pt x="11929" y="250"/>
                  </a:lnTo>
                  <a:lnTo>
                    <a:pt x="10422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88" name="Shape 488"/>
            <p:cNvSpPr/>
            <p:nvPr/>
          </p:nvSpPr>
          <p:spPr>
            <a:xfrm>
              <a:off x="32240" y="75454"/>
              <a:ext cx="1021725" cy="297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74" y="5690"/>
                  </a:moveTo>
                  <a:lnTo>
                    <a:pt x="13285" y="5690"/>
                  </a:lnTo>
                  <a:lnTo>
                    <a:pt x="13357" y="5700"/>
                  </a:lnTo>
                  <a:lnTo>
                    <a:pt x="13420" y="5720"/>
                  </a:lnTo>
                  <a:lnTo>
                    <a:pt x="13469" y="5759"/>
                  </a:lnTo>
                  <a:lnTo>
                    <a:pt x="13563" y="5848"/>
                  </a:lnTo>
                  <a:lnTo>
                    <a:pt x="13638" y="5946"/>
                  </a:lnTo>
                  <a:lnTo>
                    <a:pt x="13669" y="5956"/>
                  </a:lnTo>
                  <a:lnTo>
                    <a:pt x="13698" y="5927"/>
                  </a:lnTo>
                  <a:lnTo>
                    <a:pt x="13721" y="5907"/>
                  </a:lnTo>
                  <a:lnTo>
                    <a:pt x="13741" y="5868"/>
                  </a:lnTo>
                  <a:lnTo>
                    <a:pt x="13764" y="5769"/>
                  </a:lnTo>
                  <a:lnTo>
                    <a:pt x="13772" y="5720"/>
                  </a:lnTo>
                  <a:lnTo>
                    <a:pt x="13774" y="5690"/>
                  </a:lnTo>
                  <a:close/>
                  <a:moveTo>
                    <a:pt x="1080" y="18528"/>
                  </a:moveTo>
                  <a:lnTo>
                    <a:pt x="475" y="18528"/>
                  </a:lnTo>
                  <a:lnTo>
                    <a:pt x="567" y="18646"/>
                  </a:lnTo>
                  <a:lnTo>
                    <a:pt x="659" y="18774"/>
                  </a:lnTo>
                  <a:lnTo>
                    <a:pt x="722" y="19050"/>
                  </a:lnTo>
                  <a:lnTo>
                    <a:pt x="759" y="19483"/>
                  </a:lnTo>
                  <a:lnTo>
                    <a:pt x="776" y="19670"/>
                  </a:lnTo>
                  <a:lnTo>
                    <a:pt x="0" y="21600"/>
                  </a:lnTo>
                  <a:lnTo>
                    <a:pt x="1376" y="21600"/>
                  </a:lnTo>
                  <a:lnTo>
                    <a:pt x="1266" y="21383"/>
                  </a:lnTo>
                  <a:lnTo>
                    <a:pt x="1163" y="21177"/>
                  </a:lnTo>
                  <a:lnTo>
                    <a:pt x="842" y="21177"/>
                  </a:lnTo>
                  <a:lnTo>
                    <a:pt x="1150" y="19483"/>
                  </a:lnTo>
                  <a:lnTo>
                    <a:pt x="1149" y="19336"/>
                  </a:lnTo>
                  <a:lnTo>
                    <a:pt x="1143" y="19188"/>
                  </a:lnTo>
                  <a:lnTo>
                    <a:pt x="1126" y="18981"/>
                  </a:lnTo>
                  <a:lnTo>
                    <a:pt x="1097" y="18646"/>
                  </a:lnTo>
                  <a:lnTo>
                    <a:pt x="1080" y="18528"/>
                  </a:lnTo>
                  <a:close/>
                  <a:moveTo>
                    <a:pt x="8353" y="15291"/>
                  </a:moveTo>
                  <a:lnTo>
                    <a:pt x="8354" y="15447"/>
                  </a:lnTo>
                  <a:lnTo>
                    <a:pt x="8368" y="15486"/>
                  </a:lnTo>
                  <a:lnTo>
                    <a:pt x="8377" y="15437"/>
                  </a:lnTo>
                  <a:lnTo>
                    <a:pt x="8371" y="15368"/>
                  </a:lnTo>
                  <a:lnTo>
                    <a:pt x="8353" y="15291"/>
                  </a:lnTo>
                  <a:close/>
                  <a:moveTo>
                    <a:pt x="10651" y="8418"/>
                  </a:moveTo>
                  <a:lnTo>
                    <a:pt x="10648" y="8516"/>
                  </a:lnTo>
                  <a:lnTo>
                    <a:pt x="10659" y="8624"/>
                  </a:lnTo>
                  <a:lnTo>
                    <a:pt x="10667" y="8666"/>
                  </a:lnTo>
                  <a:lnTo>
                    <a:pt x="10651" y="8418"/>
                  </a:lnTo>
                  <a:close/>
                  <a:moveTo>
                    <a:pt x="21522" y="0"/>
                  </a:moveTo>
                  <a:lnTo>
                    <a:pt x="20620" y="906"/>
                  </a:lnTo>
                  <a:lnTo>
                    <a:pt x="21600" y="906"/>
                  </a:lnTo>
                  <a:lnTo>
                    <a:pt x="21522" y="0"/>
                  </a:lnTo>
                  <a:close/>
                  <a:moveTo>
                    <a:pt x="11047" y="8418"/>
                  </a:moveTo>
                  <a:lnTo>
                    <a:pt x="10651" y="8418"/>
                  </a:lnTo>
                  <a:lnTo>
                    <a:pt x="10667" y="8666"/>
                  </a:lnTo>
                  <a:lnTo>
                    <a:pt x="10705" y="8861"/>
                  </a:lnTo>
                  <a:lnTo>
                    <a:pt x="10725" y="8969"/>
                  </a:lnTo>
                  <a:lnTo>
                    <a:pt x="10745" y="9048"/>
                  </a:lnTo>
                  <a:lnTo>
                    <a:pt x="11370" y="11785"/>
                  </a:lnTo>
                  <a:lnTo>
                    <a:pt x="10568" y="12582"/>
                  </a:lnTo>
                  <a:lnTo>
                    <a:pt x="11985" y="12582"/>
                  </a:lnTo>
                  <a:lnTo>
                    <a:pt x="11047" y="8418"/>
                  </a:lnTo>
                  <a:close/>
                  <a:moveTo>
                    <a:pt x="1008" y="21078"/>
                  </a:moveTo>
                  <a:lnTo>
                    <a:pt x="842" y="21177"/>
                  </a:lnTo>
                  <a:lnTo>
                    <a:pt x="1163" y="21177"/>
                  </a:lnTo>
                  <a:lnTo>
                    <a:pt x="1148" y="21147"/>
                  </a:lnTo>
                  <a:lnTo>
                    <a:pt x="1008" y="21078"/>
                  </a:lnTo>
                  <a:close/>
                  <a:moveTo>
                    <a:pt x="4948" y="16957"/>
                  </a:moveTo>
                  <a:lnTo>
                    <a:pt x="4946" y="17002"/>
                  </a:lnTo>
                  <a:lnTo>
                    <a:pt x="4952" y="17091"/>
                  </a:lnTo>
                  <a:lnTo>
                    <a:pt x="4966" y="17150"/>
                  </a:lnTo>
                  <a:lnTo>
                    <a:pt x="4969" y="17081"/>
                  </a:lnTo>
                  <a:lnTo>
                    <a:pt x="4957" y="16993"/>
                  </a:lnTo>
                  <a:lnTo>
                    <a:pt x="4948" y="16957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90" name="Shape 490"/>
          <p:cNvSpPr/>
          <p:nvPr/>
        </p:nvSpPr>
        <p:spPr>
          <a:xfrm>
            <a:off x="6461759" y="5931814"/>
            <a:ext cx="1750773" cy="74940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1" name="Shape 491"/>
          <p:cNvSpPr/>
          <p:nvPr/>
        </p:nvSpPr>
        <p:spPr>
          <a:xfrm>
            <a:off x="9062448" y="3645677"/>
            <a:ext cx="3314193" cy="603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lnSpc>
                <a:spcPts val="2800"/>
              </a:lnSpc>
              <a:spcBef>
                <a:spcPts val="100"/>
              </a:spcBef>
              <a:defRPr sz="1800"/>
            </a:pPr>
            <a:r>
              <a:rPr spc="-25" sz="24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FUNDING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 indent="1033144" algn="l" defTabSz="457200">
              <a:lnSpc>
                <a:spcPts val="1900"/>
              </a:lnSpc>
              <a:defRPr sz="1800"/>
            </a:pPr>
            <a:r>
              <a:rPr spc="-80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spc="-5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important </a:t>
            </a:r>
            <a:r>
              <a:rPr spc="45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spc="-155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60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MSMEs</a:t>
            </a:r>
          </a:p>
        </p:txBody>
      </p:sp>
      <p:sp>
        <p:nvSpPr>
          <p:cNvPr id="492" name="Shape 492"/>
          <p:cNvSpPr/>
          <p:nvPr/>
        </p:nvSpPr>
        <p:spPr>
          <a:xfrm>
            <a:off x="8980738" y="4841896"/>
            <a:ext cx="3746331" cy="2653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292734" algn="l" defTabSz="457200">
              <a:lnSpc>
                <a:spcPts val="1900"/>
              </a:lnSpc>
              <a:defRPr sz="1800"/>
            </a:pPr>
            <a:r>
              <a:rPr spc="10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But the </a:t>
            </a:r>
            <a:r>
              <a:rPr spc="-25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most </a:t>
            </a:r>
            <a:r>
              <a:rPr spc="-5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important</a:t>
            </a:r>
            <a:r>
              <a:rPr spc="-254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65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lvl="0" marL="333375" marR="457834" indent="-321309" algn="l" defTabSz="457200">
              <a:lnSpc>
                <a:spcPct val="76100"/>
              </a:lnSpc>
              <a:spcBef>
                <a:spcPts val="900"/>
              </a:spcBef>
              <a:defRPr sz="1800"/>
            </a:pPr>
            <a:r>
              <a:rPr spc="-158" sz="38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RIGHT  </a:t>
            </a:r>
            <a:r>
              <a:rPr spc="100" sz="38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spc="-142" sz="38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spc="-395" sz="38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spc="-374" sz="38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spc="-232" sz="38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spc="-158" sz="38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spc="-84" sz="38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spc="-10" sz="38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spc="63" sz="38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spc="-506" sz="38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3800">
              <a:latin typeface="Arial"/>
              <a:ea typeface="Arial"/>
              <a:cs typeface="Arial"/>
              <a:sym typeface="Arial"/>
            </a:endParaRPr>
          </a:p>
          <a:p>
            <a:pPr lvl="0" indent="623569" algn="l" defTabSz="457200">
              <a:lnSpc>
                <a:spcPts val="1800"/>
              </a:lnSpc>
              <a:spcBef>
                <a:spcPts val="1400"/>
              </a:spcBef>
              <a:defRPr sz="1800"/>
            </a:pPr>
            <a:r>
              <a:rPr spc="-5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through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lvl="0" marL="323850" marR="5080" indent="-302259" algn="l" defTabSz="457200">
              <a:lnSpc>
                <a:spcPct val="73100"/>
              </a:lnSpc>
              <a:spcBef>
                <a:spcPts val="900"/>
              </a:spcBef>
              <a:defRPr sz="1800"/>
            </a:pPr>
            <a:r>
              <a:rPr spc="-158" sz="38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RIGHT  </a:t>
            </a:r>
            <a:r>
              <a:rPr spc="-527" sz="38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spc="-42" sz="38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spc="-374" sz="38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spc="-385" sz="38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spc="-480" sz="38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spc="-94" sz="38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spc="-84" sz="38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spc="-537" sz="38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spc="-84" sz="38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spc="-10" sz="38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spc="63" sz="38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spc="-506" sz="38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</a:p>
        </p:txBody>
      </p:sp>
      <p:sp>
        <p:nvSpPr>
          <p:cNvPr id="493" name="Shape 493"/>
          <p:cNvSpPr/>
          <p:nvPr/>
        </p:nvSpPr>
        <p:spPr>
          <a:xfrm>
            <a:off x="140883" y="2634008"/>
            <a:ext cx="5982293" cy="159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defRPr sz="1800"/>
            </a:pPr>
            <a:r>
              <a:rPr spc="-5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spc="-74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40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spc="-34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17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percent</a:t>
            </a:r>
            <a:r>
              <a:rPr spc="-57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51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spc="-62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57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MSMEs</a:t>
            </a:r>
            <a:r>
              <a:rPr spc="-74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45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had</a:t>
            </a:r>
            <a:r>
              <a:rPr spc="-62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40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applied</a:t>
            </a:r>
            <a:r>
              <a:rPr spc="-68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45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spc="-62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114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spc="-45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11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construction</a:t>
            </a:r>
            <a:r>
              <a:rPr spc="-85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5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permit  </a:t>
            </a:r>
            <a:r>
              <a:rPr spc="-45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spc="-91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40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r>
              <a:rPr spc="-40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17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percent</a:t>
            </a:r>
            <a:r>
              <a:rPr spc="-74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45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had</a:t>
            </a:r>
            <a:r>
              <a:rPr spc="-68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40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applied</a:t>
            </a:r>
            <a:r>
              <a:rPr spc="-85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45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spc="-62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an</a:t>
            </a:r>
            <a:r>
              <a:rPr spc="-68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28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electrical</a:t>
            </a:r>
            <a:r>
              <a:rPr spc="-74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22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connection</a:t>
            </a:r>
            <a:r>
              <a:rPr spc="-91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40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!!!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lvl="0" indent="12700" algn="l" defTabSz="457200">
              <a:defRPr sz="1800"/>
            </a:pPr>
            <a:r>
              <a:rPr spc="-40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13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IMK </a:t>
            </a:r>
            <a:r>
              <a:rPr spc="-46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spc="-73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WBES </a:t>
            </a:r>
            <a:r>
              <a:rPr spc="-40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data </a:t>
            </a:r>
            <a:r>
              <a:rPr spc="-20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show </a:t>
            </a:r>
            <a:r>
              <a:rPr spc="13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that </a:t>
            </a:r>
            <a:r>
              <a:rPr spc="-6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while </a:t>
            </a:r>
            <a:r>
              <a:rPr spc="-46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MSMEs </a:t>
            </a:r>
            <a:r>
              <a:rPr spc="-53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are </a:t>
            </a:r>
            <a:r>
              <a:rPr spc="-26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abundant </a:t>
            </a:r>
            <a:r>
              <a:rPr spc="-13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in  </a:t>
            </a:r>
            <a:r>
              <a:rPr spc="-46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Indonesia, </a:t>
            </a:r>
            <a:r>
              <a:rPr spc="6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they </a:t>
            </a:r>
            <a:r>
              <a:rPr spc="-53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are </a:t>
            </a:r>
            <a:r>
              <a:rPr spc="-13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typically </a:t>
            </a:r>
            <a:r>
              <a:rPr spc="-80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less </a:t>
            </a:r>
            <a:r>
              <a:rPr spc="-13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productive, </a:t>
            </a:r>
            <a:r>
              <a:rPr spc="-46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pay </a:t>
            </a:r>
            <a:r>
              <a:rPr spc="6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lower </a:t>
            </a:r>
            <a:r>
              <a:rPr spc="-66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wages </a:t>
            </a:r>
            <a:r>
              <a:rPr spc="-53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spc="213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33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take </a:t>
            </a:r>
            <a:r>
              <a:rPr spc="13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fewer </a:t>
            </a:r>
            <a:r>
              <a:rPr spc="-46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steps </a:t>
            </a:r>
            <a:r>
              <a:rPr spc="40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spc="-46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expand </a:t>
            </a:r>
            <a:r>
              <a:rPr spc="6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their </a:t>
            </a:r>
            <a:r>
              <a:rPr spc="-66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businesses </a:t>
            </a:r>
            <a:r>
              <a:rPr spc="-13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than </a:t>
            </a:r>
            <a:r>
              <a:rPr spc="-40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larger </a:t>
            </a:r>
            <a:r>
              <a:rPr spc="-20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firms. </a:t>
            </a:r>
            <a:r>
              <a:rPr spc="-33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They </a:t>
            </a:r>
            <a:r>
              <a:rPr spc="-66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also </a:t>
            </a:r>
            <a:r>
              <a:rPr spc="-53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lack  </a:t>
            </a:r>
            <a:r>
              <a:rPr spc="-59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managerial </a:t>
            </a:r>
            <a:r>
              <a:rPr spc="-46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capacity, </a:t>
            </a:r>
            <a:r>
              <a:rPr spc="-66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based </a:t>
            </a:r>
            <a:r>
              <a:rPr spc="-6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on </a:t>
            </a:r>
            <a:r>
              <a:rPr spc="6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-66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basic </a:t>
            </a:r>
            <a:r>
              <a:rPr spc="-40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characteristics </a:t>
            </a:r>
            <a:r>
              <a:rPr spc="46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6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their</a:t>
            </a:r>
            <a:r>
              <a:rPr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33" sz="1600">
                <a:solidFill>
                  <a:srgbClr val="221F1F"/>
                </a:solidFill>
                <a:latin typeface="Arial"/>
                <a:ea typeface="Arial"/>
                <a:cs typeface="Arial"/>
                <a:sym typeface="Arial"/>
              </a:rPr>
              <a:t>owners.</a:t>
            </a:r>
          </a:p>
        </p:txBody>
      </p:sp>
      <p:sp>
        <p:nvSpPr>
          <p:cNvPr id="494" name="Shape 494"/>
          <p:cNvSpPr/>
          <p:nvPr/>
        </p:nvSpPr>
        <p:spPr>
          <a:xfrm>
            <a:off x="60341" y="9198745"/>
            <a:ext cx="394954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/>
            </a:lvl1pPr>
          </a:lstStyle>
          <a:p>
            <a:pPr lvl="0">
              <a:defRPr sz="1800"/>
            </a:pPr>
            <a:r>
              <a:rPr sz="1700"/>
              <a:t> * Slide taken from Koperasi MSMEs 3.0</a:t>
            </a:r>
          </a:p>
        </p:txBody>
      </p:sp>
      <p:pic>
        <p:nvPicPr>
          <p:cNvPr id="495" name="image3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86204" y="8768186"/>
            <a:ext cx="2790970" cy="6977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joanna-kosinska-433799-unsplash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8798"/>
            <a:ext cx="13004801" cy="8683626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Shape 498"/>
          <p:cNvSpPr/>
          <p:nvPr>
            <p:ph type="title"/>
          </p:nvPr>
        </p:nvSpPr>
        <p:spPr>
          <a:xfrm>
            <a:off x="2581656" y="1208146"/>
            <a:ext cx="7841488" cy="101667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 marL="603484" marR="4013" indent="-593452" defTabSz="722376">
              <a:spcBef>
                <a:spcPts val="300"/>
              </a:spcBef>
              <a:defRPr sz="1800">
                <a:solidFill>
                  <a:srgbClr val="000000"/>
                </a:solidFill>
              </a:defRPr>
            </a:pPr>
            <a:r>
              <a:rPr spc="108" sz="3476"/>
              <a:t>We </a:t>
            </a:r>
            <a:r>
              <a:rPr spc="-108" sz="3476"/>
              <a:t>also </a:t>
            </a:r>
            <a:r>
              <a:rPr sz="3476"/>
              <a:t>highlight the </a:t>
            </a:r>
            <a:r>
              <a:rPr spc="-108" sz="3476"/>
              <a:t>diverse</a:t>
            </a:r>
            <a:r>
              <a:rPr spc="-651" sz="3476"/>
              <a:t> </a:t>
            </a:r>
            <a:r>
              <a:rPr spc="-108" sz="3476"/>
              <a:t>approaches  </a:t>
            </a:r>
            <a:r>
              <a:rPr spc="108" sz="3476"/>
              <a:t>to </a:t>
            </a:r>
            <a:r>
              <a:rPr spc="-108" sz="3476"/>
              <a:t>overcome </a:t>
            </a:r>
            <a:r>
              <a:rPr sz="3476"/>
              <a:t>funding</a:t>
            </a:r>
            <a:r>
              <a:rPr spc="-434" sz="3476"/>
              <a:t> </a:t>
            </a:r>
            <a:r>
              <a:rPr sz="3476"/>
              <a:t>constraints</a:t>
            </a:r>
          </a:p>
        </p:txBody>
      </p:sp>
      <p:grpSp>
        <p:nvGrpSpPr>
          <p:cNvPr id="516" name="Group 516"/>
          <p:cNvGrpSpPr/>
          <p:nvPr/>
        </p:nvGrpSpPr>
        <p:grpSpPr>
          <a:xfrm>
            <a:off x="10388" y="1219199"/>
            <a:ext cx="547300" cy="599035"/>
            <a:chOff x="0" y="0"/>
            <a:chExt cx="547298" cy="599033"/>
          </a:xfrm>
        </p:grpSpPr>
        <p:sp>
          <p:nvSpPr>
            <p:cNvPr id="499" name="Shape 499"/>
            <p:cNvSpPr/>
            <p:nvPr/>
          </p:nvSpPr>
          <p:spPr>
            <a:xfrm>
              <a:off x="441824" y="518565"/>
              <a:ext cx="93677" cy="80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96" y="0"/>
                  </a:moveTo>
                  <a:lnTo>
                    <a:pt x="1275" y="218"/>
                  </a:lnTo>
                  <a:lnTo>
                    <a:pt x="0" y="2255"/>
                  </a:lnTo>
                  <a:lnTo>
                    <a:pt x="191" y="3673"/>
                  </a:lnTo>
                  <a:lnTo>
                    <a:pt x="1062" y="4400"/>
                  </a:lnTo>
                  <a:lnTo>
                    <a:pt x="21278" y="21600"/>
                  </a:lnTo>
                  <a:lnTo>
                    <a:pt x="21600" y="18400"/>
                  </a:lnTo>
                  <a:lnTo>
                    <a:pt x="17939" y="18400"/>
                  </a:lnTo>
                  <a:lnTo>
                    <a:pt x="16466" y="14436"/>
                  </a:lnTo>
                  <a:lnTo>
                    <a:pt x="14930" y="10571"/>
                  </a:lnTo>
                  <a:lnTo>
                    <a:pt x="3364" y="728"/>
                  </a:lnTo>
                  <a:lnTo>
                    <a:pt x="2496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00" name="Shape 500"/>
            <p:cNvSpPr/>
            <p:nvPr/>
          </p:nvSpPr>
          <p:spPr>
            <a:xfrm>
              <a:off x="519622" y="481312"/>
              <a:ext cx="27677" cy="105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57" y="0"/>
                  </a:moveTo>
                  <a:lnTo>
                    <a:pt x="8469" y="664"/>
                  </a:lnTo>
                  <a:lnTo>
                    <a:pt x="2283" y="14463"/>
                  </a:lnTo>
                  <a:lnTo>
                    <a:pt x="7010" y="17147"/>
                  </a:lnTo>
                  <a:lnTo>
                    <a:pt x="12116" y="20217"/>
                  </a:lnTo>
                  <a:lnTo>
                    <a:pt x="0" y="21600"/>
                  </a:lnTo>
                  <a:lnTo>
                    <a:pt x="12393" y="21600"/>
                  </a:lnTo>
                  <a:lnTo>
                    <a:pt x="21167" y="2019"/>
                  </a:lnTo>
                  <a:lnTo>
                    <a:pt x="21600" y="1079"/>
                  </a:lnTo>
                  <a:lnTo>
                    <a:pt x="18999" y="221"/>
                  </a:lnTo>
                  <a:lnTo>
                    <a:pt x="11757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01" name="Shape 501"/>
            <p:cNvSpPr/>
            <p:nvPr/>
          </p:nvSpPr>
          <p:spPr>
            <a:xfrm>
              <a:off x="469594" y="484157"/>
              <a:ext cx="48404" cy="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44" y="0"/>
                  </a:moveTo>
                  <a:lnTo>
                    <a:pt x="0" y="0"/>
                  </a:lnTo>
                  <a:lnTo>
                    <a:pt x="6849" y="10775"/>
                  </a:lnTo>
                  <a:lnTo>
                    <a:pt x="13336" y="21600"/>
                  </a:lnTo>
                  <a:lnTo>
                    <a:pt x="13288" y="21499"/>
                  </a:lnTo>
                  <a:lnTo>
                    <a:pt x="21600" y="21499"/>
                  </a:lnTo>
                  <a:lnTo>
                    <a:pt x="20094" y="18794"/>
                  </a:lnTo>
                  <a:lnTo>
                    <a:pt x="13553" y="7868"/>
                  </a:lnTo>
                  <a:lnTo>
                    <a:pt x="8544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02" name="Shape 502"/>
            <p:cNvSpPr/>
            <p:nvPr/>
          </p:nvSpPr>
          <p:spPr>
            <a:xfrm>
              <a:off x="453731" y="455708"/>
              <a:ext cx="35011" cy="28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949" y="0"/>
                  </a:moveTo>
                  <a:lnTo>
                    <a:pt x="0" y="0"/>
                  </a:lnTo>
                  <a:lnTo>
                    <a:pt x="9846" y="21600"/>
                  </a:lnTo>
                  <a:lnTo>
                    <a:pt x="9787" y="21397"/>
                  </a:lnTo>
                  <a:lnTo>
                    <a:pt x="21600" y="21397"/>
                  </a:lnTo>
                  <a:lnTo>
                    <a:pt x="18997" y="15385"/>
                  </a:lnTo>
                  <a:lnTo>
                    <a:pt x="11949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03" name="Shape 503"/>
            <p:cNvSpPr/>
            <p:nvPr/>
          </p:nvSpPr>
          <p:spPr>
            <a:xfrm>
              <a:off x="402348" y="373481"/>
              <a:ext cx="70751" cy="82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99" y="0"/>
                  </a:moveTo>
                  <a:lnTo>
                    <a:pt x="0" y="0"/>
                  </a:lnTo>
                  <a:lnTo>
                    <a:pt x="5426" y="7058"/>
                  </a:lnTo>
                  <a:lnTo>
                    <a:pt x="10666" y="14258"/>
                  </a:lnTo>
                  <a:lnTo>
                    <a:pt x="15725" y="21600"/>
                  </a:lnTo>
                  <a:lnTo>
                    <a:pt x="15687" y="21529"/>
                  </a:lnTo>
                  <a:lnTo>
                    <a:pt x="21600" y="21529"/>
                  </a:lnTo>
                  <a:lnTo>
                    <a:pt x="20191" y="19365"/>
                  </a:lnTo>
                  <a:lnTo>
                    <a:pt x="15067" y="11953"/>
                  </a:lnTo>
                  <a:lnTo>
                    <a:pt x="9765" y="4646"/>
                  </a:lnTo>
                  <a:lnTo>
                    <a:pt x="6199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04" name="Shape 504"/>
            <p:cNvSpPr/>
            <p:nvPr/>
          </p:nvSpPr>
          <p:spPr>
            <a:xfrm>
              <a:off x="365028" y="321056"/>
              <a:ext cx="57624" cy="52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82" y="0"/>
                  </a:moveTo>
                  <a:lnTo>
                    <a:pt x="0" y="0"/>
                  </a:lnTo>
                  <a:lnTo>
                    <a:pt x="14055" y="21600"/>
                  </a:lnTo>
                  <a:lnTo>
                    <a:pt x="13990" y="21489"/>
                  </a:lnTo>
                  <a:lnTo>
                    <a:pt x="21600" y="21489"/>
                  </a:lnTo>
                  <a:lnTo>
                    <a:pt x="19261" y="17602"/>
                  </a:lnTo>
                  <a:lnTo>
                    <a:pt x="7782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05" name="Shape 505"/>
            <p:cNvSpPr/>
            <p:nvPr/>
          </p:nvSpPr>
          <p:spPr>
            <a:xfrm>
              <a:off x="325824" y="271338"/>
              <a:ext cx="59965" cy="4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39" y="0"/>
                  </a:moveTo>
                  <a:lnTo>
                    <a:pt x="0" y="0"/>
                  </a:lnTo>
                  <a:lnTo>
                    <a:pt x="7207" y="10712"/>
                  </a:lnTo>
                  <a:lnTo>
                    <a:pt x="14190" y="21600"/>
                  </a:lnTo>
                  <a:lnTo>
                    <a:pt x="14122" y="21483"/>
                  </a:lnTo>
                  <a:lnTo>
                    <a:pt x="21600" y="21483"/>
                  </a:lnTo>
                  <a:lnTo>
                    <a:pt x="19060" y="17210"/>
                  </a:lnTo>
                  <a:lnTo>
                    <a:pt x="11979" y="6147"/>
                  </a:lnTo>
                  <a:lnTo>
                    <a:pt x="7839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06" name="Shape 506"/>
            <p:cNvSpPr/>
            <p:nvPr/>
          </p:nvSpPr>
          <p:spPr>
            <a:xfrm>
              <a:off x="305517" y="247226"/>
              <a:ext cx="42070" cy="24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52" y="0"/>
                  </a:moveTo>
                  <a:lnTo>
                    <a:pt x="0" y="0"/>
                  </a:lnTo>
                  <a:lnTo>
                    <a:pt x="10482" y="21600"/>
                  </a:lnTo>
                  <a:lnTo>
                    <a:pt x="21600" y="21479"/>
                  </a:lnTo>
                  <a:lnTo>
                    <a:pt x="17159" y="11947"/>
                  </a:lnTo>
                  <a:lnTo>
                    <a:pt x="11352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07" name="Shape 507"/>
            <p:cNvSpPr/>
            <p:nvPr/>
          </p:nvSpPr>
          <p:spPr>
            <a:xfrm>
              <a:off x="284656" y="223925"/>
              <a:ext cx="42971" cy="23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83" y="0"/>
                  </a:moveTo>
                  <a:lnTo>
                    <a:pt x="0" y="0"/>
                  </a:lnTo>
                  <a:lnTo>
                    <a:pt x="10568" y="21600"/>
                  </a:lnTo>
                  <a:lnTo>
                    <a:pt x="10487" y="21353"/>
                  </a:lnTo>
                  <a:lnTo>
                    <a:pt x="21600" y="21353"/>
                  </a:lnTo>
                  <a:lnTo>
                    <a:pt x="16949" y="11298"/>
                  </a:lnTo>
                  <a:lnTo>
                    <a:pt x="11383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08" name="Shape 508"/>
            <p:cNvSpPr/>
            <p:nvPr/>
          </p:nvSpPr>
          <p:spPr>
            <a:xfrm>
              <a:off x="263441" y="201303"/>
              <a:ext cx="43860" cy="2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97" y="0"/>
                  </a:moveTo>
                  <a:lnTo>
                    <a:pt x="0" y="0"/>
                  </a:lnTo>
                  <a:lnTo>
                    <a:pt x="10497" y="21600"/>
                  </a:lnTo>
                  <a:lnTo>
                    <a:pt x="21600" y="21494"/>
                  </a:lnTo>
                  <a:lnTo>
                    <a:pt x="16626" y="10812"/>
                  </a:lnTo>
                  <a:lnTo>
                    <a:pt x="11397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09" name="Shape 509"/>
            <p:cNvSpPr/>
            <p:nvPr/>
          </p:nvSpPr>
          <p:spPr>
            <a:xfrm>
              <a:off x="241753" y="179493"/>
              <a:ext cx="44831" cy="2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89" y="0"/>
                  </a:moveTo>
                  <a:lnTo>
                    <a:pt x="0" y="0"/>
                  </a:lnTo>
                  <a:lnTo>
                    <a:pt x="65" y="131"/>
                  </a:lnTo>
                  <a:lnTo>
                    <a:pt x="10528" y="21600"/>
                  </a:lnTo>
                  <a:lnTo>
                    <a:pt x="10449" y="21336"/>
                  </a:lnTo>
                  <a:lnTo>
                    <a:pt x="21600" y="21336"/>
                  </a:lnTo>
                  <a:lnTo>
                    <a:pt x="16363" y="9939"/>
                  </a:lnTo>
                  <a:lnTo>
                    <a:pt x="11489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0" name="Shape 510"/>
            <p:cNvSpPr/>
            <p:nvPr/>
          </p:nvSpPr>
          <p:spPr>
            <a:xfrm>
              <a:off x="197374" y="137768"/>
              <a:ext cx="68225" cy="41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39" y="0"/>
                  </a:moveTo>
                  <a:lnTo>
                    <a:pt x="0" y="0"/>
                  </a:lnTo>
                  <a:lnTo>
                    <a:pt x="47" y="70"/>
                  </a:lnTo>
                  <a:lnTo>
                    <a:pt x="7141" y="10634"/>
                  </a:lnTo>
                  <a:lnTo>
                    <a:pt x="14083" y="21600"/>
                  </a:lnTo>
                  <a:lnTo>
                    <a:pt x="21600" y="21547"/>
                  </a:lnTo>
                  <a:lnTo>
                    <a:pt x="17842" y="15391"/>
                  </a:lnTo>
                  <a:lnTo>
                    <a:pt x="10778" y="4197"/>
                  </a:lnTo>
                  <a:lnTo>
                    <a:pt x="7939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1" name="Shape 511"/>
            <p:cNvSpPr/>
            <p:nvPr/>
          </p:nvSpPr>
          <p:spPr>
            <a:xfrm>
              <a:off x="56874" y="32375"/>
              <a:ext cx="165577" cy="10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8" y="0"/>
                  </a:moveTo>
                  <a:lnTo>
                    <a:pt x="0" y="0"/>
                  </a:lnTo>
                  <a:lnTo>
                    <a:pt x="29" y="28"/>
                  </a:lnTo>
                  <a:lnTo>
                    <a:pt x="3168" y="3161"/>
                  </a:lnTo>
                  <a:lnTo>
                    <a:pt x="6266" y="6517"/>
                  </a:lnTo>
                  <a:lnTo>
                    <a:pt x="9341" y="10038"/>
                  </a:lnTo>
                  <a:lnTo>
                    <a:pt x="12379" y="13727"/>
                  </a:lnTo>
                  <a:lnTo>
                    <a:pt x="15392" y="17581"/>
                  </a:lnTo>
                  <a:lnTo>
                    <a:pt x="18347" y="21600"/>
                  </a:lnTo>
                  <a:lnTo>
                    <a:pt x="18329" y="21574"/>
                  </a:lnTo>
                  <a:lnTo>
                    <a:pt x="21600" y="21574"/>
                  </a:lnTo>
                  <a:lnTo>
                    <a:pt x="16800" y="14919"/>
                  </a:lnTo>
                  <a:lnTo>
                    <a:pt x="10657" y="7265"/>
                  </a:lnTo>
                  <a:lnTo>
                    <a:pt x="4374" y="278"/>
                  </a:lnTo>
                  <a:lnTo>
                    <a:pt x="4098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2" name="Shape 512"/>
            <p:cNvSpPr/>
            <p:nvPr/>
          </p:nvSpPr>
          <p:spPr>
            <a:xfrm>
              <a:off x="32611" y="17881"/>
              <a:ext cx="55679" cy="14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4" y="0"/>
                  </a:moveTo>
                  <a:lnTo>
                    <a:pt x="0" y="0"/>
                  </a:lnTo>
                  <a:lnTo>
                    <a:pt x="9441" y="21600"/>
                  </a:lnTo>
                  <a:lnTo>
                    <a:pt x="21600" y="21532"/>
                  </a:lnTo>
                  <a:lnTo>
                    <a:pt x="12824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3" name="Shape 513"/>
            <p:cNvSpPr/>
            <p:nvPr/>
          </p:nvSpPr>
          <p:spPr>
            <a:xfrm>
              <a:off x="8242" y="4198"/>
              <a:ext cx="57427" cy="13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990" y="0"/>
                  </a:moveTo>
                  <a:lnTo>
                    <a:pt x="0" y="0"/>
                  </a:lnTo>
                  <a:lnTo>
                    <a:pt x="95" y="213"/>
                  </a:lnTo>
                  <a:lnTo>
                    <a:pt x="9248" y="21600"/>
                  </a:lnTo>
                  <a:lnTo>
                    <a:pt x="9166" y="21388"/>
                  </a:lnTo>
                  <a:lnTo>
                    <a:pt x="21600" y="21388"/>
                  </a:lnTo>
                  <a:lnTo>
                    <a:pt x="12990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4" name="Shape 514"/>
            <p:cNvSpPr/>
            <p:nvPr/>
          </p:nvSpPr>
          <p:spPr>
            <a:xfrm>
              <a:off x="0" y="0"/>
              <a:ext cx="42777" cy="4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49" y="0"/>
                  </a:moveTo>
                  <a:lnTo>
                    <a:pt x="0" y="0"/>
                  </a:lnTo>
                  <a:lnTo>
                    <a:pt x="4229" y="21600"/>
                  </a:lnTo>
                  <a:lnTo>
                    <a:pt x="21600" y="21217"/>
                  </a:lnTo>
                  <a:lnTo>
                    <a:pt x="20799" y="16430"/>
                  </a:lnTo>
                  <a:lnTo>
                    <a:pt x="17849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5" name="Shape 515"/>
            <p:cNvSpPr/>
            <p:nvPr/>
          </p:nvSpPr>
          <p:spPr>
            <a:xfrm>
              <a:off x="56946" y="32421"/>
              <a:ext cx="478201" cy="554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31" y="20239"/>
                  </a:moveTo>
                  <a:lnTo>
                    <a:pt x="20946" y="20865"/>
                  </a:lnTo>
                  <a:lnTo>
                    <a:pt x="21475" y="21199"/>
                  </a:lnTo>
                  <a:lnTo>
                    <a:pt x="20869" y="21426"/>
                  </a:lnTo>
                  <a:lnTo>
                    <a:pt x="21362" y="21426"/>
                  </a:lnTo>
                  <a:lnTo>
                    <a:pt x="21600" y="21336"/>
                  </a:lnTo>
                  <a:lnTo>
                    <a:pt x="21304" y="20751"/>
                  </a:lnTo>
                  <a:lnTo>
                    <a:pt x="21031" y="20239"/>
                  </a:lnTo>
                  <a:close/>
                  <a:moveTo>
                    <a:pt x="20309" y="20464"/>
                  </a:moveTo>
                  <a:lnTo>
                    <a:pt x="20608" y="21025"/>
                  </a:lnTo>
                  <a:lnTo>
                    <a:pt x="20605" y="21014"/>
                  </a:lnTo>
                  <a:lnTo>
                    <a:pt x="20925" y="21014"/>
                  </a:lnTo>
                  <a:lnTo>
                    <a:pt x="20946" y="20865"/>
                  </a:lnTo>
                  <a:lnTo>
                    <a:pt x="20309" y="20464"/>
                  </a:lnTo>
                  <a:close/>
                  <a:moveTo>
                    <a:pt x="7353" y="4899"/>
                  </a:moveTo>
                  <a:lnTo>
                    <a:pt x="7360" y="4904"/>
                  </a:lnTo>
                  <a:lnTo>
                    <a:pt x="7353" y="4899"/>
                  </a:lnTo>
                  <a:close/>
                  <a:moveTo>
                    <a:pt x="20605" y="21014"/>
                  </a:moveTo>
                  <a:lnTo>
                    <a:pt x="20608" y="21025"/>
                  </a:lnTo>
                  <a:lnTo>
                    <a:pt x="20605" y="21014"/>
                  </a:lnTo>
                  <a:close/>
                  <a:moveTo>
                    <a:pt x="5318" y="3337"/>
                  </a:moveTo>
                  <a:lnTo>
                    <a:pt x="5325" y="3343"/>
                  </a:lnTo>
                  <a:lnTo>
                    <a:pt x="5318" y="3337"/>
                  </a:lnTo>
                  <a:close/>
                  <a:moveTo>
                    <a:pt x="4275" y="2604"/>
                  </a:moveTo>
                  <a:lnTo>
                    <a:pt x="4282" y="2609"/>
                  </a:lnTo>
                  <a:lnTo>
                    <a:pt x="4275" y="2604"/>
                  </a:lnTo>
                  <a:close/>
                  <a:moveTo>
                    <a:pt x="3222" y="1903"/>
                  </a:moveTo>
                  <a:lnTo>
                    <a:pt x="3230" y="1908"/>
                  </a:lnTo>
                  <a:lnTo>
                    <a:pt x="3222" y="1903"/>
                  </a:lnTo>
                  <a:close/>
                  <a:moveTo>
                    <a:pt x="2157" y="1233"/>
                  </a:moveTo>
                  <a:lnTo>
                    <a:pt x="2166" y="1238"/>
                  </a:lnTo>
                  <a:lnTo>
                    <a:pt x="2157" y="1233"/>
                  </a:lnTo>
                  <a:close/>
                  <a:moveTo>
                    <a:pt x="1083" y="594"/>
                  </a:moveTo>
                  <a:lnTo>
                    <a:pt x="1092" y="600"/>
                  </a:lnTo>
                  <a:lnTo>
                    <a:pt x="1083" y="594"/>
                  </a:lnTo>
                  <a:close/>
                  <a:moveTo>
                    <a:pt x="0" y="0"/>
                  </a:moveTo>
                  <a:lnTo>
                    <a:pt x="6" y="3"/>
                  </a:lnTo>
                  <a:lnTo>
                    <a:pt x="0" y="0"/>
                  </a:lnTo>
                  <a:close/>
                  <a:moveTo>
                    <a:pt x="20825" y="19854"/>
                  </a:moveTo>
                  <a:lnTo>
                    <a:pt x="19984" y="19854"/>
                  </a:lnTo>
                  <a:lnTo>
                    <a:pt x="20309" y="20464"/>
                  </a:lnTo>
                  <a:lnTo>
                    <a:pt x="20946" y="20865"/>
                  </a:lnTo>
                  <a:lnTo>
                    <a:pt x="21031" y="20239"/>
                  </a:lnTo>
                  <a:lnTo>
                    <a:pt x="20825" y="19854"/>
                  </a:lnTo>
                  <a:close/>
                  <a:moveTo>
                    <a:pt x="20925" y="21014"/>
                  </a:moveTo>
                  <a:lnTo>
                    <a:pt x="20605" y="21014"/>
                  </a:lnTo>
                  <a:lnTo>
                    <a:pt x="20899" y="21600"/>
                  </a:lnTo>
                  <a:lnTo>
                    <a:pt x="21362" y="21426"/>
                  </a:lnTo>
                  <a:lnTo>
                    <a:pt x="20869" y="21426"/>
                  </a:lnTo>
                  <a:lnTo>
                    <a:pt x="20925" y="21014"/>
                  </a:lnTo>
                  <a:close/>
                  <a:moveTo>
                    <a:pt x="20946" y="20865"/>
                  </a:moveTo>
                  <a:lnTo>
                    <a:pt x="20869" y="21426"/>
                  </a:lnTo>
                  <a:lnTo>
                    <a:pt x="21475" y="21199"/>
                  </a:lnTo>
                  <a:lnTo>
                    <a:pt x="20946" y="20865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17" name="Shape 517"/>
          <p:cNvSpPr/>
          <p:nvPr/>
        </p:nvSpPr>
        <p:spPr>
          <a:xfrm>
            <a:off x="184125" y="1928774"/>
            <a:ext cx="1401404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100"/>
              </a:spcBef>
              <a:defRPr sz="1800"/>
            </a:pPr>
            <a:r>
              <a:rPr b="1" i="1" spc="4" sz="20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b="1" i="1" spc="130" sz="20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b="1" i="1" spc="190" sz="20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1" i="1" spc="135" sz="20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b="1" i="1" spc="90" sz="20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b="1" i="1" spc="245" sz="20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1" i="1" spc="204" sz="20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</p:txBody>
      </p:sp>
      <p:grpSp>
        <p:nvGrpSpPr>
          <p:cNvPr id="521" name="Group 521"/>
          <p:cNvGrpSpPr/>
          <p:nvPr/>
        </p:nvGrpSpPr>
        <p:grpSpPr>
          <a:xfrm>
            <a:off x="101113" y="1817826"/>
            <a:ext cx="1545616" cy="680444"/>
            <a:chOff x="0" y="0"/>
            <a:chExt cx="1545615" cy="680443"/>
          </a:xfrm>
        </p:grpSpPr>
        <p:sp>
          <p:nvSpPr>
            <p:cNvPr id="518" name="Shape 518"/>
            <p:cNvSpPr/>
            <p:nvPr/>
          </p:nvSpPr>
          <p:spPr>
            <a:xfrm>
              <a:off x="0" y="301921"/>
              <a:ext cx="1147045" cy="378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95" y="0"/>
                  </a:moveTo>
                  <a:lnTo>
                    <a:pt x="111" y="412"/>
                  </a:lnTo>
                  <a:lnTo>
                    <a:pt x="0" y="1362"/>
                  </a:lnTo>
                  <a:lnTo>
                    <a:pt x="158" y="4030"/>
                  </a:lnTo>
                  <a:lnTo>
                    <a:pt x="461" y="6454"/>
                  </a:lnTo>
                  <a:lnTo>
                    <a:pt x="894" y="8644"/>
                  </a:lnTo>
                  <a:lnTo>
                    <a:pt x="1440" y="10614"/>
                  </a:lnTo>
                  <a:lnTo>
                    <a:pt x="2086" y="12374"/>
                  </a:lnTo>
                  <a:lnTo>
                    <a:pt x="2816" y="13936"/>
                  </a:lnTo>
                  <a:lnTo>
                    <a:pt x="3615" y="15311"/>
                  </a:lnTo>
                  <a:lnTo>
                    <a:pt x="4468" y="16511"/>
                  </a:lnTo>
                  <a:lnTo>
                    <a:pt x="5359" y="17548"/>
                  </a:lnTo>
                  <a:lnTo>
                    <a:pt x="6273" y="18433"/>
                  </a:lnTo>
                  <a:lnTo>
                    <a:pt x="7195" y="19177"/>
                  </a:lnTo>
                  <a:lnTo>
                    <a:pt x="8111" y="19793"/>
                  </a:lnTo>
                  <a:lnTo>
                    <a:pt x="9004" y="20291"/>
                  </a:lnTo>
                  <a:lnTo>
                    <a:pt x="9860" y="20684"/>
                  </a:lnTo>
                  <a:lnTo>
                    <a:pt x="10664" y="20982"/>
                  </a:lnTo>
                  <a:lnTo>
                    <a:pt x="11642" y="21262"/>
                  </a:lnTo>
                  <a:lnTo>
                    <a:pt x="12628" y="21460"/>
                  </a:lnTo>
                  <a:lnTo>
                    <a:pt x="13620" y="21573"/>
                  </a:lnTo>
                  <a:lnTo>
                    <a:pt x="14615" y="21600"/>
                  </a:lnTo>
                  <a:lnTo>
                    <a:pt x="15611" y="21538"/>
                  </a:lnTo>
                  <a:lnTo>
                    <a:pt x="16607" y="21384"/>
                  </a:lnTo>
                  <a:lnTo>
                    <a:pt x="17601" y="21137"/>
                  </a:lnTo>
                  <a:lnTo>
                    <a:pt x="18590" y="20794"/>
                  </a:lnTo>
                  <a:lnTo>
                    <a:pt x="19573" y="20354"/>
                  </a:lnTo>
                  <a:lnTo>
                    <a:pt x="20549" y="19813"/>
                  </a:lnTo>
                  <a:lnTo>
                    <a:pt x="21514" y="19170"/>
                  </a:lnTo>
                  <a:lnTo>
                    <a:pt x="21600" y="19103"/>
                  </a:lnTo>
                  <a:lnTo>
                    <a:pt x="14047" y="19103"/>
                  </a:lnTo>
                  <a:lnTo>
                    <a:pt x="13045" y="19052"/>
                  </a:lnTo>
                  <a:lnTo>
                    <a:pt x="12044" y="18902"/>
                  </a:lnTo>
                  <a:lnTo>
                    <a:pt x="11046" y="18647"/>
                  </a:lnTo>
                  <a:lnTo>
                    <a:pt x="10055" y="18284"/>
                  </a:lnTo>
                  <a:lnTo>
                    <a:pt x="9071" y="17809"/>
                  </a:lnTo>
                  <a:lnTo>
                    <a:pt x="8096" y="17218"/>
                  </a:lnTo>
                  <a:lnTo>
                    <a:pt x="7134" y="16506"/>
                  </a:lnTo>
                  <a:lnTo>
                    <a:pt x="6239" y="15712"/>
                  </a:lnTo>
                  <a:lnTo>
                    <a:pt x="5317" y="14738"/>
                  </a:lnTo>
                  <a:lnTo>
                    <a:pt x="4400" y="13563"/>
                  </a:lnTo>
                  <a:lnTo>
                    <a:pt x="3522" y="12163"/>
                  </a:lnTo>
                  <a:lnTo>
                    <a:pt x="2714" y="10517"/>
                  </a:lnTo>
                  <a:lnTo>
                    <a:pt x="2010" y="8604"/>
                  </a:lnTo>
                  <a:lnTo>
                    <a:pt x="1442" y="6401"/>
                  </a:lnTo>
                  <a:lnTo>
                    <a:pt x="1043" y="3886"/>
                  </a:lnTo>
                  <a:lnTo>
                    <a:pt x="846" y="1038"/>
                  </a:lnTo>
                  <a:lnTo>
                    <a:pt x="693" y="18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9" name="Shape 519"/>
            <p:cNvSpPr/>
            <p:nvPr/>
          </p:nvSpPr>
          <p:spPr>
            <a:xfrm>
              <a:off x="745961" y="44317"/>
              <a:ext cx="799655" cy="592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41" y="0"/>
                  </a:moveTo>
                  <a:lnTo>
                    <a:pt x="2673" y="0"/>
                  </a:lnTo>
                  <a:lnTo>
                    <a:pt x="4212" y="50"/>
                  </a:lnTo>
                  <a:lnTo>
                    <a:pt x="5749" y="167"/>
                  </a:lnTo>
                  <a:lnTo>
                    <a:pt x="7282" y="352"/>
                  </a:lnTo>
                  <a:lnTo>
                    <a:pt x="8812" y="605"/>
                  </a:lnTo>
                  <a:lnTo>
                    <a:pt x="10337" y="928"/>
                  </a:lnTo>
                  <a:lnTo>
                    <a:pt x="11820" y="1308"/>
                  </a:lnTo>
                  <a:lnTo>
                    <a:pt x="13336" y="1788"/>
                  </a:lnTo>
                  <a:lnTo>
                    <a:pt x="14840" y="2400"/>
                  </a:lnTo>
                  <a:lnTo>
                    <a:pt x="16287" y="3177"/>
                  </a:lnTo>
                  <a:lnTo>
                    <a:pt x="17633" y="4151"/>
                  </a:lnTo>
                  <a:lnTo>
                    <a:pt x="18830" y="5354"/>
                  </a:lnTo>
                  <a:lnTo>
                    <a:pt x="19716" y="6794"/>
                  </a:lnTo>
                  <a:lnTo>
                    <a:pt x="20223" y="8431"/>
                  </a:lnTo>
                  <a:lnTo>
                    <a:pt x="20349" y="10165"/>
                  </a:lnTo>
                  <a:lnTo>
                    <a:pt x="20096" y="11899"/>
                  </a:lnTo>
                  <a:lnTo>
                    <a:pt x="19463" y="13534"/>
                  </a:lnTo>
                  <a:lnTo>
                    <a:pt x="18483" y="15036"/>
                  </a:lnTo>
                  <a:lnTo>
                    <a:pt x="17321" y="16295"/>
                  </a:lnTo>
                  <a:lnTo>
                    <a:pt x="16029" y="17348"/>
                  </a:lnTo>
                  <a:lnTo>
                    <a:pt x="14662" y="18236"/>
                  </a:lnTo>
                  <a:lnTo>
                    <a:pt x="13195" y="18991"/>
                  </a:lnTo>
                  <a:lnTo>
                    <a:pt x="11704" y="19624"/>
                  </a:lnTo>
                  <a:lnTo>
                    <a:pt x="10193" y="20146"/>
                  </a:lnTo>
                  <a:lnTo>
                    <a:pt x="8664" y="20566"/>
                  </a:lnTo>
                  <a:lnTo>
                    <a:pt x="7120" y="20894"/>
                  </a:lnTo>
                  <a:lnTo>
                    <a:pt x="5715" y="21142"/>
                  </a:lnTo>
                  <a:lnTo>
                    <a:pt x="4298" y="21340"/>
                  </a:lnTo>
                  <a:lnTo>
                    <a:pt x="2871" y="21483"/>
                  </a:lnTo>
                  <a:lnTo>
                    <a:pt x="1437" y="21571"/>
                  </a:lnTo>
                  <a:lnTo>
                    <a:pt x="0" y="21600"/>
                  </a:lnTo>
                  <a:lnTo>
                    <a:pt x="10834" y="21600"/>
                  </a:lnTo>
                  <a:lnTo>
                    <a:pt x="12078" y="21166"/>
                  </a:lnTo>
                  <a:lnTo>
                    <a:pt x="13358" y="20619"/>
                  </a:lnTo>
                  <a:lnTo>
                    <a:pt x="14676" y="19968"/>
                  </a:lnTo>
                  <a:lnTo>
                    <a:pt x="15989" y="19199"/>
                  </a:lnTo>
                  <a:lnTo>
                    <a:pt x="17256" y="18298"/>
                  </a:lnTo>
                  <a:lnTo>
                    <a:pt x="18437" y="17253"/>
                  </a:lnTo>
                  <a:lnTo>
                    <a:pt x="19490" y="16049"/>
                  </a:lnTo>
                  <a:lnTo>
                    <a:pt x="20374" y="14674"/>
                  </a:lnTo>
                  <a:lnTo>
                    <a:pt x="21047" y="13114"/>
                  </a:lnTo>
                  <a:lnTo>
                    <a:pt x="21468" y="11356"/>
                  </a:lnTo>
                  <a:lnTo>
                    <a:pt x="21600" y="9589"/>
                  </a:lnTo>
                  <a:lnTo>
                    <a:pt x="21451" y="7996"/>
                  </a:lnTo>
                  <a:lnTo>
                    <a:pt x="21053" y="6566"/>
                  </a:lnTo>
                  <a:lnTo>
                    <a:pt x="20435" y="5290"/>
                  </a:lnTo>
                  <a:lnTo>
                    <a:pt x="19631" y="4160"/>
                  </a:lnTo>
                  <a:lnTo>
                    <a:pt x="18670" y="3165"/>
                  </a:lnTo>
                  <a:lnTo>
                    <a:pt x="17583" y="2298"/>
                  </a:lnTo>
                  <a:lnTo>
                    <a:pt x="16402" y="1549"/>
                  </a:lnTo>
                  <a:lnTo>
                    <a:pt x="15158" y="908"/>
                  </a:lnTo>
                  <a:lnTo>
                    <a:pt x="13881" y="367"/>
                  </a:lnTo>
                  <a:lnTo>
                    <a:pt x="12841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0" name="Shape 520"/>
            <p:cNvSpPr/>
            <p:nvPr/>
          </p:nvSpPr>
          <p:spPr>
            <a:xfrm>
              <a:off x="38443" y="0"/>
              <a:ext cx="1182897" cy="213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69" y="0"/>
                  </a:moveTo>
                  <a:lnTo>
                    <a:pt x="13426" y="94"/>
                  </a:lnTo>
                  <a:lnTo>
                    <a:pt x="12483" y="352"/>
                  </a:lnTo>
                  <a:lnTo>
                    <a:pt x="11541" y="780"/>
                  </a:lnTo>
                  <a:lnTo>
                    <a:pt x="10601" y="1383"/>
                  </a:lnTo>
                  <a:lnTo>
                    <a:pt x="9624" y="2187"/>
                  </a:lnTo>
                  <a:lnTo>
                    <a:pt x="8654" y="3151"/>
                  </a:lnTo>
                  <a:lnTo>
                    <a:pt x="7692" y="4266"/>
                  </a:lnTo>
                  <a:lnTo>
                    <a:pt x="6738" y="5524"/>
                  </a:lnTo>
                  <a:lnTo>
                    <a:pt x="5791" y="6917"/>
                  </a:lnTo>
                  <a:lnTo>
                    <a:pt x="4850" y="8436"/>
                  </a:lnTo>
                  <a:lnTo>
                    <a:pt x="3915" y="10073"/>
                  </a:lnTo>
                  <a:lnTo>
                    <a:pt x="2986" y="11819"/>
                  </a:lnTo>
                  <a:lnTo>
                    <a:pt x="2061" y="13666"/>
                  </a:lnTo>
                  <a:lnTo>
                    <a:pt x="1141" y="15605"/>
                  </a:lnTo>
                  <a:lnTo>
                    <a:pt x="225" y="17628"/>
                  </a:lnTo>
                  <a:lnTo>
                    <a:pt x="0" y="18807"/>
                  </a:lnTo>
                  <a:lnTo>
                    <a:pt x="29" y="20395"/>
                  </a:lnTo>
                  <a:lnTo>
                    <a:pt x="245" y="21592"/>
                  </a:lnTo>
                  <a:lnTo>
                    <a:pt x="582" y="21600"/>
                  </a:lnTo>
                  <a:lnTo>
                    <a:pt x="1467" y="19650"/>
                  </a:lnTo>
                  <a:lnTo>
                    <a:pt x="2359" y="17773"/>
                  </a:lnTo>
                  <a:lnTo>
                    <a:pt x="3256" y="15977"/>
                  </a:lnTo>
                  <a:lnTo>
                    <a:pt x="4159" y="14274"/>
                  </a:lnTo>
                  <a:lnTo>
                    <a:pt x="5068" y="12673"/>
                  </a:lnTo>
                  <a:lnTo>
                    <a:pt x="5984" y="11184"/>
                  </a:lnTo>
                  <a:lnTo>
                    <a:pt x="6905" y="9817"/>
                  </a:lnTo>
                  <a:lnTo>
                    <a:pt x="7832" y="8582"/>
                  </a:lnTo>
                  <a:lnTo>
                    <a:pt x="8765" y="7489"/>
                  </a:lnTo>
                  <a:lnTo>
                    <a:pt x="9704" y="6549"/>
                  </a:lnTo>
                  <a:lnTo>
                    <a:pt x="10649" y="5770"/>
                  </a:lnTo>
                  <a:lnTo>
                    <a:pt x="11600" y="5164"/>
                  </a:lnTo>
                  <a:lnTo>
                    <a:pt x="12643" y="4755"/>
                  </a:lnTo>
                  <a:lnTo>
                    <a:pt x="13685" y="4527"/>
                  </a:lnTo>
                  <a:lnTo>
                    <a:pt x="21600" y="4481"/>
                  </a:lnTo>
                  <a:lnTo>
                    <a:pt x="21440" y="4249"/>
                  </a:lnTo>
                  <a:lnTo>
                    <a:pt x="20596" y="3225"/>
                  </a:lnTo>
                  <a:lnTo>
                    <a:pt x="19793" y="2402"/>
                  </a:lnTo>
                  <a:lnTo>
                    <a:pt x="19052" y="1753"/>
                  </a:lnTo>
                  <a:lnTo>
                    <a:pt x="18122" y="1127"/>
                  </a:lnTo>
                  <a:lnTo>
                    <a:pt x="17188" y="633"/>
                  </a:lnTo>
                  <a:lnTo>
                    <a:pt x="16251" y="275"/>
                  </a:lnTo>
                  <a:lnTo>
                    <a:pt x="15311" y="62"/>
                  </a:lnTo>
                  <a:lnTo>
                    <a:pt x="14369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22" name="Shape 522"/>
          <p:cNvSpPr/>
          <p:nvPr/>
        </p:nvSpPr>
        <p:spPr>
          <a:xfrm>
            <a:off x="591534" y="2285863"/>
            <a:ext cx="569326" cy="88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979" y="0"/>
                </a:moveTo>
                <a:lnTo>
                  <a:pt x="18932" y="2202"/>
                </a:lnTo>
                <a:lnTo>
                  <a:pt x="16878" y="4010"/>
                </a:lnTo>
                <a:lnTo>
                  <a:pt x="14818" y="5516"/>
                </a:lnTo>
                <a:lnTo>
                  <a:pt x="6543" y="10355"/>
                </a:lnTo>
                <a:lnTo>
                  <a:pt x="4472" y="11727"/>
                </a:lnTo>
                <a:lnTo>
                  <a:pt x="2403" y="13349"/>
                </a:lnTo>
                <a:lnTo>
                  <a:pt x="337" y="15311"/>
                </a:lnTo>
                <a:lnTo>
                  <a:pt x="22" y="16733"/>
                </a:lnTo>
                <a:lnTo>
                  <a:pt x="0" y="18962"/>
                </a:lnTo>
                <a:lnTo>
                  <a:pt x="217" y="20937"/>
                </a:lnTo>
                <a:lnTo>
                  <a:pt x="621" y="21600"/>
                </a:lnTo>
                <a:lnTo>
                  <a:pt x="2669" y="19522"/>
                </a:lnTo>
                <a:lnTo>
                  <a:pt x="4729" y="17811"/>
                </a:lnTo>
                <a:lnTo>
                  <a:pt x="6795" y="16374"/>
                </a:lnTo>
                <a:lnTo>
                  <a:pt x="15088" y="11536"/>
                </a:lnTo>
                <a:lnTo>
                  <a:pt x="17155" y="10094"/>
                </a:lnTo>
                <a:lnTo>
                  <a:pt x="19214" y="8376"/>
                </a:lnTo>
                <a:lnTo>
                  <a:pt x="21263" y="6289"/>
                </a:lnTo>
                <a:lnTo>
                  <a:pt x="21578" y="4866"/>
                </a:lnTo>
                <a:lnTo>
                  <a:pt x="21600" y="2638"/>
                </a:lnTo>
                <a:lnTo>
                  <a:pt x="21383" y="663"/>
                </a:lnTo>
                <a:lnTo>
                  <a:pt x="20979" y="0"/>
                </a:lnTo>
                <a:close/>
              </a:path>
            </a:pathLst>
          </a:custGeom>
          <a:solidFill>
            <a:srgbClr val="8F2A1F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3" name="Shape 523"/>
          <p:cNvSpPr/>
          <p:nvPr/>
        </p:nvSpPr>
        <p:spPr>
          <a:xfrm>
            <a:off x="973841" y="2800084"/>
            <a:ext cx="6961030" cy="1809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200"/>
              </a:spcBef>
              <a:defRPr sz="1800"/>
            </a:pPr>
            <a:r>
              <a:rPr spc="-13" sz="24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Credit</a:t>
            </a:r>
            <a:r>
              <a:rPr spc="-126" sz="24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40" sz="24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constraints</a:t>
            </a:r>
            <a:r>
              <a:rPr spc="-113" sz="24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86" sz="24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can</a:t>
            </a:r>
            <a:r>
              <a:rPr spc="-106" sz="24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33" sz="24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occur</a:t>
            </a:r>
            <a:r>
              <a:rPr spc="-93" sz="24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66" sz="24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spc="-93" sz="24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173" sz="24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spc="-73" sz="24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20" sz="24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variety</a:t>
            </a:r>
            <a:r>
              <a:rPr spc="-119" sz="24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73" sz="24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spc="-73" sz="24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100" sz="24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reasons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 marR="5080" indent="12700" algn="l" defTabSz="457200">
              <a:spcBef>
                <a:spcPts val="100"/>
              </a:spcBef>
              <a:defRPr sz="1800"/>
            </a:pPr>
            <a:r>
              <a:rPr spc="-20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spc="-2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common </a:t>
            </a:r>
            <a:r>
              <a:rPr spc="-20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problem </a:t>
            </a:r>
            <a:r>
              <a:rPr spc="-6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spc="13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that </a:t>
            </a:r>
            <a:r>
              <a:rPr spc="-40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lenders </a:t>
            </a:r>
            <a:r>
              <a:rPr spc="-59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are </a:t>
            </a:r>
            <a:r>
              <a:rPr spc="-13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unwilling </a:t>
            </a:r>
            <a:r>
              <a:rPr spc="4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spc="-13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provide </a:t>
            </a:r>
            <a:r>
              <a:rPr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credit </a:t>
            </a:r>
            <a:r>
              <a:rPr spc="4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spc="-59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small </a:t>
            </a:r>
            <a:r>
              <a:rPr spc="-13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firms  </a:t>
            </a:r>
            <a:r>
              <a:rPr spc="-6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because </a:t>
            </a:r>
            <a:r>
              <a:rPr spc="-13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investment in </a:t>
            </a:r>
            <a:r>
              <a:rPr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new </a:t>
            </a:r>
            <a:r>
              <a:rPr spc="-6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businesses </a:t>
            </a:r>
            <a:r>
              <a:rPr spc="-59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spc="-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inherently </a:t>
            </a:r>
            <a:r>
              <a:rPr spc="-40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risky, </a:t>
            </a:r>
            <a:r>
              <a:rPr spc="-59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small </a:t>
            </a:r>
            <a:r>
              <a:rPr spc="-13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firms </a:t>
            </a:r>
            <a:r>
              <a:rPr spc="2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often </a:t>
            </a:r>
            <a:r>
              <a:rPr spc="-13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fail </a:t>
            </a:r>
            <a:r>
              <a:rPr spc="-4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and  many </a:t>
            </a:r>
            <a:r>
              <a:rPr spc="-13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firms </a:t>
            </a:r>
            <a:r>
              <a:rPr spc="2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often </a:t>
            </a:r>
            <a:r>
              <a:rPr spc="-4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have </a:t>
            </a:r>
            <a:r>
              <a:rPr spc="-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no </a:t>
            </a:r>
            <a:r>
              <a:rPr spc="-2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collateral </a:t>
            </a:r>
            <a:r>
              <a:rPr spc="4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spc="-4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secure </a:t>
            </a:r>
            <a:r>
              <a:rPr spc="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spc="33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4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loan.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lvl="0" marR="286384" indent="12700" algn="l" defTabSz="457200">
              <a:spcBef>
                <a:spcPts val="600"/>
              </a:spcBef>
              <a:defRPr sz="1800"/>
            </a:pPr>
            <a:r>
              <a:rPr spc="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When </a:t>
            </a:r>
            <a:r>
              <a:rPr spc="-33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faced </a:t>
            </a:r>
            <a:r>
              <a:rPr spc="33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with </a:t>
            </a:r>
            <a:r>
              <a:rPr spc="-33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these </a:t>
            </a:r>
            <a:r>
              <a:rPr spc="-2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constraints, </a:t>
            </a:r>
            <a:r>
              <a:rPr spc="-4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many MSMEs </a:t>
            </a:r>
            <a:r>
              <a:rPr spc="-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prevent </a:t>
            </a:r>
            <a:r>
              <a:rPr spc="4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spc="-2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investing </a:t>
            </a:r>
            <a:r>
              <a:rPr spc="-13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spc="-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new  </a:t>
            </a:r>
            <a:r>
              <a:rPr spc="-33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technologies, </a:t>
            </a:r>
            <a:r>
              <a:rPr spc="-4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increasing </a:t>
            </a:r>
            <a:r>
              <a:rPr spc="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output, </a:t>
            </a:r>
            <a:r>
              <a:rPr spc="-13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hiring </a:t>
            </a:r>
            <a:r>
              <a:rPr spc="-20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more workers </a:t>
            </a:r>
            <a:r>
              <a:rPr spc="-4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spc="-33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relaying </a:t>
            </a:r>
            <a:r>
              <a:rPr spc="-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on </a:t>
            </a:r>
            <a:r>
              <a:rPr spc="-13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informal  </a:t>
            </a:r>
            <a:r>
              <a:rPr spc="-4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sources such </a:t>
            </a:r>
            <a:r>
              <a:rPr spc="-12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as </a:t>
            </a:r>
            <a:r>
              <a:rPr spc="-33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loan </a:t>
            </a:r>
            <a:r>
              <a:rPr spc="13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from </a:t>
            </a:r>
            <a:r>
              <a:rPr spc="-33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individuals </a:t>
            </a:r>
            <a:r>
              <a:rPr spc="-53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spc="-126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13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family</a:t>
            </a:r>
          </a:p>
        </p:txBody>
      </p:sp>
      <p:sp>
        <p:nvSpPr>
          <p:cNvPr id="524" name="Shape 524"/>
          <p:cNvSpPr/>
          <p:nvPr/>
        </p:nvSpPr>
        <p:spPr>
          <a:xfrm>
            <a:off x="8814003" y="8022336"/>
            <a:ext cx="3226817" cy="378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9155" y="124"/>
                </a:lnTo>
                <a:lnTo>
                  <a:pt x="7588" y="486"/>
                </a:lnTo>
                <a:lnTo>
                  <a:pt x="6118" y="1065"/>
                </a:lnTo>
                <a:lnTo>
                  <a:pt x="5200" y="1563"/>
                </a:lnTo>
                <a:lnTo>
                  <a:pt x="4338" y="2146"/>
                </a:lnTo>
                <a:lnTo>
                  <a:pt x="3538" y="2806"/>
                </a:lnTo>
                <a:lnTo>
                  <a:pt x="3163" y="3163"/>
                </a:lnTo>
                <a:lnTo>
                  <a:pt x="2806" y="3538"/>
                </a:lnTo>
                <a:lnTo>
                  <a:pt x="2466" y="3930"/>
                </a:lnTo>
                <a:lnTo>
                  <a:pt x="2145" y="4338"/>
                </a:lnTo>
                <a:lnTo>
                  <a:pt x="1844" y="4762"/>
                </a:lnTo>
                <a:lnTo>
                  <a:pt x="1563" y="5200"/>
                </a:lnTo>
                <a:lnTo>
                  <a:pt x="1065" y="6118"/>
                </a:lnTo>
                <a:lnTo>
                  <a:pt x="655" y="7087"/>
                </a:lnTo>
                <a:lnTo>
                  <a:pt x="340" y="8101"/>
                </a:lnTo>
                <a:lnTo>
                  <a:pt x="56" y="9696"/>
                </a:lnTo>
                <a:lnTo>
                  <a:pt x="0" y="10800"/>
                </a:lnTo>
                <a:lnTo>
                  <a:pt x="14" y="11356"/>
                </a:lnTo>
                <a:lnTo>
                  <a:pt x="219" y="12977"/>
                </a:lnTo>
                <a:lnTo>
                  <a:pt x="486" y="14012"/>
                </a:lnTo>
                <a:lnTo>
                  <a:pt x="849" y="15004"/>
                </a:lnTo>
                <a:lnTo>
                  <a:pt x="1303" y="15948"/>
                </a:lnTo>
                <a:lnTo>
                  <a:pt x="1844" y="16838"/>
                </a:lnTo>
                <a:lnTo>
                  <a:pt x="2145" y="17262"/>
                </a:lnTo>
                <a:lnTo>
                  <a:pt x="2466" y="17670"/>
                </a:lnTo>
                <a:lnTo>
                  <a:pt x="2806" y="18062"/>
                </a:lnTo>
                <a:lnTo>
                  <a:pt x="3163" y="18437"/>
                </a:lnTo>
                <a:lnTo>
                  <a:pt x="3538" y="18794"/>
                </a:lnTo>
                <a:lnTo>
                  <a:pt x="3930" y="19134"/>
                </a:lnTo>
                <a:lnTo>
                  <a:pt x="4761" y="19756"/>
                </a:lnTo>
                <a:lnTo>
                  <a:pt x="5652" y="20296"/>
                </a:lnTo>
                <a:lnTo>
                  <a:pt x="6596" y="20751"/>
                </a:lnTo>
                <a:lnTo>
                  <a:pt x="7588" y="21114"/>
                </a:lnTo>
                <a:lnTo>
                  <a:pt x="9155" y="21476"/>
                </a:lnTo>
                <a:lnTo>
                  <a:pt x="10800" y="21600"/>
                </a:lnTo>
                <a:lnTo>
                  <a:pt x="12445" y="21476"/>
                </a:lnTo>
                <a:lnTo>
                  <a:pt x="14012" y="21114"/>
                </a:lnTo>
                <a:lnTo>
                  <a:pt x="15004" y="20751"/>
                </a:lnTo>
                <a:lnTo>
                  <a:pt x="15948" y="20296"/>
                </a:lnTo>
                <a:lnTo>
                  <a:pt x="16838" y="19756"/>
                </a:lnTo>
                <a:lnTo>
                  <a:pt x="17670" y="19134"/>
                </a:lnTo>
                <a:lnTo>
                  <a:pt x="18062" y="18794"/>
                </a:lnTo>
                <a:lnTo>
                  <a:pt x="18437" y="18437"/>
                </a:lnTo>
                <a:lnTo>
                  <a:pt x="18794" y="18062"/>
                </a:lnTo>
                <a:lnTo>
                  <a:pt x="19134" y="17670"/>
                </a:lnTo>
                <a:lnTo>
                  <a:pt x="19454" y="17262"/>
                </a:lnTo>
                <a:lnTo>
                  <a:pt x="19756" y="16838"/>
                </a:lnTo>
                <a:lnTo>
                  <a:pt x="20037" y="16400"/>
                </a:lnTo>
                <a:lnTo>
                  <a:pt x="20535" y="15482"/>
                </a:lnTo>
                <a:lnTo>
                  <a:pt x="20945" y="14513"/>
                </a:lnTo>
                <a:lnTo>
                  <a:pt x="21260" y="13499"/>
                </a:lnTo>
                <a:lnTo>
                  <a:pt x="21544" y="11904"/>
                </a:lnTo>
                <a:lnTo>
                  <a:pt x="21600" y="10800"/>
                </a:lnTo>
                <a:lnTo>
                  <a:pt x="21586" y="10244"/>
                </a:lnTo>
                <a:lnTo>
                  <a:pt x="21381" y="8623"/>
                </a:lnTo>
                <a:lnTo>
                  <a:pt x="21114" y="7588"/>
                </a:lnTo>
                <a:lnTo>
                  <a:pt x="20751" y="6596"/>
                </a:lnTo>
                <a:lnTo>
                  <a:pt x="20297" y="5652"/>
                </a:lnTo>
                <a:lnTo>
                  <a:pt x="19756" y="4762"/>
                </a:lnTo>
                <a:lnTo>
                  <a:pt x="19454" y="4338"/>
                </a:lnTo>
                <a:lnTo>
                  <a:pt x="19134" y="3930"/>
                </a:lnTo>
                <a:lnTo>
                  <a:pt x="18794" y="3538"/>
                </a:lnTo>
                <a:lnTo>
                  <a:pt x="18437" y="3163"/>
                </a:lnTo>
                <a:lnTo>
                  <a:pt x="18062" y="2806"/>
                </a:lnTo>
                <a:lnTo>
                  <a:pt x="17262" y="2146"/>
                </a:lnTo>
                <a:lnTo>
                  <a:pt x="16400" y="1563"/>
                </a:lnTo>
                <a:lnTo>
                  <a:pt x="15482" y="1065"/>
                </a:lnTo>
                <a:lnTo>
                  <a:pt x="14012" y="486"/>
                </a:lnTo>
                <a:lnTo>
                  <a:pt x="12445" y="124"/>
                </a:lnTo>
                <a:lnTo>
                  <a:pt x="10800" y="0"/>
                </a:lnTo>
                <a:close/>
              </a:path>
            </a:pathLst>
          </a:custGeom>
          <a:solidFill>
            <a:srgbClr val="E9E8E8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5" name="Shape 525"/>
          <p:cNvSpPr/>
          <p:nvPr/>
        </p:nvSpPr>
        <p:spPr>
          <a:xfrm>
            <a:off x="8256015" y="3558437"/>
            <a:ext cx="4326129" cy="2875687"/>
          </a:xfrm>
          <a:prstGeom prst="rect">
            <a:avLst/>
          </a:prstGeom>
          <a:solidFill>
            <a:srgbClr val="F0F1F1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6" name="Shape 526"/>
          <p:cNvSpPr/>
          <p:nvPr/>
        </p:nvSpPr>
        <p:spPr>
          <a:xfrm>
            <a:off x="8248294" y="3516712"/>
            <a:ext cx="4358236" cy="88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304" y="0"/>
                </a:moveTo>
                <a:lnTo>
                  <a:pt x="296" y="0"/>
                </a:lnTo>
                <a:lnTo>
                  <a:pt x="183" y="905"/>
                </a:lnTo>
                <a:lnTo>
                  <a:pt x="88" y="3349"/>
                </a:lnTo>
                <a:lnTo>
                  <a:pt x="24" y="6922"/>
                </a:lnTo>
                <a:lnTo>
                  <a:pt x="0" y="11215"/>
                </a:lnTo>
                <a:lnTo>
                  <a:pt x="24" y="15393"/>
                </a:lnTo>
                <a:lnTo>
                  <a:pt x="88" y="18679"/>
                </a:lnTo>
                <a:lnTo>
                  <a:pt x="183" y="20829"/>
                </a:lnTo>
                <a:lnTo>
                  <a:pt x="296" y="21600"/>
                </a:lnTo>
                <a:lnTo>
                  <a:pt x="21304" y="21600"/>
                </a:lnTo>
                <a:lnTo>
                  <a:pt x="21417" y="20829"/>
                </a:lnTo>
                <a:lnTo>
                  <a:pt x="21512" y="18679"/>
                </a:lnTo>
                <a:lnTo>
                  <a:pt x="21576" y="15393"/>
                </a:lnTo>
                <a:lnTo>
                  <a:pt x="21600" y="11215"/>
                </a:lnTo>
                <a:lnTo>
                  <a:pt x="21576" y="6922"/>
                </a:lnTo>
                <a:lnTo>
                  <a:pt x="21512" y="3349"/>
                </a:lnTo>
                <a:lnTo>
                  <a:pt x="21417" y="905"/>
                </a:lnTo>
                <a:lnTo>
                  <a:pt x="21304" y="0"/>
                </a:lnTo>
                <a:close/>
              </a:path>
            </a:pathLst>
          </a:custGeom>
          <a:solidFill>
            <a:srgbClr val="3A566C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7" name="Shape 527"/>
          <p:cNvSpPr/>
          <p:nvPr/>
        </p:nvSpPr>
        <p:spPr>
          <a:xfrm>
            <a:off x="8231629" y="6389147"/>
            <a:ext cx="4374901" cy="88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304" y="0"/>
                </a:moveTo>
                <a:lnTo>
                  <a:pt x="296" y="0"/>
                </a:lnTo>
                <a:lnTo>
                  <a:pt x="183" y="868"/>
                </a:lnTo>
                <a:lnTo>
                  <a:pt x="88" y="3215"/>
                </a:lnTo>
                <a:lnTo>
                  <a:pt x="24" y="6655"/>
                </a:lnTo>
                <a:lnTo>
                  <a:pt x="0" y="10800"/>
                </a:lnTo>
                <a:lnTo>
                  <a:pt x="24" y="14945"/>
                </a:lnTo>
                <a:lnTo>
                  <a:pt x="88" y="18385"/>
                </a:lnTo>
                <a:lnTo>
                  <a:pt x="183" y="20732"/>
                </a:lnTo>
                <a:lnTo>
                  <a:pt x="296" y="21600"/>
                </a:lnTo>
                <a:lnTo>
                  <a:pt x="21304" y="21600"/>
                </a:lnTo>
                <a:lnTo>
                  <a:pt x="21417" y="20732"/>
                </a:lnTo>
                <a:lnTo>
                  <a:pt x="21512" y="18385"/>
                </a:lnTo>
                <a:lnTo>
                  <a:pt x="21576" y="14945"/>
                </a:lnTo>
                <a:lnTo>
                  <a:pt x="21600" y="10800"/>
                </a:lnTo>
                <a:lnTo>
                  <a:pt x="21576" y="6655"/>
                </a:lnTo>
                <a:lnTo>
                  <a:pt x="21512" y="3215"/>
                </a:lnTo>
                <a:lnTo>
                  <a:pt x="21417" y="868"/>
                </a:lnTo>
                <a:lnTo>
                  <a:pt x="21304" y="0"/>
                </a:lnTo>
                <a:close/>
              </a:path>
            </a:pathLst>
          </a:custGeom>
          <a:solidFill>
            <a:srgbClr val="3A566C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8" name="Shape 528"/>
          <p:cNvSpPr/>
          <p:nvPr/>
        </p:nvSpPr>
        <p:spPr>
          <a:xfrm>
            <a:off x="10649305" y="6388608"/>
            <a:ext cx="100787" cy="1862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365" y="0"/>
                </a:moveTo>
                <a:lnTo>
                  <a:pt x="6197" y="41"/>
                </a:lnTo>
                <a:lnTo>
                  <a:pt x="2918" y="153"/>
                </a:lnTo>
                <a:lnTo>
                  <a:pt x="770" y="317"/>
                </a:lnTo>
                <a:lnTo>
                  <a:pt x="0" y="514"/>
                </a:lnTo>
                <a:lnTo>
                  <a:pt x="0" y="21126"/>
                </a:lnTo>
                <a:lnTo>
                  <a:pt x="770" y="21317"/>
                </a:lnTo>
                <a:lnTo>
                  <a:pt x="2918" y="21467"/>
                </a:lnTo>
                <a:lnTo>
                  <a:pt x="6197" y="21565"/>
                </a:lnTo>
                <a:lnTo>
                  <a:pt x="10365" y="21600"/>
                </a:lnTo>
                <a:lnTo>
                  <a:pt x="15035" y="21565"/>
                </a:lnTo>
                <a:lnTo>
                  <a:pt x="18574" y="21467"/>
                </a:lnTo>
                <a:lnTo>
                  <a:pt x="20816" y="21317"/>
                </a:lnTo>
                <a:lnTo>
                  <a:pt x="21600" y="21126"/>
                </a:lnTo>
                <a:lnTo>
                  <a:pt x="21600" y="514"/>
                </a:lnTo>
                <a:lnTo>
                  <a:pt x="20816" y="317"/>
                </a:lnTo>
                <a:lnTo>
                  <a:pt x="18574" y="153"/>
                </a:lnTo>
                <a:lnTo>
                  <a:pt x="15035" y="41"/>
                </a:lnTo>
                <a:lnTo>
                  <a:pt x="10365" y="0"/>
                </a:lnTo>
                <a:close/>
              </a:path>
            </a:pathLst>
          </a:custGeom>
          <a:solidFill>
            <a:srgbClr val="3A566C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9" name="Shape 529"/>
          <p:cNvSpPr/>
          <p:nvPr/>
        </p:nvSpPr>
        <p:spPr>
          <a:xfrm>
            <a:off x="11123897" y="6429717"/>
            <a:ext cx="726898" cy="1780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96" y="0"/>
                </a:moveTo>
                <a:lnTo>
                  <a:pt x="1077" y="17"/>
                </a:lnTo>
                <a:lnTo>
                  <a:pt x="524" y="115"/>
                </a:lnTo>
                <a:lnTo>
                  <a:pt x="150" y="270"/>
                </a:lnTo>
                <a:lnTo>
                  <a:pt x="0" y="464"/>
                </a:lnTo>
                <a:lnTo>
                  <a:pt x="119" y="678"/>
                </a:lnTo>
                <a:lnTo>
                  <a:pt x="18556" y="21252"/>
                </a:lnTo>
                <a:lnTo>
                  <a:pt x="18839" y="21420"/>
                </a:lnTo>
                <a:lnTo>
                  <a:pt x="19290" y="21541"/>
                </a:lnTo>
                <a:lnTo>
                  <a:pt x="19853" y="21600"/>
                </a:lnTo>
                <a:lnTo>
                  <a:pt x="20472" y="21582"/>
                </a:lnTo>
                <a:lnTo>
                  <a:pt x="21027" y="21485"/>
                </a:lnTo>
                <a:lnTo>
                  <a:pt x="21414" y="21329"/>
                </a:lnTo>
                <a:lnTo>
                  <a:pt x="21600" y="21136"/>
                </a:lnTo>
                <a:lnTo>
                  <a:pt x="21551" y="20922"/>
                </a:lnTo>
                <a:lnTo>
                  <a:pt x="2993" y="389"/>
                </a:lnTo>
                <a:lnTo>
                  <a:pt x="2710" y="197"/>
                </a:lnTo>
                <a:lnTo>
                  <a:pt x="2259" y="64"/>
                </a:lnTo>
                <a:lnTo>
                  <a:pt x="1696" y="0"/>
                </a:lnTo>
                <a:close/>
              </a:path>
            </a:pathLst>
          </a:custGeom>
          <a:solidFill>
            <a:srgbClr val="3A566C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30" name="Shape 530"/>
          <p:cNvSpPr/>
          <p:nvPr/>
        </p:nvSpPr>
        <p:spPr>
          <a:xfrm>
            <a:off x="9569733" y="6429717"/>
            <a:ext cx="722750" cy="1780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950" y="0"/>
                </a:moveTo>
                <a:lnTo>
                  <a:pt x="18649" y="389"/>
                </a:lnTo>
                <a:lnTo>
                  <a:pt x="50" y="20922"/>
                </a:lnTo>
                <a:lnTo>
                  <a:pt x="0" y="21136"/>
                </a:lnTo>
                <a:lnTo>
                  <a:pt x="186" y="21329"/>
                </a:lnTo>
                <a:lnTo>
                  <a:pt x="575" y="21485"/>
                </a:lnTo>
                <a:lnTo>
                  <a:pt x="1131" y="21582"/>
                </a:lnTo>
                <a:lnTo>
                  <a:pt x="1701" y="21600"/>
                </a:lnTo>
                <a:lnTo>
                  <a:pt x="2271" y="21541"/>
                </a:lnTo>
                <a:lnTo>
                  <a:pt x="2750" y="21420"/>
                </a:lnTo>
                <a:lnTo>
                  <a:pt x="3050" y="21252"/>
                </a:lnTo>
                <a:lnTo>
                  <a:pt x="21531" y="678"/>
                </a:lnTo>
                <a:lnTo>
                  <a:pt x="21600" y="464"/>
                </a:lnTo>
                <a:lnTo>
                  <a:pt x="21455" y="270"/>
                </a:lnTo>
                <a:lnTo>
                  <a:pt x="21109" y="115"/>
                </a:lnTo>
                <a:lnTo>
                  <a:pt x="20572" y="17"/>
                </a:lnTo>
                <a:lnTo>
                  <a:pt x="19950" y="0"/>
                </a:lnTo>
                <a:close/>
              </a:path>
            </a:pathLst>
          </a:custGeom>
          <a:solidFill>
            <a:srgbClr val="3A566C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31" name="Shape 531"/>
          <p:cNvSpPr/>
          <p:nvPr/>
        </p:nvSpPr>
        <p:spPr>
          <a:xfrm>
            <a:off x="10646054" y="3473907"/>
            <a:ext cx="107290" cy="8940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32" name="Shape 532"/>
          <p:cNvSpPr/>
          <p:nvPr/>
        </p:nvSpPr>
        <p:spPr>
          <a:xfrm>
            <a:off x="8336076" y="3651097"/>
            <a:ext cx="4182670" cy="269362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33" name="Shape 533"/>
          <p:cNvSpPr/>
          <p:nvPr/>
        </p:nvSpPr>
        <p:spPr>
          <a:xfrm>
            <a:off x="8336077" y="6568135"/>
            <a:ext cx="98416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defRPr sz="1800"/>
            </a:pPr>
            <a:r>
              <a:rPr spc="-25" sz="7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spc="-25" sz="700">
                <a:latin typeface="Arial"/>
                <a:ea typeface="Arial"/>
                <a:cs typeface="Arial"/>
                <a:sym typeface="Arial"/>
              </a:rPr>
              <a:t>Source:</a:t>
            </a:r>
            <a:r>
              <a:rPr spc="-45" sz="7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20" sz="700">
                <a:latin typeface="Arial"/>
                <a:ea typeface="Arial"/>
                <a:cs typeface="Arial"/>
                <a:sym typeface="Arial"/>
              </a:rPr>
              <a:t>TN2PK</a:t>
            </a:r>
          </a:p>
        </p:txBody>
      </p:sp>
      <p:sp>
        <p:nvSpPr>
          <p:cNvPr id="534" name="Shape 534"/>
          <p:cNvSpPr/>
          <p:nvPr/>
        </p:nvSpPr>
        <p:spPr>
          <a:xfrm>
            <a:off x="8807229" y="3128738"/>
            <a:ext cx="344220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defRPr sz="1800"/>
            </a:pPr>
            <a:r>
              <a:rPr spc="-9" sz="10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Differences</a:t>
            </a:r>
            <a:r>
              <a:rPr spc="-70" sz="10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4" sz="10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r>
              <a:rPr spc="-35" sz="10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19" sz="10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constraints</a:t>
            </a:r>
            <a:r>
              <a:rPr spc="-65" sz="10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4" sz="10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by</a:t>
            </a:r>
            <a:r>
              <a:rPr spc="-50" sz="10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15" sz="10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industry,</a:t>
            </a:r>
            <a:r>
              <a:rPr spc="-65" sz="10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9" sz="10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micro</a:t>
            </a:r>
            <a:r>
              <a:rPr spc="-55" sz="10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30" sz="10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spc="-60" sz="10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45" sz="10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small</a:t>
            </a:r>
            <a:r>
              <a:rPr spc="-55" sz="10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4" sz="10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firms</a:t>
            </a:r>
          </a:p>
        </p:txBody>
      </p:sp>
      <p:grpSp>
        <p:nvGrpSpPr>
          <p:cNvPr id="541" name="Group 541"/>
          <p:cNvGrpSpPr/>
          <p:nvPr/>
        </p:nvGrpSpPr>
        <p:grpSpPr>
          <a:xfrm>
            <a:off x="2686438" y="4987340"/>
            <a:ext cx="581830" cy="580339"/>
            <a:chOff x="0" y="0"/>
            <a:chExt cx="581829" cy="580338"/>
          </a:xfrm>
        </p:grpSpPr>
        <p:sp>
          <p:nvSpPr>
            <p:cNvPr id="535" name="Shape 535"/>
            <p:cNvSpPr/>
            <p:nvPr/>
          </p:nvSpPr>
          <p:spPr>
            <a:xfrm>
              <a:off x="133299" y="432137"/>
              <a:ext cx="168823" cy="14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73" y="0"/>
                  </a:moveTo>
                  <a:lnTo>
                    <a:pt x="2271" y="0"/>
                  </a:lnTo>
                  <a:lnTo>
                    <a:pt x="1542" y="395"/>
                  </a:lnTo>
                  <a:lnTo>
                    <a:pt x="312" y="1994"/>
                  </a:lnTo>
                  <a:lnTo>
                    <a:pt x="0" y="3001"/>
                  </a:lnTo>
                  <a:lnTo>
                    <a:pt x="0" y="4225"/>
                  </a:lnTo>
                  <a:lnTo>
                    <a:pt x="919" y="10958"/>
                  </a:lnTo>
                  <a:lnTo>
                    <a:pt x="3414" y="16506"/>
                  </a:lnTo>
                  <a:lnTo>
                    <a:pt x="8235" y="20850"/>
                  </a:lnTo>
                  <a:lnTo>
                    <a:pt x="11682" y="21600"/>
                  </a:lnTo>
                  <a:lnTo>
                    <a:pt x="12861" y="21518"/>
                  </a:lnTo>
                  <a:lnTo>
                    <a:pt x="18164" y="18634"/>
                  </a:lnTo>
                  <a:lnTo>
                    <a:pt x="21600" y="13130"/>
                  </a:lnTo>
                  <a:lnTo>
                    <a:pt x="11682" y="13130"/>
                  </a:lnTo>
                  <a:lnTo>
                    <a:pt x="10603" y="12967"/>
                  </a:lnTo>
                  <a:lnTo>
                    <a:pt x="6682" y="7666"/>
                  </a:lnTo>
                  <a:lnTo>
                    <a:pt x="6292" y="4225"/>
                  </a:lnTo>
                  <a:lnTo>
                    <a:pt x="6292" y="3001"/>
                  </a:lnTo>
                  <a:lnTo>
                    <a:pt x="5997" y="1994"/>
                  </a:lnTo>
                  <a:lnTo>
                    <a:pt x="5408" y="1204"/>
                  </a:lnTo>
                  <a:lnTo>
                    <a:pt x="4818" y="395"/>
                  </a:lnTo>
                  <a:lnTo>
                    <a:pt x="4073" y="0"/>
                  </a:lnTo>
                  <a:close/>
                </a:path>
              </a:pathLst>
            </a:custGeom>
            <a:solidFill>
              <a:srgbClr val="5F1C15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6" name="Shape 536"/>
            <p:cNvSpPr/>
            <p:nvPr/>
          </p:nvSpPr>
          <p:spPr>
            <a:xfrm>
              <a:off x="224603" y="270254"/>
              <a:ext cx="90765" cy="251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9865" y="0"/>
                  </a:lnTo>
                  <a:lnTo>
                    <a:pt x="9865" y="16363"/>
                  </a:lnTo>
                  <a:lnTo>
                    <a:pt x="9684" y="17417"/>
                  </a:lnTo>
                  <a:lnTo>
                    <a:pt x="5427" y="20743"/>
                  </a:lnTo>
                  <a:lnTo>
                    <a:pt x="0" y="21600"/>
                  </a:lnTo>
                  <a:lnTo>
                    <a:pt x="18448" y="21600"/>
                  </a:lnTo>
                  <a:lnTo>
                    <a:pt x="21496" y="17406"/>
                  </a:lnTo>
                  <a:lnTo>
                    <a:pt x="21600" y="1636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F1C15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7" name="Shape 537"/>
            <p:cNvSpPr/>
            <p:nvPr/>
          </p:nvSpPr>
          <p:spPr>
            <a:xfrm>
              <a:off x="89136" y="265378"/>
              <a:ext cx="403828" cy="83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701" y="326"/>
                  </a:lnTo>
                  <a:lnTo>
                    <a:pt x="1382" y="1298"/>
                  </a:lnTo>
                  <a:lnTo>
                    <a:pt x="3294" y="7942"/>
                  </a:lnTo>
                  <a:lnTo>
                    <a:pt x="4826" y="19433"/>
                  </a:lnTo>
                  <a:lnTo>
                    <a:pt x="4920" y="20866"/>
                  </a:lnTo>
                  <a:lnTo>
                    <a:pt x="5108" y="21600"/>
                  </a:lnTo>
                  <a:lnTo>
                    <a:pt x="5659" y="21600"/>
                  </a:lnTo>
                  <a:lnTo>
                    <a:pt x="5847" y="20866"/>
                  </a:lnTo>
                  <a:lnTo>
                    <a:pt x="5963" y="19433"/>
                  </a:lnTo>
                  <a:lnTo>
                    <a:pt x="6684" y="13050"/>
                  </a:lnTo>
                  <a:lnTo>
                    <a:pt x="7509" y="7895"/>
                  </a:lnTo>
                  <a:lnTo>
                    <a:pt x="8436" y="3965"/>
                  </a:lnTo>
                  <a:lnTo>
                    <a:pt x="9463" y="1258"/>
                  </a:lnTo>
                  <a:lnTo>
                    <a:pt x="20245" y="1258"/>
                  </a:lnTo>
                  <a:lnTo>
                    <a:pt x="20899" y="32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F1C15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8" name="Shape 538"/>
            <p:cNvSpPr/>
            <p:nvPr/>
          </p:nvSpPr>
          <p:spPr>
            <a:xfrm>
              <a:off x="0" y="0"/>
              <a:ext cx="574995" cy="307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85" y="0"/>
                  </a:moveTo>
                  <a:lnTo>
                    <a:pt x="10661" y="0"/>
                  </a:lnTo>
                  <a:lnTo>
                    <a:pt x="10448" y="190"/>
                  </a:lnTo>
                  <a:lnTo>
                    <a:pt x="10264" y="571"/>
                  </a:lnTo>
                  <a:lnTo>
                    <a:pt x="10081" y="962"/>
                  </a:lnTo>
                  <a:lnTo>
                    <a:pt x="9995" y="1448"/>
                  </a:lnTo>
                  <a:lnTo>
                    <a:pt x="9995" y="3400"/>
                  </a:lnTo>
                  <a:lnTo>
                    <a:pt x="9083" y="3628"/>
                  </a:lnTo>
                  <a:lnTo>
                    <a:pt x="7337" y="4467"/>
                  </a:lnTo>
                  <a:lnTo>
                    <a:pt x="5703" y="5810"/>
                  </a:lnTo>
                  <a:lnTo>
                    <a:pt x="4220" y="7614"/>
                  </a:lnTo>
                  <a:lnTo>
                    <a:pt x="2899" y="9852"/>
                  </a:lnTo>
                  <a:lnTo>
                    <a:pt x="1778" y="12456"/>
                  </a:lnTo>
                  <a:lnTo>
                    <a:pt x="879" y="15408"/>
                  </a:lnTo>
                  <a:lnTo>
                    <a:pt x="246" y="18636"/>
                  </a:lnTo>
                  <a:lnTo>
                    <a:pt x="0" y="20838"/>
                  </a:lnTo>
                  <a:lnTo>
                    <a:pt x="71" y="21210"/>
                  </a:lnTo>
                  <a:lnTo>
                    <a:pt x="265" y="21448"/>
                  </a:lnTo>
                  <a:lnTo>
                    <a:pt x="336" y="21543"/>
                  </a:lnTo>
                  <a:lnTo>
                    <a:pt x="412" y="21600"/>
                  </a:lnTo>
                  <a:lnTo>
                    <a:pt x="631" y="21600"/>
                  </a:lnTo>
                  <a:lnTo>
                    <a:pt x="753" y="21495"/>
                  </a:lnTo>
                  <a:lnTo>
                    <a:pt x="845" y="21286"/>
                  </a:lnTo>
                  <a:lnTo>
                    <a:pt x="1416" y="20140"/>
                  </a:lnTo>
                  <a:lnTo>
                    <a:pt x="2024" y="19318"/>
                  </a:lnTo>
                  <a:lnTo>
                    <a:pt x="2668" y="18823"/>
                  </a:lnTo>
                  <a:lnTo>
                    <a:pt x="3348" y="18657"/>
                  </a:lnTo>
                  <a:lnTo>
                    <a:pt x="21600" y="18657"/>
                  </a:lnTo>
                  <a:lnTo>
                    <a:pt x="21597" y="18636"/>
                  </a:lnTo>
                  <a:lnTo>
                    <a:pt x="20968" y="15408"/>
                  </a:lnTo>
                  <a:lnTo>
                    <a:pt x="20080" y="12456"/>
                  </a:lnTo>
                  <a:lnTo>
                    <a:pt x="18967" y="9852"/>
                  </a:lnTo>
                  <a:lnTo>
                    <a:pt x="17646" y="7614"/>
                  </a:lnTo>
                  <a:lnTo>
                    <a:pt x="16155" y="5806"/>
                  </a:lnTo>
                  <a:lnTo>
                    <a:pt x="14511" y="4453"/>
                  </a:lnTo>
                  <a:lnTo>
                    <a:pt x="12763" y="3618"/>
                  </a:lnTo>
                  <a:lnTo>
                    <a:pt x="11852" y="3400"/>
                  </a:lnTo>
                  <a:lnTo>
                    <a:pt x="11842" y="3400"/>
                  </a:lnTo>
                  <a:lnTo>
                    <a:pt x="11842" y="1448"/>
                  </a:lnTo>
                  <a:lnTo>
                    <a:pt x="11755" y="962"/>
                  </a:lnTo>
                  <a:lnTo>
                    <a:pt x="11582" y="571"/>
                  </a:lnTo>
                  <a:lnTo>
                    <a:pt x="11409" y="190"/>
                  </a:lnTo>
                  <a:lnTo>
                    <a:pt x="11185" y="0"/>
                  </a:lnTo>
                  <a:close/>
                </a:path>
              </a:pathLst>
            </a:custGeom>
            <a:solidFill>
              <a:srgbClr val="5F1C15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9" name="Shape 539"/>
            <p:cNvSpPr/>
            <p:nvPr/>
          </p:nvSpPr>
          <p:spPr>
            <a:xfrm>
              <a:off x="492963" y="265378"/>
              <a:ext cx="88867" cy="41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39" y="0"/>
                  </a:moveTo>
                  <a:lnTo>
                    <a:pt x="0" y="0"/>
                  </a:lnTo>
                  <a:lnTo>
                    <a:pt x="4375" y="1314"/>
                  </a:lnTo>
                  <a:lnTo>
                    <a:pt x="8553" y="4955"/>
                  </a:lnTo>
                  <a:lnTo>
                    <a:pt x="12520" y="10941"/>
                  </a:lnTo>
                  <a:lnTo>
                    <a:pt x="16266" y="19293"/>
                  </a:lnTo>
                  <a:lnTo>
                    <a:pt x="16694" y="20831"/>
                  </a:lnTo>
                  <a:lnTo>
                    <a:pt x="17385" y="21600"/>
                  </a:lnTo>
                  <a:lnTo>
                    <a:pt x="18834" y="21600"/>
                  </a:lnTo>
                  <a:lnTo>
                    <a:pt x="19328" y="21181"/>
                  </a:lnTo>
                  <a:lnTo>
                    <a:pt x="19822" y="20482"/>
                  </a:lnTo>
                  <a:lnTo>
                    <a:pt x="21106" y="18734"/>
                  </a:lnTo>
                  <a:lnTo>
                    <a:pt x="21600" y="16008"/>
                  </a:lnTo>
                  <a:lnTo>
                    <a:pt x="21304" y="12443"/>
                  </a:lnTo>
                  <a:lnTo>
                    <a:pt x="19939" y="0"/>
                  </a:lnTo>
                  <a:close/>
                </a:path>
              </a:pathLst>
            </a:custGeom>
            <a:solidFill>
              <a:srgbClr val="5F1C15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40" name="Shape 540"/>
            <p:cNvSpPr/>
            <p:nvPr/>
          </p:nvSpPr>
          <p:spPr>
            <a:xfrm>
              <a:off x="315367" y="270254"/>
              <a:ext cx="152256" cy="78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2724" y="2838"/>
                  </a:lnTo>
                  <a:lnTo>
                    <a:pt x="5184" y="7005"/>
                  </a:lnTo>
                  <a:lnTo>
                    <a:pt x="7378" y="12495"/>
                  </a:lnTo>
                  <a:lnTo>
                    <a:pt x="9302" y="19299"/>
                  </a:lnTo>
                  <a:lnTo>
                    <a:pt x="9590" y="20821"/>
                  </a:lnTo>
                  <a:lnTo>
                    <a:pt x="10090" y="21600"/>
                  </a:lnTo>
                  <a:lnTo>
                    <a:pt x="11550" y="21600"/>
                  </a:lnTo>
                  <a:lnTo>
                    <a:pt x="12069" y="20821"/>
                  </a:lnTo>
                  <a:lnTo>
                    <a:pt x="12357" y="19299"/>
                  </a:lnTo>
                  <a:lnTo>
                    <a:pt x="13587" y="14694"/>
                  </a:lnTo>
                  <a:lnTo>
                    <a:pt x="18046" y="4120"/>
                  </a:lnTo>
                  <a:lnTo>
                    <a:pt x="21527" y="42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42" name="Shape 542"/>
          <p:cNvSpPr/>
          <p:nvPr/>
        </p:nvSpPr>
        <p:spPr>
          <a:xfrm>
            <a:off x="3431030" y="4919064"/>
            <a:ext cx="1455591" cy="630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600"/>
              </a:spcBef>
              <a:defRPr sz="1800"/>
            </a:pPr>
            <a:r>
              <a:rPr spc="-15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Initial</a:t>
            </a:r>
            <a:r>
              <a:rPr spc="-80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40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Capital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lvl="0" marR="5080" indent="20954" algn="l" defTabSz="457200">
              <a:spcBef>
                <a:spcPts val="400"/>
              </a:spcBef>
              <a:defRPr sz="1800"/>
            </a:pPr>
            <a:r>
              <a:rPr spc="20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We </a:t>
            </a:r>
            <a:r>
              <a:rPr spc="-10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provide </a:t>
            </a:r>
            <a:r>
              <a:rPr spc="-5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fee</a:t>
            </a:r>
            <a:r>
              <a:rPr spc="-85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free  start-up </a:t>
            </a:r>
            <a:r>
              <a:rPr spc="-30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capital.</a:t>
            </a:r>
          </a:p>
        </p:txBody>
      </p:sp>
      <p:grpSp>
        <p:nvGrpSpPr>
          <p:cNvPr id="546" name="Group 546"/>
          <p:cNvGrpSpPr/>
          <p:nvPr/>
        </p:nvGrpSpPr>
        <p:grpSpPr>
          <a:xfrm>
            <a:off x="2734257" y="6269938"/>
            <a:ext cx="507190" cy="507093"/>
            <a:chOff x="0" y="0"/>
            <a:chExt cx="507188" cy="507092"/>
          </a:xfrm>
        </p:grpSpPr>
        <p:sp>
          <p:nvSpPr>
            <p:cNvPr id="543" name="Shape 543"/>
            <p:cNvSpPr/>
            <p:nvPr/>
          </p:nvSpPr>
          <p:spPr>
            <a:xfrm>
              <a:off x="0" y="0"/>
              <a:ext cx="475760" cy="5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681" y="0"/>
                  </a:moveTo>
                  <a:lnTo>
                    <a:pt x="18008" y="1569"/>
                  </a:lnTo>
                  <a:lnTo>
                    <a:pt x="15920" y="3029"/>
                  </a:lnTo>
                  <a:lnTo>
                    <a:pt x="13620" y="4252"/>
                  </a:lnTo>
                  <a:lnTo>
                    <a:pt x="11218" y="5141"/>
                  </a:lnTo>
                  <a:lnTo>
                    <a:pt x="8886" y="5580"/>
                  </a:lnTo>
                  <a:lnTo>
                    <a:pt x="8155" y="5609"/>
                  </a:lnTo>
                  <a:lnTo>
                    <a:pt x="1925" y="5609"/>
                  </a:lnTo>
                  <a:lnTo>
                    <a:pt x="1539" y="5650"/>
                  </a:lnTo>
                  <a:lnTo>
                    <a:pt x="141" y="6957"/>
                  </a:lnTo>
                  <a:lnTo>
                    <a:pt x="0" y="7784"/>
                  </a:lnTo>
                  <a:lnTo>
                    <a:pt x="0" y="11004"/>
                  </a:lnTo>
                  <a:lnTo>
                    <a:pt x="865" y="12815"/>
                  </a:lnTo>
                  <a:lnTo>
                    <a:pt x="1925" y="13168"/>
                  </a:lnTo>
                  <a:lnTo>
                    <a:pt x="4422" y="13168"/>
                  </a:lnTo>
                  <a:lnTo>
                    <a:pt x="4292" y="13726"/>
                  </a:lnTo>
                  <a:lnTo>
                    <a:pt x="4198" y="14267"/>
                  </a:lnTo>
                  <a:lnTo>
                    <a:pt x="4140" y="14791"/>
                  </a:lnTo>
                  <a:lnTo>
                    <a:pt x="4130" y="15043"/>
                  </a:lnTo>
                  <a:lnTo>
                    <a:pt x="4126" y="15534"/>
                  </a:lnTo>
                  <a:lnTo>
                    <a:pt x="4132" y="15798"/>
                  </a:lnTo>
                  <a:lnTo>
                    <a:pt x="4390" y="17707"/>
                  </a:lnTo>
                  <a:lnTo>
                    <a:pt x="4880" y="19527"/>
                  </a:lnTo>
                  <a:lnTo>
                    <a:pt x="5009" y="19970"/>
                  </a:lnTo>
                  <a:lnTo>
                    <a:pt x="5131" y="20406"/>
                  </a:lnTo>
                  <a:lnTo>
                    <a:pt x="5246" y="20837"/>
                  </a:lnTo>
                  <a:lnTo>
                    <a:pt x="5458" y="21031"/>
                  </a:lnTo>
                  <a:lnTo>
                    <a:pt x="7339" y="21600"/>
                  </a:lnTo>
                  <a:lnTo>
                    <a:pt x="7688" y="21593"/>
                  </a:lnTo>
                  <a:lnTo>
                    <a:pt x="9542" y="20850"/>
                  </a:lnTo>
                  <a:lnTo>
                    <a:pt x="9884" y="20317"/>
                  </a:lnTo>
                  <a:lnTo>
                    <a:pt x="9588" y="20046"/>
                  </a:lnTo>
                  <a:lnTo>
                    <a:pt x="9312" y="19769"/>
                  </a:lnTo>
                  <a:lnTo>
                    <a:pt x="9059" y="19492"/>
                  </a:lnTo>
                  <a:lnTo>
                    <a:pt x="8801" y="19215"/>
                  </a:lnTo>
                  <a:lnTo>
                    <a:pt x="8592" y="18932"/>
                  </a:lnTo>
                  <a:lnTo>
                    <a:pt x="8436" y="18623"/>
                  </a:lnTo>
                  <a:lnTo>
                    <a:pt x="8285" y="18327"/>
                  </a:lnTo>
                  <a:lnTo>
                    <a:pt x="8198" y="18015"/>
                  </a:lnTo>
                  <a:lnTo>
                    <a:pt x="8186" y="17692"/>
                  </a:lnTo>
                  <a:lnTo>
                    <a:pt x="8168" y="17369"/>
                  </a:lnTo>
                  <a:lnTo>
                    <a:pt x="8260" y="17011"/>
                  </a:lnTo>
                  <a:lnTo>
                    <a:pt x="8469" y="16630"/>
                  </a:lnTo>
                  <a:lnTo>
                    <a:pt x="8229" y="16359"/>
                  </a:lnTo>
                  <a:lnTo>
                    <a:pt x="8075" y="16053"/>
                  </a:lnTo>
                  <a:lnTo>
                    <a:pt x="7940" y="15378"/>
                  </a:lnTo>
                  <a:lnTo>
                    <a:pt x="7952" y="15043"/>
                  </a:lnTo>
                  <a:lnTo>
                    <a:pt x="8032" y="14726"/>
                  </a:lnTo>
                  <a:lnTo>
                    <a:pt x="9367" y="13283"/>
                  </a:lnTo>
                  <a:lnTo>
                    <a:pt x="15818" y="13283"/>
                  </a:lnTo>
                  <a:lnTo>
                    <a:pt x="15222" y="12972"/>
                  </a:lnTo>
                  <a:lnTo>
                    <a:pt x="13312" y="12119"/>
                  </a:lnTo>
                  <a:lnTo>
                    <a:pt x="11365" y="11473"/>
                  </a:lnTo>
                  <a:lnTo>
                    <a:pt x="10080" y="11183"/>
                  </a:lnTo>
                  <a:lnTo>
                    <a:pt x="10080" y="7611"/>
                  </a:lnTo>
                  <a:lnTo>
                    <a:pt x="12012" y="7151"/>
                  </a:lnTo>
                  <a:lnTo>
                    <a:pt x="13954" y="6424"/>
                  </a:lnTo>
                  <a:lnTo>
                    <a:pt x="15841" y="5523"/>
                  </a:lnTo>
                  <a:lnTo>
                    <a:pt x="17602" y="4455"/>
                  </a:lnTo>
                  <a:lnTo>
                    <a:pt x="19192" y="3268"/>
                  </a:lnTo>
                  <a:lnTo>
                    <a:pt x="19681" y="2856"/>
                  </a:lnTo>
                  <a:lnTo>
                    <a:pt x="21600" y="2856"/>
                  </a:lnTo>
                  <a:lnTo>
                    <a:pt x="21600" y="2170"/>
                  </a:lnTo>
                  <a:lnTo>
                    <a:pt x="21565" y="1736"/>
                  </a:lnTo>
                  <a:lnTo>
                    <a:pt x="20411" y="159"/>
                  </a:lnTo>
                  <a:lnTo>
                    <a:pt x="20059" y="40"/>
                  </a:lnTo>
                  <a:lnTo>
                    <a:pt x="19681" y="0"/>
                  </a:lnTo>
                  <a:close/>
                </a:path>
              </a:pathLst>
            </a:custGeom>
            <a:solidFill>
              <a:srgbClr val="C0392B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44" name="Shape 544"/>
            <p:cNvSpPr/>
            <p:nvPr/>
          </p:nvSpPr>
          <p:spPr>
            <a:xfrm>
              <a:off x="433494" y="67055"/>
              <a:ext cx="73695" cy="307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12388" y="21600"/>
                  </a:lnTo>
                  <a:lnTo>
                    <a:pt x="12388" y="14178"/>
                  </a:lnTo>
                  <a:lnTo>
                    <a:pt x="14294" y="13995"/>
                  </a:lnTo>
                  <a:lnTo>
                    <a:pt x="21436" y="11401"/>
                  </a:lnTo>
                  <a:lnTo>
                    <a:pt x="21600" y="10805"/>
                  </a:lnTo>
                  <a:lnTo>
                    <a:pt x="21436" y="10208"/>
                  </a:lnTo>
                  <a:lnTo>
                    <a:pt x="14294" y="7587"/>
                  </a:lnTo>
                  <a:lnTo>
                    <a:pt x="12388" y="7403"/>
                  </a:lnTo>
                  <a:lnTo>
                    <a:pt x="12388" y="0"/>
                  </a:lnTo>
                  <a:close/>
                </a:path>
              </a:pathLst>
            </a:custGeom>
            <a:solidFill>
              <a:srgbClr val="C0392B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45" name="Shape 545"/>
            <p:cNvSpPr/>
            <p:nvPr/>
          </p:nvSpPr>
          <p:spPr>
            <a:xfrm>
              <a:off x="206315" y="311843"/>
              <a:ext cx="269445" cy="12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91" y="0"/>
                  </a:moveTo>
                  <a:lnTo>
                    <a:pt x="0" y="0"/>
                  </a:lnTo>
                  <a:lnTo>
                    <a:pt x="1224" y="416"/>
                  </a:lnTo>
                  <a:lnTo>
                    <a:pt x="2467" y="1017"/>
                  </a:lnTo>
                  <a:lnTo>
                    <a:pt x="6295" y="3865"/>
                  </a:lnTo>
                  <a:lnTo>
                    <a:pt x="10034" y="7820"/>
                  </a:lnTo>
                  <a:lnTo>
                    <a:pt x="13507" y="12572"/>
                  </a:lnTo>
                  <a:lnTo>
                    <a:pt x="16549" y="17891"/>
                  </a:lnTo>
                  <a:lnTo>
                    <a:pt x="18212" y="21600"/>
                  </a:lnTo>
                  <a:lnTo>
                    <a:pt x="18880" y="21443"/>
                  </a:lnTo>
                  <a:lnTo>
                    <a:pt x="21353" y="16373"/>
                  </a:lnTo>
                  <a:lnTo>
                    <a:pt x="21600" y="13146"/>
                  </a:lnTo>
                  <a:lnTo>
                    <a:pt x="21600" y="10426"/>
                  </a:lnTo>
                  <a:lnTo>
                    <a:pt x="18212" y="10426"/>
                  </a:lnTo>
                  <a:lnTo>
                    <a:pt x="17367" y="8841"/>
                  </a:lnTo>
                  <a:lnTo>
                    <a:pt x="14563" y="4238"/>
                  </a:lnTo>
                  <a:lnTo>
                    <a:pt x="11434" y="50"/>
                  </a:lnTo>
                  <a:lnTo>
                    <a:pt x="11391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47" name="Shape 547"/>
          <p:cNvSpPr/>
          <p:nvPr/>
        </p:nvSpPr>
        <p:spPr>
          <a:xfrm>
            <a:off x="3352800" y="6117863"/>
            <a:ext cx="1610022" cy="63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600"/>
              </a:spcBef>
              <a:defRPr sz="1800"/>
            </a:pPr>
            <a:r>
              <a:rPr spc="-45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Guarantee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lvl="0" indent="12700" algn="l" defTabSz="457200">
              <a:spcBef>
                <a:spcPts val="400"/>
              </a:spcBef>
              <a:defRPr sz="1800"/>
            </a:pPr>
            <a:r>
              <a:rPr spc="-10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Low-risk </a:t>
            </a:r>
            <a:r>
              <a:rPr spc="-35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spc="-15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50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also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lvl="0" indent="12700" algn="l" defTabSz="457200">
              <a:defRPr sz="1800"/>
            </a:pPr>
            <a:r>
              <a:rPr spc="15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low-return </a:t>
            </a:r>
            <a:r>
              <a:rPr spc="35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5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spc="-100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10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fund</a:t>
            </a:r>
          </a:p>
        </p:txBody>
      </p:sp>
      <p:grpSp>
        <p:nvGrpSpPr>
          <p:cNvPr id="550" name="Group 550"/>
          <p:cNvGrpSpPr/>
          <p:nvPr/>
        </p:nvGrpSpPr>
        <p:grpSpPr>
          <a:xfrm>
            <a:off x="5224636" y="6879829"/>
            <a:ext cx="479555" cy="528321"/>
            <a:chOff x="0" y="0"/>
            <a:chExt cx="479553" cy="528320"/>
          </a:xfrm>
        </p:grpSpPr>
        <p:sp>
          <p:nvSpPr>
            <p:cNvPr id="548" name="Shape 548"/>
            <p:cNvSpPr/>
            <p:nvPr/>
          </p:nvSpPr>
          <p:spPr>
            <a:xfrm>
              <a:off x="-1" y="0"/>
              <a:ext cx="479555" cy="528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13" y="0"/>
                  </a:moveTo>
                  <a:lnTo>
                    <a:pt x="6163" y="0"/>
                  </a:lnTo>
                  <a:lnTo>
                    <a:pt x="5931" y="39"/>
                  </a:lnTo>
                  <a:lnTo>
                    <a:pt x="5112" y="1821"/>
                  </a:lnTo>
                  <a:lnTo>
                    <a:pt x="5095" y="3024"/>
                  </a:lnTo>
                  <a:lnTo>
                    <a:pt x="5107" y="3140"/>
                  </a:lnTo>
                  <a:lnTo>
                    <a:pt x="5125" y="3257"/>
                  </a:lnTo>
                  <a:lnTo>
                    <a:pt x="714" y="3257"/>
                  </a:lnTo>
                  <a:lnTo>
                    <a:pt x="476" y="3356"/>
                  </a:lnTo>
                  <a:lnTo>
                    <a:pt x="287" y="3556"/>
                  </a:lnTo>
                  <a:lnTo>
                    <a:pt x="92" y="3755"/>
                  </a:lnTo>
                  <a:lnTo>
                    <a:pt x="2" y="4004"/>
                  </a:lnTo>
                  <a:lnTo>
                    <a:pt x="0" y="6951"/>
                  </a:lnTo>
                  <a:lnTo>
                    <a:pt x="35" y="7388"/>
                  </a:lnTo>
                  <a:lnTo>
                    <a:pt x="887" y="9249"/>
                  </a:lnTo>
                  <a:lnTo>
                    <a:pt x="2136" y="10567"/>
                  </a:lnTo>
                  <a:lnTo>
                    <a:pt x="3795" y="11723"/>
                  </a:lnTo>
                  <a:lnTo>
                    <a:pt x="5794" y="12621"/>
                  </a:lnTo>
                  <a:lnTo>
                    <a:pt x="7249" y="12993"/>
                  </a:lnTo>
                  <a:lnTo>
                    <a:pt x="7581" y="13083"/>
                  </a:lnTo>
                  <a:lnTo>
                    <a:pt x="8945" y="14206"/>
                  </a:lnTo>
                  <a:lnTo>
                    <a:pt x="8945" y="14898"/>
                  </a:lnTo>
                  <a:lnTo>
                    <a:pt x="8872" y="15142"/>
                  </a:lnTo>
                  <a:lnTo>
                    <a:pt x="8585" y="15447"/>
                  </a:lnTo>
                  <a:lnTo>
                    <a:pt x="8414" y="15591"/>
                  </a:lnTo>
                  <a:lnTo>
                    <a:pt x="8036" y="15868"/>
                  </a:lnTo>
                  <a:lnTo>
                    <a:pt x="7853" y="16012"/>
                  </a:lnTo>
                  <a:lnTo>
                    <a:pt x="7517" y="16327"/>
                  </a:lnTo>
                  <a:lnTo>
                    <a:pt x="7426" y="16577"/>
                  </a:lnTo>
                  <a:lnTo>
                    <a:pt x="7414" y="16903"/>
                  </a:lnTo>
                  <a:lnTo>
                    <a:pt x="7416" y="17341"/>
                  </a:lnTo>
                  <a:lnTo>
                    <a:pt x="7426" y="17430"/>
                  </a:lnTo>
                  <a:lnTo>
                    <a:pt x="7462" y="17562"/>
                  </a:lnTo>
                  <a:lnTo>
                    <a:pt x="7499" y="17706"/>
                  </a:lnTo>
                  <a:lnTo>
                    <a:pt x="5931" y="18238"/>
                  </a:lnTo>
                  <a:lnTo>
                    <a:pt x="5589" y="18343"/>
                  </a:lnTo>
                  <a:lnTo>
                    <a:pt x="5241" y="18476"/>
                  </a:lnTo>
                  <a:lnTo>
                    <a:pt x="4887" y="18604"/>
                  </a:lnTo>
                  <a:lnTo>
                    <a:pt x="4619" y="18770"/>
                  </a:lnTo>
                  <a:lnTo>
                    <a:pt x="4045" y="20415"/>
                  </a:lnTo>
                  <a:lnTo>
                    <a:pt x="4033" y="20725"/>
                  </a:lnTo>
                  <a:lnTo>
                    <a:pt x="4064" y="21002"/>
                  </a:lnTo>
                  <a:lnTo>
                    <a:pt x="4131" y="21240"/>
                  </a:lnTo>
                  <a:lnTo>
                    <a:pt x="4204" y="21478"/>
                  </a:lnTo>
                  <a:lnTo>
                    <a:pt x="4326" y="21600"/>
                  </a:lnTo>
                  <a:lnTo>
                    <a:pt x="17268" y="21600"/>
                  </a:lnTo>
                  <a:lnTo>
                    <a:pt x="17396" y="21478"/>
                  </a:lnTo>
                  <a:lnTo>
                    <a:pt x="17463" y="21240"/>
                  </a:lnTo>
                  <a:lnTo>
                    <a:pt x="17524" y="21002"/>
                  </a:lnTo>
                  <a:lnTo>
                    <a:pt x="17555" y="20725"/>
                  </a:lnTo>
                  <a:lnTo>
                    <a:pt x="17518" y="20088"/>
                  </a:lnTo>
                  <a:lnTo>
                    <a:pt x="17475" y="19789"/>
                  </a:lnTo>
                  <a:lnTo>
                    <a:pt x="17353" y="19230"/>
                  </a:lnTo>
                  <a:lnTo>
                    <a:pt x="17268" y="19052"/>
                  </a:lnTo>
                  <a:lnTo>
                    <a:pt x="17164" y="18953"/>
                  </a:lnTo>
                  <a:lnTo>
                    <a:pt x="16975" y="18753"/>
                  </a:lnTo>
                  <a:lnTo>
                    <a:pt x="15297" y="18155"/>
                  </a:lnTo>
                  <a:lnTo>
                    <a:pt x="14955" y="18066"/>
                  </a:lnTo>
                  <a:lnTo>
                    <a:pt x="14668" y="17983"/>
                  </a:lnTo>
                  <a:lnTo>
                    <a:pt x="14431" y="17895"/>
                  </a:lnTo>
                  <a:lnTo>
                    <a:pt x="14199" y="17806"/>
                  </a:lnTo>
                  <a:lnTo>
                    <a:pt x="14101" y="17695"/>
                  </a:lnTo>
                  <a:lnTo>
                    <a:pt x="14132" y="17562"/>
                  </a:lnTo>
                  <a:lnTo>
                    <a:pt x="14186" y="17341"/>
                  </a:lnTo>
                  <a:lnTo>
                    <a:pt x="14192" y="17119"/>
                  </a:lnTo>
                  <a:lnTo>
                    <a:pt x="14162" y="16903"/>
                  </a:lnTo>
                  <a:lnTo>
                    <a:pt x="14125" y="16577"/>
                  </a:lnTo>
                  <a:lnTo>
                    <a:pt x="14034" y="16327"/>
                  </a:lnTo>
                  <a:lnTo>
                    <a:pt x="13180" y="15596"/>
                  </a:lnTo>
                  <a:lnTo>
                    <a:pt x="13015" y="15447"/>
                  </a:lnTo>
                  <a:lnTo>
                    <a:pt x="12716" y="15142"/>
                  </a:lnTo>
                  <a:lnTo>
                    <a:pt x="12643" y="14898"/>
                  </a:lnTo>
                  <a:lnTo>
                    <a:pt x="12643" y="14206"/>
                  </a:lnTo>
                  <a:lnTo>
                    <a:pt x="13998" y="13083"/>
                  </a:lnTo>
                  <a:lnTo>
                    <a:pt x="15062" y="12839"/>
                  </a:lnTo>
                  <a:lnTo>
                    <a:pt x="15784" y="12635"/>
                  </a:lnTo>
                  <a:lnTo>
                    <a:pt x="17799" y="11748"/>
                  </a:lnTo>
                  <a:lnTo>
                    <a:pt x="19458" y="10584"/>
                  </a:lnTo>
                  <a:lnTo>
                    <a:pt x="19494" y="10551"/>
                  </a:lnTo>
                  <a:lnTo>
                    <a:pt x="6285" y="10551"/>
                  </a:lnTo>
                  <a:lnTo>
                    <a:pt x="5798" y="10365"/>
                  </a:lnTo>
                  <a:lnTo>
                    <a:pt x="4104" y="9461"/>
                  </a:lnTo>
                  <a:lnTo>
                    <a:pt x="2628" y="8197"/>
                  </a:lnTo>
                  <a:lnTo>
                    <a:pt x="1965" y="7139"/>
                  </a:lnTo>
                  <a:lnTo>
                    <a:pt x="1965" y="5417"/>
                  </a:lnTo>
                  <a:lnTo>
                    <a:pt x="21600" y="5417"/>
                  </a:lnTo>
                  <a:lnTo>
                    <a:pt x="21600" y="4004"/>
                  </a:lnTo>
                  <a:lnTo>
                    <a:pt x="21502" y="3755"/>
                  </a:lnTo>
                  <a:lnTo>
                    <a:pt x="21313" y="3550"/>
                  </a:lnTo>
                  <a:lnTo>
                    <a:pt x="21118" y="3351"/>
                  </a:lnTo>
                  <a:lnTo>
                    <a:pt x="20886" y="3251"/>
                  </a:lnTo>
                  <a:lnTo>
                    <a:pt x="16456" y="3251"/>
                  </a:lnTo>
                  <a:lnTo>
                    <a:pt x="16481" y="3118"/>
                  </a:lnTo>
                  <a:lnTo>
                    <a:pt x="16485" y="3024"/>
                  </a:lnTo>
                  <a:lnTo>
                    <a:pt x="16483" y="2146"/>
                  </a:lnTo>
                  <a:lnTo>
                    <a:pt x="16474" y="1821"/>
                  </a:lnTo>
                  <a:lnTo>
                    <a:pt x="16011" y="188"/>
                  </a:lnTo>
                  <a:lnTo>
                    <a:pt x="15645" y="39"/>
                  </a:lnTo>
                  <a:lnTo>
                    <a:pt x="15413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49" name="Shape 549"/>
            <p:cNvSpPr/>
            <p:nvPr/>
          </p:nvSpPr>
          <p:spPr>
            <a:xfrm>
              <a:off x="117314" y="132486"/>
              <a:ext cx="362240" cy="125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56" y="0"/>
                  </a:moveTo>
                  <a:lnTo>
                    <a:pt x="0" y="0"/>
                  </a:lnTo>
                  <a:lnTo>
                    <a:pt x="126" y="2787"/>
                  </a:lnTo>
                  <a:lnTo>
                    <a:pt x="565" y="11208"/>
                  </a:lnTo>
                  <a:lnTo>
                    <a:pt x="1119" y="19170"/>
                  </a:lnTo>
                  <a:lnTo>
                    <a:pt x="1325" y="21600"/>
                  </a:lnTo>
                  <a:lnTo>
                    <a:pt x="13272" y="21600"/>
                  </a:lnTo>
                  <a:lnTo>
                    <a:pt x="13853" y="13978"/>
                  </a:lnTo>
                  <a:lnTo>
                    <a:pt x="14323" y="5586"/>
                  </a:lnTo>
                  <a:lnTo>
                    <a:pt x="14556" y="0"/>
                  </a:lnTo>
                  <a:close/>
                  <a:moveTo>
                    <a:pt x="21600" y="0"/>
                  </a:moveTo>
                  <a:lnTo>
                    <a:pt x="18991" y="0"/>
                  </a:lnTo>
                  <a:lnTo>
                    <a:pt x="18991" y="7247"/>
                  </a:lnTo>
                  <a:lnTo>
                    <a:pt x="18862" y="8295"/>
                  </a:lnTo>
                  <a:lnTo>
                    <a:pt x="17062" y="14886"/>
                  </a:lnTo>
                  <a:lnTo>
                    <a:pt x="15103" y="19051"/>
                  </a:lnTo>
                  <a:lnTo>
                    <a:pt x="13272" y="21600"/>
                  </a:lnTo>
                  <a:lnTo>
                    <a:pt x="18812" y="21600"/>
                  </a:lnTo>
                  <a:lnTo>
                    <a:pt x="20410" y="16122"/>
                  </a:lnTo>
                  <a:lnTo>
                    <a:pt x="21547" y="8395"/>
                  </a:lnTo>
                  <a:lnTo>
                    <a:pt x="21600" y="6454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51" name="Shape 551"/>
          <p:cNvSpPr/>
          <p:nvPr/>
        </p:nvSpPr>
        <p:spPr>
          <a:xfrm>
            <a:off x="5888964" y="6671805"/>
            <a:ext cx="2403180" cy="807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600"/>
              </a:spcBef>
              <a:defRPr sz="1800"/>
            </a:pPr>
            <a:r>
              <a:rPr spc="-25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Promote</a:t>
            </a:r>
            <a:r>
              <a:rPr spc="-80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75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Business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lvl="0" marR="5080" indent="12700" algn="l" defTabSz="457200">
              <a:spcBef>
                <a:spcPts val="400"/>
              </a:spcBef>
              <a:defRPr sz="1800"/>
            </a:pPr>
            <a:r>
              <a:rPr spc="-60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Raising </a:t>
            </a:r>
            <a:r>
              <a:rPr spc="-10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monetary </a:t>
            </a:r>
            <a:r>
              <a:rPr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contributions  </a:t>
            </a:r>
            <a:r>
              <a:rPr spc="10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from </a:t>
            </a:r>
            <a:r>
              <a:rPr spc="-90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spc="-35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large </a:t>
            </a:r>
            <a:r>
              <a:rPr spc="-15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number </a:t>
            </a:r>
            <a:r>
              <a:rPr spc="35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-25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people,  </a:t>
            </a:r>
            <a:r>
              <a:rPr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through </a:t>
            </a:r>
            <a:r>
              <a:rPr spc="5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-10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online</a:t>
            </a:r>
            <a:r>
              <a:rPr spc="-35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crowd-funding</a:t>
            </a:r>
          </a:p>
        </p:txBody>
      </p:sp>
      <p:grpSp>
        <p:nvGrpSpPr>
          <p:cNvPr id="554" name="Group 554"/>
          <p:cNvGrpSpPr/>
          <p:nvPr/>
        </p:nvGrpSpPr>
        <p:grpSpPr>
          <a:xfrm>
            <a:off x="1479294" y="6858405"/>
            <a:ext cx="541325" cy="809550"/>
            <a:chOff x="0" y="0"/>
            <a:chExt cx="541323" cy="809548"/>
          </a:xfrm>
        </p:grpSpPr>
        <p:sp>
          <p:nvSpPr>
            <p:cNvPr id="552" name="Shape 552"/>
            <p:cNvSpPr/>
            <p:nvPr/>
          </p:nvSpPr>
          <p:spPr>
            <a:xfrm>
              <a:off x="0" y="0"/>
              <a:ext cx="541324" cy="809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3254" y="21600"/>
                  </a:lnTo>
                  <a:lnTo>
                    <a:pt x="3254" y="20485"/>
                  </a:lnTo>
                  <a:lnTo>
                    <a:pt x="3216" y="20485"/>
                  </a:lnTo>
                  <a:lnTo>
                    <a:pt x="3092" y="20086"/>
                  </a:lnTo>
                  <a:lnTo>
                    <a:pt x="2973" y="19874"/>
                  </a:lnTo>
                  <a:lnTo>
                    <a:pt x="2854" y="19767"/>
                  </a:lnTo>
                  <a:lnTo>
                    <a:pt x="2616" y="19529"/>
                  </a:lnTo>
                  <a:lnTo>
                    <a:pt x="2408" y="19305"/>
                  </a:lnTo>
                  <a:lnTo>
                    <a:pt x="2264" y="19070"/>
                  </a:lnTo>
                  <a:lnTo>
                    <a:pt x="2186" y="18826"/>
                  </a:lnTo>
                  <a:lnTo>
                    <a:pt x="2178" y="18573"/>
                  </a:lnTo>
                  <a:lnTo>
                    <a:pt x="2388" y="17973"/>
                  </a:lnTo>
                  <a:lnTo>
                    <a:pt x="2959" y="17483"/>
                  </a:lnTo>
                  <a:lnTo>
                    <a:pt x="3807" y="17153"/>
                  </a:lnTo>
                  <a:lnTo>
                    <a:pt x="4843" y="17032"/>
                  </a:lnTo>
                  <a:lnTo>
                    <a:pt x="21600" y="1703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0392B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53" name="Shape 553"/>
            <p:cNvSpPr/>
            <p:nvPr/>
          </p:nvSpPr>
          <p:spPr>
            <a:xfrm>
              <a:off x="121377" y="638345"/>
              <a:ext cx="419947" cy="17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57" y="0"/>
                  </a:moveTo>
                  <a:lnTo>
                    <a:pt x="0" y="0"/>
                  </a:lnTo>
                  <a:lnTo>
                    <a:pt x="1275" y="510"/>
                  </a:lnTo>
                  <a:lnTo>
                    <a:pt x="2338" y="1915"/>
                  </a:lnTo>
                  <a:lnTo>
                    <a:pt x="3092" y="4026"/>
                  </a:lnTo>
                  <a:lnTo>
                    <a:pt x="3442" y="6655"/>
                  </a:lnTo>
                  <a:lnTo>
                    <a:pt x="3439" y="8272"/>
                  </a:lnTo>
                  <a:lnTo>
                    <a:pt x="3351" y="9544"/>
                  </a:lnTo>
                  <a:lnTo>
                    <a:pt x="3167" y="10722"/>
                  </a:lnTo>
                  <a:lnTo>
                    <a:pt x="2878" y="11805"/>
                  </a:lnTo>
                  <a:lnTo>
                    <a:pt x="2515" y="12935"/>
                  </a:lnTo>
                  <a:lnTo>
                    <a:pt x="2411" y="13562"/>
                  </a:lnTo>
                  <a:lnTo>
                    <a:pt x="2258" y="14693"/>
                  </a:lnTo>
                  <a:lnTo>
                    <a:pt x="2055" y="16326"/>
                  </a:lnTo>
                  <a:lnTo>
                    <a:pt x="2055" y="21600"/>
                  </a:lnTo>
                  <a:lnTo>
                    <a:pt x="13308" y="21600"/>
                  </a:lnTo>
                  <a:lnTo>
                    <a:pt x="13308" y="16326"/>
                  </a:lnTo>
                  <a:lnTo>
                    <a:pt x="13253" y="16326"/>
                  </a:lnTo>
                  <a:lnTo>
                    <a:pt x="13099" y="14442"/>
                  </a:lnTo>
                  <a:lnTo>
                    <a:pt x="12946" y="13437"/>
                  </a:lnTo>
                  <a:lnTo>
                    <a:pt x="12793" y="12935"/>
                  </a:lnTo>
                  <a:lnTo>
                    <a:pt x="12486" y="11805"/>
                  </a:lnTo>
                  <a:lnTo>
                    <a:pt x="12217" y="10746"/>
                  </a:lnTo>
                  <a:lnTo>
                    <a:pt x="12029" y="9639"/>
                  </a:lnTo>
                  <a:lnTo>
                    <a:pt x="11929" y="8485"/>
                  </a:lnTo>
                  <a:lnTo>
                    <a:pt x="11922" y="7284"/>
                  </a:lnTo>
                  <a:lnTo>
                    <a:pt x="12192" y="4450"/>
                  </a:lnTo>
                  <a:lnTo>
                    <a:pt x="12929" y="2135"/>
                  </a:lnTo>
                  <a:lnTo>
                    <a:pt x="14021" y="573"/>
                  </a:lnTo>
                  <a:lnTo>
                    <a:pt x="15357" y="0"/>
                  </a:lnTo>
                  <a:close/>
                  <a:moveTo>
                    <a:pt x="21600" y="0"/>
                  </a:moveTo>
                  <a:lnTo>
                    <a:pt x="15357" y="0"/>
                  </a:lnTo>
                  <a:lnTo>
                    <a:pt x="16631" y="510"/>
                  </a:lnTo>
                  <a:lnTo>
                    <a:pt x="17691" y="1915"/>
                  </a:lnTo>
                  <a:lnTo>
                    <a:pt x="18443" y="4026"/>
                  </a:lnTo>
                  <a:lnTo>
                    <a:pt x="18792" y="6655"/>
                  </a:lnTo>
                  <a:lnTo>
                    <a:pt x="18793" y="8272"/>
                  </a:lnTo>
                  <a:lnTo>
                    <a:pt x="18706" y="9544"/>
                  </a:lnTo>
                  <a:lnTo>
                    <a:pt x="18521" y="10722"/>
                  </a:lnTo>
                  <a:lnTo>
                    <a:pt x="18228" y="11805"/>
                  </a:lnTo>
                  <a:lnTo>
                    <a:pt x="17872" y="12935"/>
                  </a:lnTo>
                  <a:lnTo>
                    <a:pt x="17768" y="13562"/>
                  </a:lnTo>
                  <a:lnTo>
                    <a:pt x="17614" y="14693"/>
                  </a:lnTo>
                  <a:lnTo>
                    <a:pt x="17412" y="16326"/>
                  </a:lnTo>
                  <a:lnTo>
                    <a:pt x="17412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59" name="Group 559"/>
          <p:cNvGrpSpPr/>
          <p:nvPr/>
        </p:nvGrpSpPr>
        <p:grpSpPr>
          <a:xfrm>
            <a:off x="1758897" y="7520024"/>
            <a:ext cx="966149" cy="577088"/>
            <a:chOff x="0" y="0"/>
            <a:chExt cx="966147" cy="577086"/>
          </a:xfrm>
        </p:grpSpPr>
        <p:sp>
          <p:nvSpPr>
            <p:cNvPr id="555" name="Shape 555"/>
            <p:cNvSpPr/>
            <p:nvPr/>
          </p:nvSpPr>
          <p:spPr>
            <a:xfrm>
              <a:off x="0" y="158630"/>
              <a:ext cx="966148" cy="418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4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1321" y="21575"/>
                  </a:lnTo>
                  <a:lnTo>
                    <a:pt x="2542" y="21503"/>
                  </a:lnTo>
                  <a:lnTo>
                    <a:pt x="3686" y="21389"/>
                  </a:lnTo>
                  <a:lnTo>
                    <a:pt x="4777" y="21240"/>
                  </a:lnTo>
                  <a:lnTo>
                    <a:pt x="6190" y="21004"/>
                  </a:lnTo>
                  <a:lnTo>
                    <a:pt x="10429" y="19805"/>
                  </a:lnTo>
                  <a:lnTo>
                    <a:pt x="13329" y="18433"/>
                  </a:lnTo>
                  <a:lnTo>
                    <a:pt x="14993" y="17305"/>
                  </a:lnTo>
                  <a:lnTo>
                    <a:pt x="15525" y="16836"/>
                  </a:lnTo>
                  <a:lnTo>
                    <a:pt x="18853" y="16531"/>
                  </a:lnTo>
                  <a:lnTo>
                    <a:pt x="20595" y="16221"/>
                  </a:lnTo>
                  <a:lnTo>
                    <a:pt x="21321" y="15717"/>
                  </a:lnTo>
                  <a:lnTo>
                    <a:pt x="21600" y="14833"/>
                  </a:lnTo>
                  <a:lnTo>
                    <a:pt x="21298" y="12187"/>
                  </a:lnTo>
                  <a:lnTo>
                    <a:pt x="20537" y="8780"/>
                  </a:lnTo>
                  <a:lnTo>
                    <a:pt x="12514" y="8780"/>
                  </a:lnTo>
                  <a:lnTo>
                    <a:pt x="11962" y="8571"/>
                  </a:lnTo>
                  <a:lnTo>
                    <a:pt x="11502" y="7996"/>
                  </a:lnTo>
                  <a:lnTo>
                    <a:pt x="11176" y="7132"/>
                  </a:lnTo>
                  <a:lnTo>
                    <a:pt x="11024" y="6056"/>
                  </a:lnTo>
                  <a:lnTo>
                    <a:pt x="11025" y="5395"/>
                  </a:lnTo>
                  <a:lnTo>
                    <a:pt x="11064" y="4875"/>
                  </a:lnTo>
                  <a:lnTo>
                    <a:pt x="11144" y="4393"/>
                  </a:lnTo>
                  <a:lnTo>
                    <a:pt x="11269" y="3949"/>
                  </a:lnTo>
                  <a:lnTo>
                    <a:pt x="11424" y="3487"/>
                  </a:lnTo>
                  <a:lnTo>
                    <a:pt x="11469" y="3230"/>
                  </a:lnTo>
                  <a:lnTo>
                    <a:pt x="11536" y="2768"/>
                  </a:lnTo>
                  <a:lnTo>
                    <a:pt x="11624" y="2100"/>
                  </a:lnTo>
                  <a:lnTo>
                    <a:pt x="11624" y="0"/>
                  </a:lnTo>
                  <a:close/>
                </a:path>
              </a:pathLst>
            </a:custGeom>
            <a:solidFill>
              <a:srgbClr val="C0392B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56" name="Shape 556"/>
            <p:cNvSpPr/>
            <p:nvPr/>
          </p:nvSpPr>
          <p:spPr>
            <a:xfrm>
              <a:off x="112300" y="157899"/>
              <a:ext cx="56627" cy="732"/>
            </a:xfrm>
            <a:prstGeom prst="rect">
              <a:avLst/>
            </a:prstGeom>
            <a:solidFill>
              <a:srgbClr val="C0392B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57" name="Shape 557"/>
            <p:cNvSpPr/>
            <p:nvPr/>
          </p:nvSpPr>
          <p:spPr>
            <a:xfrm>
              <a:off x="95829" y="0"/>
              <a:ext cx="90032" cy="157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lnTo>
                    <a:pt x="1110" y="3043"/>
                  </a:lnTo>
                  <a:lnTo>
                    <a:pt x="0" y="6111"/>
                  </a:lnTo>
                  <a:lnTo>
                    <a:pt x="247" y="7111"/>
                  </a:lnTo>
                  <a:lnTo>
                    <a:pt x="810" y="8059"/>
                  </a:lnTo>
                  <a:lnTo>
                    <a:pt x="1709" y="8982"/>
                  </a:lnTo>
                  <a:lnTo>
                    <a:pt x="2929" y="9921"/>
                  </a:lnTo>
                  <a:lnTo>
                    <a:pt x="3862" y="10784"/>
                  </a:lnTo>
                  <a:lnTo>
                    <a:pt x="4662" y="11698"/>
                  </a:lnTo>
                  <a:lnTo>
                    <a:pt x="5479" y="12792"/>
                  </a:lnTo>
                  <a:lnTo>
                    <a:pt x="5252" y="12792"/>
                  </a:lnTo>
                  <a:lnTo>
                    <a:pt x="6422" y="15105"/>
                  </a:lnTo>
                  <a:lnTo>
                    <a:pt x="6422" y="21600"/>
                  </a:lnTo>
                  <a:lnTo>
                    <a:pt x="15100" y="21600"/>
                  </a:lnTo>
                  <a:lnTo>
                    <a:pt x="15132" y="19141"/>
                  </a:lnTo>
                  <a:lnTo>
                    <a:pt x="15177" y="17222"/>
                  </a:lnTo>
                  <a:lnTo>
                    <a:pt x="17082" y="11526"/>
                  </a:lnTo>
                  <a:lnTo>
                    <a:pt x="19715" y="8982"/>
                  </a:lnTo>
                  <a:lnTo>
                    <a:pt x="20613" y="8139"/>
                  </a:lnTo>
                  <a:lnTo>
                    <a:pt x="21194" y="7246"/>
                  </a:lnTo>
                  <a:lnTo>
                    <a:pt x="21506" y="6302"/>
                  </a:lnTo>
                  <a:lnTo>
                    <a:pt x="21600" y="5307"/>
                  </a:lnTo>
                  <a:lnTo>
                    <a:pt x="20730" y="3272"/>
                  </a:lnTo>
                  <a:lnTo>
                    <a:pt x="18374" y="1582"/>
                  </a:lnTo>
                  <a:lnTo>
                    <a:pt x="14909" y="427"/>
                  </a:lnTo>
                  <a:lnTo>
                    <a:pt x="10712" y="0"/>
                  </a:lnTo>
                  <a:close/>
                </a:path>
              </a:pathLst>
            </a:custGeom>
            <a:solidFill>
              <a:srgbClr val="C0392B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58" name="Shape 558"/>
            <p:cNvSpPr/>
            <p:nvPr/>
          </p:nvSpPr>
          <p:spPr>
            <a:xfrm>
              <a:off x="559747" y="158630"/>
              <a:ext cx="358864" cy="170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92" y="0"/>
                  </a:moveTo>
                  <a:lnTo>
                    <a:pt x="2397" y="0"/>
                  </a:lnTo>
                  <a:lnTo>
                    <a:pt x="2397" y="5166"/>
                  </a:lnTo>
                  <a:lnTo>
                    <a:pt x="2462" y="5166"/>
                  </a:lnTo>
                  <a:lnTo>
                    <a:pt x="2642" y="7062"/>
                  </a:lnTo>
                  <a:lnTo>
                    <a:pt x="2821" y="8073"/>
                  </a:lnTo>
                  <a:lnTo>
                    <a:pt x="3001" y="8579"/>
                  </a:lnTo>
                  <a:lnTo>
                    <a:pt x="3359" y="9716"/>
                  </a:lnTo>
                  <a:lnTo>
                    <a:pt x="3674" y="10784"/>
                  </a:lnTo>
                  <a:lnTo>
                    <a:pt x="3891" y="11898"/>
                  </a:lnTo>
                  <a:lnTo>
                    <a:pt x="4008" y="13060"/>
                  </a:lnTo>
                  <a:lnTo>
                    <a:pt x="4020" y="14268"/>
                  </a:lnTo>
                  <a:lnTo>
                    <a:pt x="3704" y="17121"/>
                  </a:lnTo>
                  <a:lnTo>
                    <a:pt x="2842" y="19451"/>
                  </a:lnTo>
                  <a:lnTo>
                    <a:pt x="1564" y="21023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004" y="19163"/>
                  </a:lnTo>
                  <a:lnTo>
                    <a:pt x="18194" y="9018"/>
                  </a:lnTo>
                  <a:lnTo>
                    <a:pt x="16886" y="4530"/>
                  </a:lnTo>
                  <a:lnTo>
                    <a:pt x="17018" y="3410"/>
                  </a:lnTo>
                  <a:lnTo>
                    <a:pt x="17260" y="1120"/>
                  </a:lnTo>
                  <a:lnTo>
                    <a:pt x="17392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63" name="Group 563"/>
          <p:cNvGrpSpPr/>
          <p:nvPr/>
        </p:nvGrpSpPr>
        <p:grpSpPr>
          <a:xfrm>
            <a:off x="2035250" y="6858405"/>
            <a:ext cx="599881" cy="970485"/>
            <a:chOff x="0" y="0"/>
            <a:chExt cx="599879" cy="970484"/>
          </a:xfrm>
        </p:grpSpPr>
        <p:sp>
          <p:nvSpPr>
            <p:cNvPr id="560" name="Shape 560"/>
            <p:cNvSpPr/>
            <p:nvPr/>
          </p:nvSpPr>
          <p:spPr>
            <a:xfrm>
              <a:off x="237879" y="809752"/>
              <a:ext cx="90166" cy="160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55" y="0"/>
                  </a:moveTo>
                  <a:lnTo>
                    <a:pt x="6490" y="0"/>
                  </a:lnTo>
                  <a:lnTo>
                    <a:pt x="6393" y="6759"/>
                  </a:lnTo>
                  <a:lnTo>
                    <a:pt x="5225" y="9301"/>
                  </a:lnTo>
                  <a:lnTo>
                    <a:pt x="4543" y="10276"/>
                  </a:lnTo>
                  <a:lnTo>
                    <a:pt x="3837" y="11088"/>
                  </a:lnTo>
                  <a:lnTo>
                    <a:pt x="2998" y="11876"/>
                  </a:lnTo>
                  <a:lnTo>
                    <a:pt x="1914" y="12776"/>
                  </a:lnTo>
                  <a:lnTo>
                    <a:pt x="1013" y="13603"/>
                  </a:lnTo>
                  <a:lnTo>
                    <a:pt x="422" y="14480"/>
                  </a:lnTo>
                  <a:lnTo>
                    <a:pt x="98" y="15408"/>
                  </a:lnTo>
                  <a:lnTo>
                    <a:pt x="0" y="16386"/>
                  </a:lnTo>
                  <a:lnTo>
                    <a:pt x="873" y="18385"/>
                  </a:lnTo>
                  <a:lnTo>
                    <a:pt x="3237" y="20046"/>
                  </a:lnTo>
                  <a:lnTo>
                    <a:pt x="6708" y="21180"/>
                  </a:lnTo>
                  <a:lnTo>
                    <a:pt x="10904" y="21600"/>
                  </a:lnTo>
                  <a:lnTo>
                    <a:pt x="14899" y="21222"/>
                  </a:lnTo>
                  <a:lnTo>
                    <a:pt x="18185" y="20179"/>
                  </a:lnTo>
                  <a:lnTo>
                    <a:pt x="20492" y="18611"/>
                  </a:lnTo>
                  <a:lnTo>
                    <a:pt x="21548" y="16654"/>
                  </a:lnTo>
                  <a:lnTo>
                    <a:pt x="21600" y="15596"/>
                  </a:lnTo>
                  <a:lnTo>
                    <a:pt x="21353" y="14615"/>
                  </a:lnTo>
                  <a:lnTo>
                    <a:pt x="20791" y="13683"/>
                  </a:lnTo>
                  <a:lnTo>
                    <a:pt x="19893" y="12776"/>
                  </a:lnTo>
                  <a:lnTo>
                    <a:pt x="18675" y="11853"/>
                  </a:lnTo>
                  <a:lnTo>
                    <a:pt x="17739" y="11005"/>
                  </a:lnTo>
                  <a:lnTo>
                    <a:pt x="16931" y="10107"/>
                  </a:lnTo>
                  <a:lnTo>
                    <a:pt x="16096" y="9033"/>
                  </a:lnTo>
                  <a:lnTo>
                    <a:pt x="16356" y="9033"/>
                  </a:lnTo>
                  <a:lnTo>
                    <a:pt x="15155" y="6759"/>
                  </a:lnTo>
                  <a:lnTo>
                    <a:pt x="15155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61" name="Shape 561"/>
            <p:cNvSpPr/>
            <p:nvPr/>
          </p:nvSpPr>
          <p:spPr>
            <a:xfrm>
              <a:off x="0" y="0"/>
              <a:ext cx="599880" cy="809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31" y="0"/>
                  </a:moveTo>
                  <a:lnTo>
                    <a:pt x="78" y="0"/>
                  </a:lnTo>
                  <a:lnTo>
                    <a:pt x="78" y="9625"/>
                  </a:lnTo>
                  <a:lnTo>
                    <a:pt x="0" y="9625"/>
                  </a:lnTo>
                  <a:lnTo>
                    <a:pt x="0" y="21599"/>
                  </a:lnTo>
                  <a:lnTo>
                    <a:pt x="18482" y="21599"/>
                  </a:lnTo>
                  <a:lnTo>
                    <a:pt x="20682" y="21600"/>
                  </a:lnTo>
                  <a:lnTo>
                    <a:pt x="21087" y="20042"/>
                  </a:lnTo>
                  <a:lnTo>
                    <a:pt x="21371" y="18536"/>
                  </a:lnTo>
                  <a:lnTo>
                    <a:pt x="21540" y="17081"/>
                  </a:lnTo>
                  <a:lnTo>
                    <a:pt x="21600" y="15679"/>
                  </a:lnTo>
                  <a:lnTo>
                    <a:pt x="21557" y="14327"/>
                  </a:lnTo>
                  <a:lnTo>
                    <a:pt x="21417" y="13026"/>
                  </a:lnTo>
                  <a:lnTo>
                    <a:pt x="21187" y="11776"/>
                  </a:lnTo>
                  <a:lnTo>
                    <a:pt x="20872" y="10576"/>
                  </a:lnTo>
                  <a:lnTo>
                    <a:pt x="20794" y="10240"/>
                  </a:lnTo>
                  <a:lnTo>
                    <a:pt x="20198" y="8633"/>
                  </a:lnTo>
                  <a:lnTo>
                    <a:pt x="19472" y="7122"/>
                  </a:lnTo>
                  <a:lnTo>
                    <a:pt x="18636" y="5707"/>
                  </a:lnTo>
                  <a:lnTo>
                    <a:pt x="17835" y="4567"/>
                  </a:lnTo>
                  <a:lnTo>
                    <a:pt x="6565" y="4567"/>
                  </a:lnTo>
                  <a:lnTo>
                    <a:pt x="5674" y="4460"/>
                  </a:lnTo>
                  <a:lnTo>
                    <a:pt x="4931" y="4163"/>
                  </a:lnTo>
                  <a:lnTo>
                    <a:pt x="4405" y="3717"/>
                  </a:lnTo>
                  <a:lnTo>
                    <a:pt x="4161" y="3162"/>
                  </a:lnTo>
                  <a:lnTo>
                    <a:pt x="4163" y="2819"/>
                  </a:lnTo>
                  <a:lnTo>
                    <a:pt x="4225" y="2550"/>
                  </a:lnTo>
                  <a:lnTo>
                    <a:pt x="4353" y="2300"/>
                  </a:lnTo>
                  <a:lnTo>
                    <a:pt x="4556" y="2070"/>
                  </a:lnTo>
                  <a:lnTo>
                    <a:pt x="4805" y="1832"/>
                  </a:lnTo>
                  <a:lnTo>
                    <a:pt x="4878" y="1698"/>
                  </a:lnTo>
                  <a:lnTo>
                    <a:pt x="4985" y="1460"/>
                  </a:lnTo>
                  <a:lnTo>
                    <a:pt x="5131" y="1117"/>
                  </a:lnTo>
                  <a:lnTo>
                    <a:pt x="5131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62" name="Shape 562"/>
            <p:cNvSpPr/>
            <p:nvPr/>
          </p:nvSpPr>
          <p:spPr>
            <a:xfrm>
              <a:off x="182337" y="0"/>
              <a:ext cx="312983" cy="171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0" y="0"/>
                  </a:moveTo>
                  <a:lnTo>
                    <a:pt x="2749" y="0"/>
                  </a:lnTo>
                  <a:lnTo>
                    <a:pt x="2749" y="5280"/>
                  </a:lnTo>
                  <a:lnTo>
                    <a:pt x="2814" y="5280"/>
                  </a:lnTo>
                  <a:lnTo>
                    <a:pt x="3020" y="7160"/>
                  </a:lnTo>
                  <a:lnTo>
                    <a:pt x="3225" y="8168"/>
                  </a:lnTo>
                  <a:lnTo>
                    <a:pt x="3431" y="8664"/>
                  </a:lnTo>
                  <a:lnTo>
                    <a:pt x="3842" y="9792"/>
                  </a:lnTo>
                  <a:lnTo>
                    <a:pt x="4204" y="10852"/>
                  </a:lnTo>
                  <a:lnTo>
                    <a:pt x="4456" y="11960"/>
                  </a:lnTo>
                  <a:lnTo>
                    <a:pt x="4591" y="13115"/>
                  </a:lnTo>
                  <a:lnTo>
                    <a:pt x="4600" y="14320"/>
                  </a:lnTo>
                  <a:lnTo>
                    <a:pt x="4239" y="17152"/>
                  </a:lnTo>
                  <a:lnTo>
                    <a:pt x="3253" y="19466"/>
                  </a:lnTo>
                  <a:lnTo>
                    <a:pt x="1792" y="2102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356" y="20741"/>
                  </a:lnTo>
                  <a:lnTo>
                    <a:pt x="19437" y="14927"/>
                  </a:lnTo>
                  <a:lnTo>
                    <a:pt x="17416" y="9537"/>
                  </a:lnTo>
                  <a:lnTo>
                    <a:pt x="15328" y="4565"/>
                  </a:lnTo>
                  <a:lnTo>
                    <a:pt x="1321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68" name="Group 568"/>
          <p:cNvGrpSpPr/>
          <p:nvPr/>
        </p:nvGrpSpPr>
        <p:grpSpPr>
          <a:xfrm>
            <a:off x="750681" y="7520024"/>
            <a:ext cx="985459" cy="577088"/>
            <a:chOff x="0" y="0"/>
            <a:chExt cx="985458" cy="577086"/>
          </a:xfrm>
        </p:grpSpPr>
        <p:sp>
          <p:nvSpPr>
            <p:cNvPr id="564" name="Shape 564"/>
            <p:cNvSpPr/>
            <p:nvPr/>
          </p:nvSpPr>
          <p:spPr>
            <a:xfrm>
              <a:off x="-1" y="158630"/>
              <a:ext cx="985460" cy="418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022" y="0"/>
                  </a:moveTo>
                  <a:lnTo>
                    <a:pt x="2717" y="0"/>
                  </a:lnTo>
                  <a:lnTo>
                    <a:pt x="2756" y="455"/>
                  </a:lnTo>
                  <a:lnTo>
                    <a:pt x="2801" y="921"/>
                  </a:lnTo>
                  <a:lnTo>
                    <a:pt x="2850" y="1386"/>
                  </a:lnTo>
                  <a:lnTo>
                    <a:pt x="2901" y="1841"/>
                  </a:lnTo>
                  <a:lnTo>
                    <a:pt x="1123" y="8530"/>
                  </a:lnTo>
                  <a:lnTo>
                    <a:pt x="242" y="12113"/>
                  </a:lnTo>
                  <a:lnTo>
                    <a:pt x="0" y="13808"/>
                  </a:lnTo>
                  <a:lnTo>
                    <a:pt x="138" y="14833"/>
                  </a:lnTo>
                  <a:lnTo>
                    <a:pt x="1206" y="15786"/>
                  </a:lnTo>
                  <a:lnTo>
                    <a:pt x="3241" y="16403"/>
                  </a:lnTo>
                  <a:lnTo>
                    <a:pt x="5216" y="16736"/>
                  </a:lnTo>
                  <a:lnTo>
                    <a:pt x="6102" y="16836"/>
                  </a:lnTo>
                  <a:lnTo>
                    <a:pt x="7789" y="18547"/>
                  </a:lnTo>
                  <a:lnTo>
                    <a:pt x="9323" y="19557"/>
                  </a:lnTo>
                  <a:lnTo>
                    <a:pt x="11579" y="20262"/>
                  </a:lnTo>
                  <a:lnTo>
                    <a:pt x="15430" y="21059"/>
                  </a:lnTo>
                  <a:lnTo>
                    <a:pt x="15982" y="21113"/>
                  </a:lnTo>
                  <a:lnTo>
                    <a:pt x="16984" y="21267"/>
                  </a:lnTo>
                  <a:lnTo>
                    <a:pt x="18069" y="21401"/>
                  </a:lnTo>
                  <a:lnTo>
                    <a:pt x="19214" y="21506"/>
                  </a:lnTo>
                  <a:lnTo>
                    <a:pt x="20399" y="21575"/>
                  </a:lnTo>
                  <a:lnTo>
                    <a:pt x="21600" y="21600"/>
                  </a:lnTo>
                  <a:lnTo>
                    <a:pt x="21600" y="8731"/>
                  </a:lnTo>
                  <a:lnTo>
                    <a:pt x="9895" y="8731"/>
                  </a:lnTo>
                  <a:lnTo>
                    <a:pt x="9353" y="8522"/>
                  </a:lnTo>
                  <a:lnTo>
                    <a:pt x="8901" y="7947"/>
                  </a:lnTo>
                  <a:lnTo>
                    <a:pt x="8581" y="7083"/>
                  </a:lnTo>
                  <a:lnTo>
                    <a:pt x="8432" y="6007"/>
                  </a:lnTo>
                  <a:lnTo>
                    <a:pt x="8433" y="5345"/>
                  </a:lnTo>
                  <a:lnTo>
                    <a:pt x="8470" y="4825"/>
                  </a:lnTo>
                  <a:lnTo>
                    <a:pt x="8549" y="4344"/>
                  </a:lnTo>
                  <a:lnTo>
                    <a:pt x="8672" y="3900"/>
                  </a:lnTo>
                  <a:lnTo>
                    <a:pt x="8825" y="3438"/>
                  </a:lnTo>
                  <a:lnTo>
                    <a:pt x="8869" y="3181"/>
                  </a:lnTo>
                  <a:lnTo>
                    <a:pt x="8934" y="2718"/>
                  </a:lnTo>
                  <a:lnTo>
                    <a:pt x="9022" y="2050"/>
                  </a:lnTo>
                  <a:lnTo>
                    <a:pt x="9022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65" name="Shape 565"/>
            <p:cNvSpPr/>
            <p:nvPr/>
          </p:nvSpPr>
          <p:spPr>
            <a:xfrm>
              <a:off x="821543" y="157899"/>
              <a:ext cx="56762" cy="732"/>
            </a:xfrm>
            <a:prstGeom prst="rect">
              <a:avLst/>
            </a:pr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66" name="Shape 566"/>
            <p:cNvSpPr/>
            <p:nvPr/>
          </p:nvSpPr>
          <p:spPr>
            <a:xfrm>
              <a:off x="806347" y="0"/>
              <a:ext cx="90110" cy="157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2" y="0"/>
                  </a:moveTo>
                  <a:lnTo>
                    <a:pt x="1109" y="3043"/>
                  </a:lnTo>
                  <a:lnTo>
                    <a:pt x="0" y="6111"/>
                  </a:lnTo>
                  <a:lnTo>
                    <a:pt x="245" y="7111"/>
                  </a:lnTo>
                  <a:lnTo>
                    <a:pt x="801" y="8059"/>
                  </a:lnTo>
                  <a:lnTo>
                    <a:pt x="1694" y="8982"/>
                  </a:lnTo>
                  <a:lnTo>
                    <a:pt x="2932" y="9921"/>
                  </a:lnTo>
                  <a:lnTo>
                    <a:pt x="3874" y="10784"/>
                  </a:lnTo>
                  <a:lnTo>
                    <a:pt x="4676" y="11698"/>
                  </a:lnTo>
                  <a:lnTo>
                    <a:pt x="5494" y="12792"/>
                  </a:lnTo>
                  <a:lnTo>
                    <a:pt x="5266" y="12792"/>
                  </a:lnTo>
                  <a:lnTo>
                    <a:pt x="6435" y="15105"/>
                  </a:lnTo>
                  <a:lnTo>
                    <a:pt x="6435" y="21600"/>
                  </a:lnTo>
                  <a:lnTo>
                    <a:pt x="15105" y="21600"/>
                  </a:lnTo>
                  <a:lnTo>
                    <a:pt x="15138" y="19141"/>
                  </a:lnTo>
                  <a:lnTo>
                    <a:pt x="15183" y="17222"/>
                  </a:lnTo>
                  <a:lnTo>
                    <a:pt x="17086" y="11526"/>
                  </a:lnTo>
                  <a:lnTo>
                    <a:pt x="19717" y="8982"/>
                  </a:lnTo>
                  <a:lnTo>
                    <a:pt x="20614" y="8139"/>
                  </a:lnTo>
                  <a:lnTo>
                    <a:pt x="21194" y="7246"/>
                  </a:lnTo>
                  <a:lnTo>
                    <a:pt x="21507" y="6302"/>
                  </a:lnTo>
                  <a:lnTo>
                    <a:pt x="21600" y="5307"/>
                  </a:lnTo>
                  <a:lnTo>
                    <a:pt x="20731" y="3272"/>
                  </a:lnTo>
                  <a:lnTo>
                    <a:pt x="18377" y="1582"/>
                  </a:lnTo>
                  <a:lnTo>
                    <a:pt x="14915" y="427"/>
                  </a:lnTo>
                  <a:lnTo>
                    <a:pt x="10722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67" name="Shape 567"/>
            <p:cNvSpPr/>
            <p:nvPr/>
          </p:nvSpPr>
          <p:spPr>
            <a:xfrm>
              <a:off x="451462" y="158630"/>
              <a:ext cx="533997" cy="169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12" y="0"/>
                  </a:lnTo>
                  <a:lnTo>
                    <a:pt x="1612" y="5072"/>
                  </a:lnTo>
                  <a:lnTo>
                    <a:pt x="1653" y="5072"/>
                  </a:lnTo>
                  <a:lnTo>
                    <a:pt x="1773" y="6979"/>
                  </a:lnTo>
                  <a:lnTo>
                    <a:pt x="1894" y="7996"/>
                  </a:lnTo>
                  <a:lnTo>
                    <a:pt x="2015" y="8504"/>
                  </a:lnTo>
                  <a:lnTo>
                    <a:pt x="2257" y="9650"/>
                  </a:lnTo>
                  <a:lnTo>
                    <a:pt x="2468" y="10722"/>
                  </a:lnTo>
                  <a:lnTo>
                    <a:pt x="2615" y="11842"/>
                  </a:lnTo>
                  <a:lnTo>
                    <a:pt x="2694" y="13010"/>
                  </a:lnTo>
                  <a:lnTo>
                    <a:pt x="2700" y="14225"/>
                  </a:lnTo>
                  <a:lnTo>
                    <a:pt x="2488" y="17094"/>
                  </a:lnTo>
                  <a:lnTo>
                    <a:pt x="1909" y="19438"/>
                  </a:lnTo>
                  <a:lnTo>
                    <a:pt x="1051" y="2102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69" name="Shape 569"/>
          <p:cNvSpPr/>
          <p:nvPr/>
        </p:nvSpPr>
        <p:spPr>
          <a:xfrm>
            <a:off x="1225702" y="6856103"/>
            <a:ext cx="79654" cy="2712"/>
          </a:xfrm>
          <a:prstGeom prst="rect">
            <a:avLst/>
          </a:prstGeom>
          <a:solidFill>
            <a:srgbClr val="A63C33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73" name="Group 573"/>
          <p:cNvGrpSpPr/>
          <p:nvPr/>
        </p:nvGrpSpPr>
        <p:grpSpPr>
          <a:xfrm>
            <a:off x="846937" y="6858405"/>
            <a:ext cx="607975" cy="970485"/>
            <a:chOff x="0" y="0"/>
            <a:chExt cx="607974" cy="970484"/>
          </a:xfrm>
        </p:grpSpPr>
        <p:sp>
          <p:nvSpPr>
            <p:cNvPr id="570" name="Shape 570"/>
            <p:cNvSpPr/>
            <p:nvPr/>
          </p:nvSpPr>
          <p:spPr>
            <a:xfrm>
              <a:off x="308416" y="808018"/>
              <a:ext cx="90121" cy="162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63" y="0"/>
                  </a:moveTo>
                  <a:lnTo>
                    <a:pt x="6503" y="2"/>
                  </a:lnTo>
                  <a:lnTo>
                    <a:pt x="6396" y="6912"/>
                  </a:lnTo>
                  <a:lnTo>
                    <a:pt x="5211" y="9427"/>
                  </a:lnTo>
                  <a:lnTo>
                    <a:pt x="4527" y="10392"/>
                  </a:lnTo>
                  <a:lnTo>
                    <a:pt x="3821" y="11196"/>
                  </a:lnTo>
                  <a:lnTo>
                    <a:pt x="2981" y="11975"/>
                  </a:lnTo>
                  <a:lnTo>
                    <a:pt x="1896" y="12867"/>
                  </a:lnTo>
                  <a:lnTo>
                    <a:pt x="1000" y="13686"/>
                  </a:lnTo>
                  <a:lnTo>
                    <a:pt x="415" y="14554"/>
                  </a:lnTo>
                  <a:lnTo>
                    <a:pt x="96" y="15472"/>
                  </a:lnTo>
                  <a:lnTo>
                    <a:pt x="0" y="16440"/>
                  </a:lnTo>
                  <a:lnTo>
                    <a:pt x="870" y="18419"/>
                  </a:lnTo>
                  <a:lnTo>
                    <a:pt x="3227" y="20062"/>
                  </a:lnTo>
                  <a:lnTo>
                    <a:pt x="6695" y="21184"/>
                  </a:lnTo>
                  <a:lnTo>
                    <a:pt x="10897" y="21600"/>
                  </a:lnTo>
                  <a:lnTo>
                    <a:pt x="14896" y="21226"/>
                  </a:lnTo>
                  <a:lnTo>
                    <a:pt x="18183" y="20194"/>
                  </a:lnTo>
                  <a:lnTo>
                    <a:pt x="20493" y="18641"/>
                  </a:lnTo>
                  <a:lnTo>
                    <a:pt x="21559" y="16705"/>
                  </a:lnTo>
                  <a:lnTo>
                    <a:pt x="21600" y="15658"/>
                  </a:lnTo>
                  <a:lnTo>
                    <a:pt x="21352" y="14686"/>
                  </a:lnTo>
                  <a:lnTo>
                    <a:pt x="20793" y="13764"/>
                  </a:lnTo>
                  <a:lnTo>
                    <a:pt x="19900" y="12867"/>
                  </a:lnTo>
                  <a:lnTo>
                    <a:pt x="18674" y="11953"/>
                  </a:lnTo>
                  <a:lnTo>
                    <a:pt x="17738" y="11113"/>
                  </a:lnTo>
                  <a:lnTo>
                    <a:pt x="16935" y="10224"/>
                  </a:lnTo>
                  <a:lnTo>
                    <a:pt x="16111" y="9162"/>
                  </a:lnTo>
                  <a:lnTo>
                    <a:pt x="16348" y="9162"/>
                  </a:lnTo>
                  <a:lnTo>
                    <a:pt x="15163" y="6912"/>
                  </a:lnTo>
                  <a:lnTo>
                    <a:pt x="15163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71" name="Shape 571"/>
            <p:cNvSpPr/>
            <p:nvPr/>
          </p:nvSpPr>
          <p:spPr>
            <a:xfrm>
              <a:off x="0" y="0"/>
              <a:ext cx="607975" cy="808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62" y="0"/>
                  </a:moveTo>
                  <a:lnTo>
                    <a:pt x="8030" y="0"/>
                  </a:lnTo>
                  <a:lnTo>
                    <a:pt x="6941" y="960"/>
                  </a:lnTo>
                  <a:lnTo>
                    <a:pt x="5867" y="2010"/>
                  </a:lnTo>
                  <a:lnTo>
                    <a:pt x="4827" y="3152"/>
                  </a:lnTo>
                  <a:lnTo>
                    <a:pt x="3840" y="4386"/>
                  </a:lnTo>
                  <a:lnTo>
                    <a:pt x="2925" y="5714"/>
                  </a:lnTo>
                  <a:lnTo>
                    <a:pt x="2100" y="7136"/>
                  </a:lnTo>
                  <a:lnTo>
                    <a:pt x="1385" y="8653"/>
                  </a:lnTo>
                  <a:lnTo>
                    <a:pt x="797" y="10267"/>
                  </a:lnTo>
                  <a:lnTo>
                    <a:pt x="722" y="10575"/>
                  </a:lnTo>
                  <a:lnTo>
                    <a:pt x="412" y="11777"/>
                  </a:lnTo>
                  <a:lnTo>
                    <a:pt x="185" y="13028"/>
                  </a:lnTo>
                  <a:lnTo>
                    <a:pt x="45" y="14328"/>
                  </a:lnTo>
                  <a:lnTo>
                    <a:pt x="0" y="15677"/>
                  </a:lnTo>
                  <a:lnTo>
                    <a:pt x="54" y="17079"/>
                  </a:lnTo>
                  <a:lnTo>
                    <a:pt x="214" y="18532"/>
                  </a:lnTo>
                  <a:lnTo>
                    <a:pt x="484" y="20039"/>
                  </a:lnTo>
                  <a:lnTo>
                    <a:pt x="872" y="21600"/>
                  </a:lnTo>
                  <a:lnTo>
                    <a:pt x="4759" y="21600"/>
                  </a:lnTo>
                  <a:lnTo>
                    <a:pt x="21600" y="21600"/>
                  </a:lnTo>
                  <a:lnTo>
                    <a:pt x="21600" y="4563"/>
                  </a:lnTo>
                  <a:lnTo>
                    <a:pt x="14878" y="4563"/>
                  </a:lnTo>
                  <a:lnTo>
                    <a:pt x="14000" y="4454"/>
                  </a:lnTo>
                  <a:lnTo>
                    <a:pt x="13268" y="4155"/>
                  </a:lnTo>
                  <a:lnTo>
                    <a:pt x="12748" y="3707"/>
                  </a:lnTo>
                  <a:lnTo>
                    <a:pt x="12507" y="3152"/>
                  </a:lnTo>
                  <a:lnTo>
                    <a:pt x="12508" y="2807"/>
                  </a:lnTo>
                  <a:lnTo>
                    <a:pt x="12569" y="2537"/>
                  </a:lnTo>
                  <a:lnTo>
                    <a:pt x="12696" y="2287"/>
                  </a:lnTo>
                  <a:lnTo>
                    <a:pt x="12896" y="2057"/>
                  </a:lnTo>
                  <a:lnTo>
                    <a:pt x="13144" y="1818"/>
                  </a:lnTo>
                  <a:lnTo>
                    <a:pt x="13215" y="1684"/>
                  </a:lnTo>
                  <a:lnTo>
                    <a:pt x="13320" y="1445"/>
                  </a:lnTo>
                  <a:lnTo>
                    <a:pt x="13462" y="1101"/>
                  </a:lnTo>
                  <a:lnTo>
                    <a:pt x="13462" y="0"/>
                  </a:lnTo>
                  <a:close/>
                </a:path>
              </a:pathLst>
            </a:custGeom>
            <a:solidFill>
              <a:srgbClr val="DF8278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72" name="Shape 572"/>
            <p:cNvSpPr/>
            <p:nvPr/>
          </p:nvSpPr>
          <p:spPr>
            <a:xfrm>
              <a:off x="418768" y="0"/>
              <a:ext cx="189207" cy="170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4548" y="0"/>
                  </a:lnTo>
                  <a:lnTo>
                    <a:pt x="4548" y="5211"/>
                  </a:lnTo>
                  <a:lnTo>
                    <a:pt x="4663" y="5211"/>
                  </a:lnTo>
                  <a:lnTo>
                    <a:pt x="5004" y="7097"/>
                  </a:lnTo>
                  <a:lnTo>
                    <a:pt x="5345" y="8109"/>
                  </a:lnTo>
                  <a:lnTo>
                    <a:pt x="5686" y="8606"/>
                  </a:lnTo>
                  <a:lnTo>
                    <a:pt x="6368" y="9737"/>
                  </a:lnTo>
                  <a:lnTo>
                    <a:pt x="6963" y="10801"/>
                  </a:lnTo>
                  <a:lnTo>
                    <a:pt x="7377" y="11912"/>
                  </a:lnTo>
                  <a:lnTo>
                    <a:pt x="7600" y="13071"/>
                  </a:lnTo>
                  <a:lnTo>
                    <a:pt x="7620" y="14280"/>
                  </a:lnTo>
                  <a:lnTo>
                    <a:pt x="7021" y="17123"/>
                  </a:lnTo>
                  <a:lnTo>
                    <a:pt x="5388" y="19451"/>
                  </a:lnTo>
                  <a:lnTo>
                    <a:pt x="2966" y="21023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74" name="Shape 574"/>
          <p:cNvSpPr/>
          <p:nvPr/>
        </p:nvSpPr>
        <p:spPr>
          <a:xfrm>
            <a:off x="1492300" y="6268313"/>
            <a:ext cx="495809" cy="1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430" y="0"/>
                </a:moveTo>
                <a:lnTo>
                  <a:pt x="7259" y="0"/>
                </a:lnTo>
                <a:lnTo>
                  <a:pt x="5017" y="6545"/>
                </a:lnTo>
                <a:lnTo>
                  <a:pt x="2695" y="13438"/>
                </a:lnTo>
                <a:lnTo>
                  <a:pt x="0" y="21600"/>
                </a:lnTo>
                <a:lnTo>
                  <a:pt x="21600" y="21600"/>
                </a:lnTo>
                <a:lnTo>
                  <a:pt x="17928" y="10390"/>
                </a:lnTo>
                <a:lnTo>
                  <a:pt x="14430" y="0"/>
                </a:lnTo>
                <a:close/>
              </a:path>
            </a:pathLst>
          </a:custGeom>
          <a:solidFill>
            <a:srgbClr val="5F1C15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78" name="Group 578"/>
          <p:cNvGrpSpPr/>
          <p:nvPr/>
        </p:nvGrpSpPr>
        <p:grpSpPr>
          <a:xfrm>
            <a:off x="1414271" y="5263491"/>
            <a:ext cx="650241" cy="365961"/>
            <a:chOff x="0" y="0"/>
            <a:chExt cx="650240" cy="365960"/>
          </a:xfrm>
        </p:grpSpPr>
        <p:sp>
          <p:nvSpPr>
            <p:cNvPr id="575" name="Shape 575"/>
            <p:cNvSpPr/>
            <p:nvPr/>
          </p:nvSpPr>
          <p:spPr>
            <a:xfrm>
              <a:off x="0" y="0"/>
              <a:ext cx="647366" cy="365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53" y="0"/>
                  </a:moveTo>
                  <a:lnTo>
                    <a:pt x="7616" y="627"/>
                  </a:lnTo>
                  <a:lnTo>
                    <a:pt x="6258" y="2446"/>
                  </a:lnTo>
                  <a:lnTo>
                    <a:pt x="5795" y="4401"/>
                  </a:lnTo>
                  <a:lnTo>
                    <a:pt x="3710" y="5428"/>
                  </a:lnTo>
                  <a:lnTo>
                    <a:pt x="1945" y="6674"/>
                  </a:lnTo>
                  <a:lnTo>
                    <a:pt x="675" y="8038"/>
                  </a:lnTo>
                  <a:lnTo>
                    <a:pt x="72" y="9415"/>
                  </a:lnTo>
                  <a:lnTo>
                    <a:pt x="0" y="9782"/>
                  </a:lnTo>
                  <a:lnTo>
                    <a:pt x="140" y="10158"/>
                  </a:lnTo>
                  <a:lnTo>
                    <a:pt x="384" y="10526"/>
                  </a:lnTo>
                  <a:lnTo>
                    <a:pt x="892" y="11829"/>
                  </a:lnTo>
                  <a:lnTo>
                    <a:pt x="1706" y="13379"/>
                  </a:lnTo>
                  <a:lnTo>
                    <a:pt x="2869" y="14989"/>
                  </a:lnTo>
                  <a:lnTo>
                    <a:pt x="4425" y="16467"/>
                  </a:lnTo>
                  <a:lnTo>
                    <a:pt x="6360" y="17973"/>
                  </a:lnTo>
                  <a:lnTo>
                    <a:pt x="7279" y="19009"/>
                  </a:lnTo>
                  <a:lnTo>
                    <a:pt x="7429" y="20058"/>
                  </a:lnTo>
                  <a:lnTo>
                    <a:pt x="7056" y="21600"/>
                  </a:lnTo>
                  <a:lnTo>
                    <a:pt x="13375" y="20920"/>
                  </a:lnTo>
                  <a:lnTo>
                    <a:pt x="14380" y="19165"/>
                  </a:lnTo>
                  <a:lnTo>
                    <a:pt x="16732" y="14951"/>
                  </a:lnTo>
                  <a:lnTo>
                    <a:pt x="19433" y="9853"/>
                  </a:lnTo>
                  <a:lnTo>
                    <a:pt x="21483" y="5449"/>
                  </a:lnTo>
                  <a:lnTo>
                    <a:pt x="21600" y="5145"/>
                  </a:lnTo>
                  <a:lnTo>
                    <a:pt x="16046" y="5145"/>
                  </a:lnTo>
                  <a:lnTo>
                    <a:pt x="15822" y="4585"/>
                  </a:lnTo>
                  <a:lnTo>
                    <a:pt x="12602" y="4585"/>
                  </a:lnTo>
                  <a:lnTo>
                    <a:pt x="12269" y="4193"/>
                  </a:lnTo>
                  <a:lnTo>
                    <a:pt x="11831" y="3873"/>
                  </a:lnTo>
                  <a:lnTo>
                    <a:pt x="11261" y="3646"/>
                  </a:lnTo>
                  <a:lnTo>
                    <a:pt x="10532" y="3538"/>
                  </a:lnTo>
                  <a:lnTo>
                    <a:pt x="10429" y="2839"/>
                  </a:lnTo>
                  <a:lnTo>
                    <a:pt x="10369" y="2355"/>
                  </a:lnTo>
                  <a:lnTo>
                    <a:pt x="10329" y="1858"/>
                  </a:lnTo>
                  <a:lnTo>
                    <a:pt x="10287" y="1123"/>
                  </a:lnTo>
                  <a:lnTo>
                    <a:pt x="10176" y="811"/>
                  </a:lnTo>
                  <a:lnTo>
                    <a:pt x="9769" y="249"/>
                  </a:lnTo>
                  <a:lnTo>
                    <a:pt x="8953" y="0"/>
                  </a:lnTo>
                  <a:close/>
                </a:path>
              </a:pathLst>
            </a:custGeom>
            <a:solidFill>
              <a:srgbClr val="5F1C15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76" name="Shape 576"/>
            <p:cNvSpPr/>
            <p:nvPr/>
          </p:nvSpPr>
          <p:spPr>
            <a:xfrm>
              <a:off x="480906" y="63082"/>
              <a:ext cx="169335" cy="24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5" y="0"/>
                  </a:moveTo>
                  <a:lnTo>
                    <a:pt x="0" y="21600"/>
                  </a:lnTo>
                  <a:lnTo>
                    <a:pt x="21233" y="21600"/>
                  </a:lnTo>
                  <a:lnTo>
                    <a:pt x="21324" y="20628"/>
                  </a:lnTo>
                  <a:lnTo>
                    <a:pt x="21600" y="17834"/>
                  </a:lnTo>
                  <a:lnTo>
                    <a:pt x="20395" y="11419"/>
                  </a:lnTo>
                  <a:lnTo>
                    <a:pt x="16587" y="1040"/>
                  </a:lnTo>
                  <a:lnTo>
                    <a:pt x="9885" y="0"/>
                  </a:lnTo>
                  <a:close/>
                </a:path>
              </a:pathLst>
            </a:custGeom>
            <a:solidFill>
              <a:srgbClr val="5F1C15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77" name="Shape 577"/>
            <p:cNvSpPr/>
            <p:nvPr/>
          </p:nvSpPr>
          <p:spPr>
            <a:xfrm>
              <a:off x="377680" y="40027"/>
              <a:ext cx="96529" cy="37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32" y="0"/>
                  </a:moveTo>
                  <a:lnTo>
                    <a:pt x="9412" y="2250"/>
                  </a:lnTo>
                  <a:lnTo>
                    <a:pt x="6184" y="7391"/>
                  </a:lnTo>
                  <a:lnTo>
                    <a:pt x="3047" y="1423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0375" y="17154"/>
                  </a:lnTo>
                  <a:lnTo>
                    <a:pt x="17995" y="8333"/>
                  </a:lnTo>
                  <a:lnTo>
                    <a:pt x="15575" y="2105"/>
                  </a:lnTo>
                  <a:lnTo>
                    <a:pt x="12732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82" name="Group 582"/>
          <p:cNvGrpSpPr/>
          <p:nvPr/>
        </p:nvGrpSpPr>
        <p:grpSpPr>
          <a:xfrm>
            <a:off x="1311857" y="5591550"/>
            <a:ext cx="798171" cy="676763"/>
            <a:chOff x="0" y="0"/>
            <a:chExt cx="798169" cy="676761"/>
          </a:xfrm>
        </p:grpSpPr>
        <p:sp>
          <p:nvSpPr>
            <p:cNvPr id="579" name="Shape 579"/>
            <p:cNvSpPr/>
            <p:nvPr/>
          </p:nvSpPr>
          <p:spPr>
            <a:xfrm>
              <a:off x="0" y="85720"/>
              <a:ext cx="797692" cy="591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44"/>
                  </a:lnTo>
                  <a:lnTo>
                    <a:pt x="1478" y="18144"/>
                  </a:lnTo>
                  <a:lnTo>
                    <a:pt x="2661" y="20142"/>
                  </a:lnTo>
                  <a:lnTo>
                    <a:pt x="3593" y="21168"/>
                  </a:lnTo>
                  <a:lnTo>
                    <a:pt x="4761" y="21546"/>
                  </a:lnTo>
                  <a:lnTo>
                    <a:pt x="6647" y="21600"/>
                  </a:lnTo>
                  <a:lnTo>
                    <a:pt x="18121" y="21600"/>
                  </a:lnTo>
                  <a:lnTo>
                    <a:pt x="18744" y="21303"/>
                  </a:lnTo>
                  <a:lnTo>
                    <a:pt x="19064" y="20953"/>
                  </a:lnTo>
                  <a:lnTo>
                    <a:pt x="19182" y="20322"/>
                  </a:lnTo>
                  <a:lnTo>
                    <a:pt x="19199" y="19184"/>
                  </a:lnTo>
                  <a:lnTo>
                    <a:pt x="19079" y="17998"/>
                  </a:lnTo>
                  <a:lnTo>
                    <a:pt x="18816" y="17249"/>
                  </a:lnTo>
                  <a:lnTo>
                    <a:pt x="18552" y="16738"/>
                  </a:lnTo>
                  <a:lnTo>
                    <a:pt x="18433" y="16268"/>
                  </a:lnTo>
                  <a:lnTo>
                    <a:pt x="18703" y="16023"/>
                  </a:lnTo>
                  <a:lnTo>
                    <a:pt x="19298" y="15873"/>
                  </a:lnTo>
                  <a:lnTo>
                    <a:pt x="19893" y="15133"/>
                  </a:lnTo>
                  <a:lnTo>
                    <a:pt x="20164" y="13119"/>
                  </a:lnTo>
                  <a:lnTo>
                    <a:pt x="19955" y="11109"/>
                  </a:lnTo>
                  <a:lnTo>
                    <a:pt x="19496" y="10386"/>
                  </a:lnTo>
                  <a:lnTo>
                    <a:pt x="19037" y="10282"/>
                  </a:lnTo>
                  <a:lnTo>
                    <a:pt x="18829" y="10129"/>
                  </a:lnTo>
                  <a:lnTo>
                    <a:pt x="18829" y="10010"/>
                  </a:lnTo>
                  <a:lnTo>
                    <a:pt x="19859" y="10010"/>
                  </a:lnTo>
                  <a:lnTo>
                    <a:pt x="20448" y="9721"/>
                  </a:lnTo>
                  <a:lnTo>
                    <a:pt x="20952" y="8827"/>
                  </a:lnTo>
                  <a:lnTo>
                    <a:pt x="21158" y="7060"/>
                  </a:lnTo>
                  <a:lnTo>
                    <a:pt x="20995" y="5253"/>
                  </a:lnTo>
                  <a:lnTo>
                    <a:pt x="20597" y="4354"/>
                  </a:lnTo>
                  <a:lnTo>
                    <a:pt x="20247" y="4144"/>
                  </a:lnTo>
                  <a:lnTo>
                    <a:pt x="19342" y="4144"/>
                  </a:lnTo>
                  <a:lnTo>
                    <a:pt x="19342" y="3990"/>
                  </a:lnTo>
                  <a:lnTo>
                    <a:pt x="19697" y="3843"/>
                  </a:lnTo>
                  <a:lnTo>
                    <a:pt x="20478" y="3604"/>
                  </a:lnTo>
                  <a:lnTo>
                    <a:pt x="21258" y="2617"/>
                  </a:lnTo>
                  <a:lnTo>
                    <a:pt x="21600" y="315"/>
                  </a:lnTo>
                  <a:lnTo>
                    <a:pt x="398" y="315"/>
                  </a:lnTo>
                  <a:lnTo>
                    <a:pt x="98" y="1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A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0" name="Shape 580"/>
            <p:cNvSpPr/>
            <p:nvPr/>
          </p:nvSpPr>
          <p:spPr>
            <a:xfrm>
              <a:off x="14683" y="0"/>
              <a:ext cx="783487" cy="9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15" y="0"/>
                  </a:moveTo>
                  <a:lnTo>
                    <a:pt x="11552" y="681"/>
                  </a:lnTo>
                  <a:lnTo>
                    <a:pt x="10120" y="862"/>
                  </a:lnTo>
                  <a:lnTo>
                    <a:pt x="7959" y="1522"/>
                  </a:lnTo>
                  <a:lnTo>
                    <a:pt x="6053" y="3344"/>
                  </a:lnTo>
                  <a:lnTo>
                    <a:pt x="4417" y="6088"/>
                  </a:lnTo>
                  <a:lnTo>
                    <a:pt x="3065" y="9514"/>
                  </a:lnTo>
                  <a:lnTo>
                    <a:pt x="2012" y="13383"/>
                  </a:lnTo>
                  <a:lnTo>
                    <a:pt x="1272" y="17455"/>
                  </a:lnTo>
                  <a:lnTo>
                    <a:pt x="522" y="21236"/>
                  </a:lnTo>
                  <a:lnTo>
                    <a:pt x="0" y="21600"/>
                  </a:lnTo>
                  <a:lnTo>
                    <a:pt x="21587" y="21600"/>
                  </a:lnTo>
                  <a:lnTo>
                    <a:pt x="21600" y="21053"/>
                  </a:lnTo>
                  <a:lnTo>
                    <a:pt x="21402" y="13773"/>
                  </a:lnTo>
                  <a:lnTo>
                    <a:pt x="19984" y="4504"/>
                  </a:lnTo>
                  <a:lnTo>
                    <a:pt x="18875" y="2007"/>
                  </a:lnTo>
                  <a:lnTo>
                    <a:pt x="17574" y="594"/>
                  </a:lnTo>
                  <a:lnTo>
                    <a:pt x="16135" y="10"/>
                  </a:lnTo>
                  <a:lnTo>
                    <a:pt x="14615" y="0"/>
                  </a:lnTo>
                  <a:close/>
                </a:path>
              </a:pathLst>
            </a:custGeom>
            <a:solidFill>
              <a:srgbClr val="FFEAC9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1" name="Shape 581"/>
            <p:cNvSpPr/>
            <p:nvPr/>
          </p:nvSpPr>
          <p:spPr>
            <a:xfrm>
              <a:off x="701717" y="196771"/>
              <a:ext cx="46002" cy="163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128" y="0"/>
                  </a:moveTo>
                  <a:lnTo>
                    <a:pt x="11322" y="22"/>
                  </a:lnTo>
                  <a:lnTo>
                    <a:pt x="7888" y="165"/>
                  </a:lnTo>
                  <a:lnTo>
                    <a:pt x="5916" y="308"/>
                  </a:lnTo>
                  <a:lnTo>
                    <a:pt x="21600" y="308"/>
                  </a:lnTo>
                  <a:lnTo>
                    <a:pt x="19128" y="0"/>
                  </a:lnTo>
                  <a:close/>
                  <a:moveTo>
                    <a:pt x="14868" y="21457"/>
                  </a:moveTo>
                  <a:lnTo>
                    <a:pt x="0" y="21457"/>
                  </a:lnTo>
                  <a:lnTo>
                    <a:pt x="3944" y="21600"/>
                  </a:lnTo>
                  <a:lnTo>
                    <a:pt x="14136" y="21532"/>
                  </a:lnTo>
                  <a:lnTo>
                    <a:pt x="14868" y="21457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85" name="Group 585"/>
          <p:cNvGrpSpPr/>
          <p:nvPr/>
        </p:nvGrpSpPr>
        <p:grpSpPr>
          <a:xfrm>
            <a:off x="1311857" y="5678220"/>
            <a:ext cx="708763" cy="590094"/>
            <a:chOff x="0" y="0"/>
            <a:chExt cx="708761" cy="590092"/>
          </a:xfrm>
        </p:grpSpPr>
        <p:sp>
          <p:nvSpPr>
            <p:cNvPr id="583" name="Shape 583"/>
            <p:cNvSpPr/>
            <p:nvPr/>
          </p:nvSpPr>
          <p:spPr>
            <a:xfrm>
              <a:off x="0" y="0"/>
              <a:ext cx="708762" cy="59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49"/>
                  </a:lnTo>
                  <a:lnTo>
                    <a:pt x="1660" y="18149"/>
                  </a:lnTo>
                  <a:lnTo>
                    <a:pt x="2061" y="18688"/>
                  </a:lnTo>
                  <a:lnTo>
                    <a:pt x="3213" y="19874"/>
                  </a:lnTo>
                  <a:lnTo>
                    <a:pt x="5044" y="21061"/>
                  </a:lnTo>
                  <a:lnTo>
                    <a:pt x="7477" y="21600"/>
                  </a:lnTo>
                  <a:lnTo>
                    <a:pt x="20386" y="21600"/>
                  </a:lnTo>
                  <a:lnTo>
                    <a:pt x="20576" y="21497"/>
                  </a:lnTo>
                  <a:lnTo>
                    <a:pt x="20993" y="21125"/>
                  </a:lnTo>
                  <a:lnTo>
                    <a:pt x="21410" y="20387"/>
                  </a:lnTo>
                  <a:lnTo>
                    <a:pt x="21600" y="19185"/>
                  </a:lnTo>
                  <a:lnTo>
                    <a:pt x="21600" y="18952"/>
                  </a:lnTo>
                  <a:lnTo>
                    <a:pt x="20927" y="18952"/>
                  </a:lnTo>
                  <a:lnTo>
                    <a:pt x="19359" y="18879"/>
                  </a:lnTo>
                  <a:lnTo>
                    <a:pt x="17819" y="18663"/>
                  </a:lnTo>
                  <a:lnTo>
                    <a:pt x="16313" y="18309"/>
                  </a:lnTo>
                  <a:lnTo>
                    <a:pt x="14845" y="17824"/>
                  </a:lnTo>
                  <a:lnTo>
                    <a:pt x="13420" y="17212"/>
                  </a:lnTo>
                  <a:lnTo>
                    <a:pt x="12042" y="16480"/>
                  </a:lnTo>
                  <a:lnTo>
                    <a:pt x="10716" y="15632"/>
                  </a:lnTo>
                  <a:lnTo>
                    <a:pt x="9447" y="14675"/>
                  </a:lnTo>
                  <a:lnTo>
                    <a:pt x="8239" y="13615"/>
                  </a:lnTo>
                  <a:lnTo>
                    <a:pt x="7097" y="12455"/>
                  </a:lnTo>
                  <a:lnTo>
                    <a:pt x="6026" y="11203"/>
                  </a:lnTo>
                  <a:lnTo>
                    <a:pt x="5030" y="9864"/>
                  </a:lnTo>
                  <a:lnTo>
                    <a:pt x="4114" y="8443"/>
                  </a:lnTo>
                  <a:lnTo>
                    <a:pt x="3282" y="6946"/>
                  </a:lnTo>
                  <a:lnTo>
                    <a:pt x="2540" y="5378"/>
                  </a:lnTo>
                  <a:lnTo>
                    <a:pt x="1892" y="3746"/>
                  </a:lnTo>
                  <a:lnTo>
                    <a:pt x="1342" y="2053"/>
                  </a:lnTo>
                  <a:lnTo>
                    <a:pt x="905" y="347"/>
                  </a:lnTo>
                  <a:lnTo>
                    <a:pt x="192" y="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7C4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4" name="Shape 584"/>
            <p:cNvSpPr/>
            <p:nvPr/>
          </p:nvSpPr>
          <p:spPr>
            <a:xfrm>
              <a:off x="26212" y="8398"/>
              <a:ext cx="682550" cy="509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554"/>
                  </a:moveTo>
                  <a:lnTo>
                    <a:pt x="21369" y="21600"/>
                  </a:lnTo>
                  <a:lnTo>
                    <a:pt x="21600" y="21600"/>
                  </a:lnTo>
                  <a:lnTo>
                    <a:pt x="21600" y="21554"/>
                  </a:lnTo>
                  <a:close/>
                  <a:moveTo>
                    <a:pt x="99" y="0"/>
                  </a:moveTo>
                  <a:lnTo>
                    <a:pt x="0" y="46"/>
                  </a:lnTo>
                  <a:lnTo>
                    <a:pt x="110" y="46"/>
                  </a:lnTo>
                  <a:lnTo>
                    <a:pt x="99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86" name="Shape 586"/>
          <p:cNvSpPr/>
          <p:nvPr/>
        </p:nvSpPr>
        <p:spPr>
          <a:xfrm>
            <a:off x="1146046" y="5621323"/>
            <a:ext cx="165811" cy="474675"/>
          </a:xfrm>
          <a:prstGeom prst="rect">
            <a:avLst/>
          </a:prstGeom>
          <a:solidFill>
            <a:srgbClr val="F1F1F1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7" name="Shape 587"/>
          <p:cNvSpPr/>
          <p:nvPr/>
        </p:nvSpPr>
        <p:spPr>
          <a:xfrm>
            <a:off x="1624" y="5598565"/>
            <a:ext cx="1144423" cy="510439"/>
          </a:xfrm>
          <a:prstGeom prst="rect">
            <a:avLst/>
          </a:prstGeom>
          <a:solidFill>
            <a:srgbClr val="44536A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8" name="Shape 588"/>
          <p:cNvSpPr/>
          <p:nvPr/>
        </p:nvSpPr>
        <p:spPr>
          <a:xfrm>
            <a:off x="1146046" y="6096000"/>
            <a:ext cx="165811" cy="144680"/>
          </a:xfrm>
          <a:prstGeom prst="rect">
            <a:avLst/>
          </a:prstGeom>
          <a:solidFill>
            <a:srgbClr val="D5DCE4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89" name="Shape 589"/>
          <p:cNvSpPr/>
          <p:nvPr/>
        </p:nvSpPr>
        <p:spPr>
          <a:xfrm>
            <a:off x="1624" y="6109003"/>
            <a:ext cx="1144423" cy="154433"/>
          </a:xfrm>
          <a:prstGeom prst="rect">
            <a:avLst/>
          </a:prstGeom>
          <a:solidFill>
            <a:srgbClr val="333E50"/>
          </a:solid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94" name="Group 594"/>
          <p:cNvGrpSpPr/>
          <p:nvPr/>
        </p:nvGrpSpPr>
        <p:grpSpPr>
          <a:xfrm>
            <a:off x="1089151" y="6450381"/>
            <a:ext cx="1303731" cy="559207"/>
            <a:chOff x="0" y="0"/>
            <a:chExt cx="1303730" cy="559206"/>
          </a:xfrm>
        </p:grpSpPr>
        <p:sp>
          <p:nvSpPr>
            <p:cNvPr id="590" name="Shape 590"/>
            <p:cNvSpPr/>
            <p:nvPr/>
          </p:nvSpPr>
          <p:spPr>
            <a:xfrm>
              <a:off x="1083461" y="389060"/>
              <a:ext cx="90110" cy="170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65" y="0"/>
                  </a:moveTo>
                  <a:lnTo>
                    <a:pt x="6495" y="0"/>
                  </a:lnTo>
                  <a:lnTo>
                    <a:pt x="6495" y="739"/>
                  </a:lnTo>
                  <a:lnTo>
                    <a:pt x="6422" y="5581"/>
                  </a:lnTo>
                  <a:lnTo>
                    <a:pt x="4514" y="10879"/>
                  </a:lnTo>
                  <a:lnTo>
                    <a:pt x="1884" y="13242"/>
                  </a:lnTo>
                  <a:lnTo>
                    <a:pt x="986" y="14026"/>
                  </a:lnTo>
                  <a:lnTo>
                    <a:pt x="406" y="14856"/>
                  </a:lnTo>
                  <a:lnTo>
                    <a:pt x="94" y="15735"/>
                  </a:lnTo>
                  <a:lnTo>
                    <a:pt x="0" y="16664"/>
                  </a:lnTo>
                  <a:lnTo>
                    <a:pt x="869" y="18553"/>
                  </a:lnTo>
                  <a:lnTo>
                    <a:pt x="3223" y="20125"/>
                  </a:lnTo>
                  <a:lnTo>
                    <a:pt x="6686" y="21201"/>
                  </a:lnTo>
                  <a:lnTo>
                    <a:pt x="10878" y="21600"/>
                  </a:lnTo>
                  <a:lnTo>
                    <a:pt x="14890" y="21241"/>
                  </a:lnTo>
                  <a:lnTo>
                    <a:pt x="18181" y="20254"/>
                  </a:lnTo>
                  <a:lnTo>
                    <a:pt x="20491" y="18770"/>
                  </a:lnTo>
                  <a:lnTo>
                    <a:pt x="21562" y="16922"/>
                  </a:lnTo>
                  <a:lnTo>
                    <a:pt x="21600" y="15919"/>
                  </a:lnTo>
                  <a:lnTo>
                    <a:pt x="21355" y="14985"/>
                  </a:lnTo>
                  <a:lnTo>
                    <a:pt x="20799" y="14100"/>
                  </a:lnTo>
                  <a:lnTo>
                    <a:pt x="19906" y="13242"/>
                  </a:lnTo>
                  <a:lnTo>
                    <a:pt x="18673" y="12364"/>
                  </a:lnTo>
                  <a:lnTo>
                    <a:pt x="17738" y="11561"/>
                  </a:lnTo>
                  <a:lnTo>
                    <a:pt x="16938" y="10712"/>
                  </a:lnTo>
                  <a:lnTo>
                    <a:pt x="16107" y="9699"/>
                  </a:lnTo>
                  <a:lnTo>
                    <a:pt x="16334" y="9699"/>
                  </a:lnTo>
                  <a:lnTo>
                    <a:pt x="15165" y="7550"/>
                  </a:lnTo>
                  <a:lnTo>
                    <a:pt x="15165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1" name="Shape 591"/>
            <p:cNvSpPr/>
            <p:nvPr/>
          </p:nvSpPr>
          <p:spPr>
            <a:xfrm>
              <a:off x="129031" y="389060"/>
              <a:ext cx="90189" cy="166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61" y="0"/>
                  </a:moveTo>
                  <a:lnTo>
                    <a:pt x="6512" y="0"/>
                  </a:lnTo>
                  <a:lnTo>
                    <a:pt x="6398" y="7241"/>
                  </a:lnTo>
                  <a:lnTo>
                    <a:pt x="5214" y="9684"/>
                  </a:lnTo>
                  <a:lnTo>
                    <a:pt x="4527" y="10629"/>
                  </a:lnTo>
                  <a:lnTo>
                    <a:pt x="3819" y="11417"/>
                  </a:lnTo>
                  <a:lnTo>
                    <a:pt x="2979" y="12183"/>
                  </a:lnTo>
                  <a:lnTo>
                    <a:pt x="1895" y="13058"/>
                  </a:lnTo>
                  <a:lnTo>
                    <a:pt x="999" y="13859"/>
                  </a:lnTo>
                  <a:lnTo>
                    <a:pt x="414" y="14708"/>
                  </a:lnTo>
                  <a:lnTo>
                    <a:pt x="96" y="15607"/>
                  </a:lnTo>
                  <a:lnTo>
                    <a:pt x="0" y="16556"/>
                  </a:lnTo>
                  <a:lnTo>
                    <a:pt x="870" y="18486"/>
                  </a:lnTo>
                  <a:lnTo>
                    <a:pt x="3229" y="20093"/>
                  </a:lnTo>
                  <a:lnTo>
                    <a:pt x="6697" y="21192"/>
                  </a:lnTo>
                  <a:lnTo>
                    <a:pt x="10898" y="21600"/>
                  </a:lnTo>
                  <a:lnTo>
                    <a:pt x="14895" y="21233"/>
                  </a:lnTo>
                  <a:lnTo>
                    <a:pt x="18183" y="20222"/>
                  </a:lnTo>
                  <a:lnTo>
                    <a:pt x="20493" y="18701"/>
                  </a:lnTo>
                  <a:lnTo>
                    <a:pt x="21559" y="16802"/>
                  </a:lnTo>
                  <a:lnTo>
                    <a:pt x="21600" y="15780"/>
                  </a:lnTo>
                  <a:lnTo>
                    <a:pt x="21352" y="14831"/>
                  </a:lnTo>
                  <a:lnTo>
                    <a:pt x="20792" y="13932"/>
                  </a:lnTo>
                  <a:lnTo>
                    <a:pt x="19898" y="13058"/>
                  </a:lnTo>
                  <a:lnTo>
                    <a:pt x="18673" y="12162"/>
                  </a:lnTo>
                  <a:lnTo>
                    <a:pt x="17737" y="11340"/>
                  </a:lnTo>
                  <a:lnTo>
                    <a:pt x="16934" y="10473"/>
                  </a:lnTo>
                  <a:lnTo>
                    <a:pt x="16108" y="9438"/>
                  </a:lnTo>
                  <a:lnTo>
                    <a:pt x="16346" y="9438"/>
                  </a:lnTo>
                  <a:lnTo>
                    <a:pt x="15161" y="7241"/>
                  </a:lnTo>
                  <a:lnTo>
                    <a:pt x="15161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2" name="Shape 592"/>
            <p:cNvSpPr/>
            <p:nvPr/>
          </p:nvSpPr>
          <p:spPr>
            <a:xfrm>
              <a:off x="0" y="0"/>
              <a:ext cx="1303480" cy="389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10" y="0"/>
                  </a:moveTo>
                  <a:lnTo>
                    <a:pt x="6476" y="0"/>
                  </a:lnTo>
                  <a:lnTo>
                    <a:pt x="4526" y="6614"/>
                  </a:lnTo>
                  <a:lnTo>
                    <a:pt x="2571" y="13137"/>
                  </a:lnTo>
                  <a:lnTo>
                    <a:pt x="1419" y="16909"/>
                  </a:lnTo>
                  <a:lnTo>
                    <a:pt x="923" y="18504"/>
                  </a:lnTo>
                  <a:lnTo>
                    <a:pt x="698" y="19216"/>
                  </a:lnTo>
                  <a:lnTo>
                    <a:pt x="468" y="19962"/>
                  </a:lnTo>
                  <a:lnTo>
                    <a:pt x="235" y="20753"/>
                  </a:lnTo>
                  <a:lnTo>
                    <a:pt x="0" y="21600"/>
                  </a:lnTo>
                  <a:lnTo>
                    <a:pt x="942" y="21600"/>
                  </a:lnTo>
                  <a:lnTo>
                    <a:pt x="942" y="21585"/>
                  </a:lnTo>
                  <a:lnTo>
                    <a:pt x="21600" y="21585"/>
                  </a:lnTo>
                  <a:lnTo>
                    <a:pt x="21369" y="20753"/>
                  </a:lnTo>
                  <a:lnTo>
                    <a:pt x="21136" y="19962"/>
                  </a:lnTo>
                  <a:lnTo>
                    <a:pt x="20907" y="19216"/>
                  </a:lnTo>
                  <a:lnTo>
                    <a:pt x="20682" y="18504"/>
                  </a:lnTo>
                  <a:lnTo>
                    <a:pt x="20185" y="16909"/>
                  </a:lnTo>
                  <a:lnTo>
                    <a:pt x="19033" y="13137"/>
                  </a:lnTo>
                  <a:lnTo>
                    <a:pt x="15746" y="2149"/>
                  </a:lnTo>
                  <a:lnTo>
                    <a:pt x="15110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3" name="Shape 593"/>
            <p:cNvSpPr/>
            <p:nvPr/>
          </p:nvSpPr>
          <p:spPr>
            <a:xfrm>
              <a:off x="1296145" y="389060"/>
              <a:ext cx="7586" cy="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0886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95" name="Shape 595"/>
          <p:cNvSpPr/>
          <p:nvPr/>
        </p:nvSpPr>
        <p:spPr>
          <a:xfrm>
            <a:off x="399354" y="4820038"/>
            <a:ext cx="1929045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100"/>
              </a:spcBef>
              <a:defRPr sz="1800"/>
            </a:pPr>
            <a:r>
              <a:rPr spc="10" sz="24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Our</a:t>
            </a:r>
            <a:r>
              <a:rPr spc="-155" sz="24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55" sz="2400">
                <a:solidFill>
                  <a:srgbClr val="8F2A1F"/>
                </a:solidFill>
                <a:latin typeface="Arial"/>
                <a:ea typeface="Arial"/>
                <a:cs typeface="Arial"/>
                <a:sym typeface="Arial"/>
              </a:rPr>
              <a:t>Solutions</a:t>
            </a:r>
          </a:p>
        </p:txBody>
      </p:sp>
      <p:sp>
        <p:nvSpPr>
          <p:cNvPr id="596" name="Shape 596"/>
          <p:cNvSpPr/>
          <p:nvPr/>
        </p:nvSpPr>
        <p:spPr>
          <a:xfrm>
            <a:off x="5916539" y="5034889"/>
            <a:ext cx="1910759" cy="1315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400"/>
              </a:spcBef>
              <a:defRPr sz="1800"/>
            </a:pPr>
            <a:r>
              <a:rPr spc="-90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Cash</a:t>
            </a:r>
            <a:r>
              <a:rPr spc="-45" sz="16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66" sz="2400">
                <a:solidFill>
                  <a:srgbClr val="7E7E7E"/>
                </a:solidFill>
                <a:latin typeface="Arial"/>
                <a:ea typeface="Arial"/>
                <a:cs typeface="Arial"/>
                <a:sym typeface="Arial"/>
              </a:rPr>
              <a:t>Management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 marR="212090" indent="12700" algn="l" defTabSz="457200">
              <a:spcBef>
                <a:spcPts val="200"/>
              </a:spcBef>
              <a:defRPr sz="1800"/>
            </a:pPr>
            <a:r>
              <a:rPr spc="-55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Assessing </a:t>
            </a:r>
            <a:r>
              <a:rPr spc="-5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liquidity, </a:t>
            </a:r>
            <a:r>
              <a:rPr spc="-60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cash  </a:t>
            </a:r>
            <a:r>
              <a:rPr spc="5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flow, </a:t>
            </a:r>
            <a:r>
              <a:rPr spc="-20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investments </a:t>
            </a:r>
            <a:r>
              <a:rPr spc="-5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by  industry </a:t>
            </a:r>
            <a:r>
              <a:rPr spc="-35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spc="-20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market  </a:t>
            </a:r>
            <a:r>
              <a:rPr spc="-15" sz="12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rPr>
              <a:t>environments</a:t>
            </a:r>
          </a:p>
        </p:txBody>
      </p:sp>
      <p:grpSp>
        <p:nvGrpSpPr>
          <p:cNvPr id="603" name="Group 603"/>
          <p:cNvGrpSpPr/>
          <p:nvPr/>
        </p:nvGrpSpPr>
        <p:grpSpPr>
          <a:xfrm>
            <a:off x="5315338" y="5184796"/>
            <a:ext cx="482804" cy="531572"/>
            <a:chOff x="0" y="0"/>
            <a:chExt cx="482803" cy="531571"/>
          </a:xfrm>
        </p:grpSpPr>
        <p:sp>
          <p:nvSpPr>
            <p:cNvPr id="597" name="Shape 597"/>
            <p:cNvSpPr/>
            <p:nvPr/>
          </p:nvSpPr>
          <p:spPr>
            <a:xfrm>
              <a:off x="241401" y="420487"/>
              <a:ext cx="86971" cy="111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89" y="0"/>
                  </a:moveTo>
                  <a:lnTo>
                    <a:pt x="0" y="15015"/>
                  </a:lnTo>
                  <a:lnTo>
                    <a:pt x="1211" y="15015"/>
                  </a:lnTo>
                  <a:lnTo>
                    <a:pt x="0" y="19730"/>
                  </a:lnTo>
                  <a:lnTo>
                    <a:pt x="2389" y="21600"/>
                  </a:lnTo>
                  <a:lnTo>
                    <a:pt x="5989" y="17833"/>
                  </a:lnTo>
                  <a:lnTo>
                    <a:pt x="7200" y="17833"/>
                  </a:lnTo>
                  <a:lnTo>
                    <a:pt x="21600" y="7507"/>
                  </a:lnTo>
                  <a:lnTo>
                    <a:pt x="2389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8" name="Shape 598"/>
            <p:cNvSpPr/>
            <p:nvPr/>
          </p:nvSpPr>
          <p:spPr>
            <a:xfrm>
              <a:off x="-1" y="-1"/>
              <a:ext cx="369864" cy="46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30" y="0"/>
                  </a:moveTo>
                  <a:lnTo>
                    <a:pt x="5918" y="0"/>
                  </a:lnTo>
                  <a:lnTo>
                    <a:pt x="5641" y="225"/>
                  </a:lnTo>
                  <a:lnTo>
                    <a:pt x="562" y="4233"/>
                  </a:lnTo>
                  <a:lnTo>
                    <a:pt x="0" y="4451"/>
                  </a:lnTo>
                  <a:lnTo>
                    <a:pt x="0" y="18928"/>
                  </a:lnTo>
                  <a:lnTo>
                    <a:pt x="1602" y="21134"/>
                  </a:lnTo>
                  <a:lnTo>
                    <a:pt x="3386" y="21600"/>
                  </a:lnTo>
                  <a:lnTo>
                    <a:pt x="12405" y="21600"/>
                  </a:lnTo>
                  <a:lnTo>
                    <a:pt x="12690" y="19596"/>
                  </a:lnTo>
                  <a:lnTo>
                    <a:pt x="3101" y="19596"/>
                  </a:lnTo>
                  <a:lnTo>
                    <a:pt x="3101" y="19378"/>
                  </a:lnTo>
                  <a:lnTo>
                    <a:pt x="2816" y="19378"/>
                  </a:lnTo>
                  <a:lnTo>
                    <a:pt x="2816" y="19153"/>
                  </a:lnTo>
                  <a:lnTo>
                    <a:pt x="2539" y="19153"/>
                  </a:lnTo>
                  <a:lnTo>
                    <a:pt x="2539" y="5569"/>
                  </a:lnTo>
                  <a:lnTo>
                    <a:pt x="6764" y="5569"/>
                  </a:lnTo>
                  <a:lnTo>
                    <a:pt x="7049" y="5344"/>
                  </a:lnTo>
                  <a:lnTo>
                    <a:pt x="7418" y="5138"/>
                  </a:lnTo>
                  <a:lnTo>
                    <a:pt x="7653" y="4901"/>
                  </a:lnTo>
                  <a:lnTo>
                    <a:pt x="5079" y="4901"/>
                  </a:lnTo>
                  <a:lnTo>
                    <a:pt x="3948" y="4676"/>
                  </a:lnTo>
                  <a:lnTo>
                    <a:pt x="3386" y="4676"/>
                  </a:lnTo>
                  <a:lnTo>
                    <a:pt x="6487" y="2447"/>
                  </a:lnTo>
                  <a:lnTo>
                    <a:pt x="7895" y="2447"/>
                  </a:lnTo>
                  <a:lnTo>
                    <a:pt x="7895" y="2004"/>
                  </a:lnTo>
                  <a:lnTo>
                    <a:pt x="21600" y="2004"/>
                  </a:lnTo>
                  <a:lnTo>
                    <a:pt x="21499" y="1698"/>
                  </a:lnTo>
                  <a:lnTo>
                    <a:pt x="19596" y="196"/>
                  </a:lnTo>
                  <a:lnTo>
                    <a:pt x="18964" y="46"/>
                  </a:lnTo>
                  <a:lnTo>
                    <a:pt x="18330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9" name="Shape 599"/>
            <p:cNvSpPr/>
            <p:nvPr/>
          </p:nvSpPr>
          <p:spPr>
            <a:xfrm>
              <a:off x="260773" y="227176"/>
              <a:ext cx="173805" cy="217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987" y="0"/>
                  </a:moveTo>
                  <a:lnTo>
                    <a:pt x="7922" y="4055"/>
                  </a:lnTo>
                  <a:lnTo>
                    <a:pt x="4642" y="8337"/>
                  </a:lnTo>
                  <a:lnTo>
                    <a:pt x="2039" y="12892"/>
                  </a:lnTo>
                  <a:lnTo>
                    <a:pt x="0" y="17765"/>
                  </a:lnTo>
                  <a:lnTo>
                    <a:pt x="2257" y="18564"/>
                  </a:lnTo>
                  <a:lnTo>
                    <a:pt x="4571" y="19501"/>
                  </a:lnTo>
                  <a:lnTo>
                    <a:pt x="6998" y="20528"/>
                  </a:lnTo>
                  <a:lnTo>
                    <a:pt x="9596" y="21600"/>
                  </a:lnTo>
                  <a:lnTo>
                    <a:pt x="13072" y="17471"/>
                  </a:lnTo>
                  <a:lnTo>
                    <a:pt x="16267" y="13076"/>
                  </a:lnTo>
                  <a:lnTo>
                    <a:pt x="19128" y="8502"/>
                  </a:lnTo>
                  <a:lnTo>
                    <a:pt x="21600" y="3836"/>
                  </a:lnTo>
                  <a:lnTo>
                    <a:pt x="19002" y="2831"/>
                  </a:lnTo>
                  <a:lnTo>
                    <a:pt x="16573" y="1918"/>
                  </a:lnTo>
                  <a:lnTo>
                    <a:pt x="14254" y="1004"/>
                  </a:lnTo>
                  <a:lnTo>
                    <a:pt x="11987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0" name="Shape 600"/>
            <p:cNvSpPr/>
            <p:nvPr/>
          </p:nvSpPr>
          <p:spPr>
            <a:xfrm>
              <a:off x="362102" y="188433"/>
              <a:ext cx="120702" cy="202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82" y="0"/>
                  </a:moveTo>
                  <a:lnTo>
                    <a:pt x="0" y="2581"/>
                  </a:lnTo>
                  <a:lnTo>
                    <a:pt x="6909" y="4124"/>
                  </a:lnTo>
                  <a:lnTo>
                    <a:pt x="13818" y="6691"/>
                  </a:lnTo>
                  <a:lnTo>
                    <a:pt x="16412" y="7210"/>
                  </a:lnTo>
                  <a:lnTo>
                    <a:pt x="14794" y="10584"/>
                  </a:lnTo>
                  <a:lnTo>
                    <a:pt x="12524" y="13765"/>
                  </a:lnTo>
                  <a:lnTo>
                    <a:pt x="9604" y="16754"/>
                  </a:lnTo>
                  <a:lnTo>
                    <a:pt x="6036" y="19553"/>
                  </a:lnTo>
                  <a:lnTo>
                    <a:pt x="9503" y="21600"/>
                  </a:lnTo>
                  <a:lnTo>
                    <a:pt x="13708" y="18340"/>
                  </a:lnTo>
                  <a:lnTo>
                    <a:pt x="17179" y="14789"/>
                  </a:lnTo>
                  <a:lnTo>
                    <a:pt x="19836" y="11046"/>
                  </a:lnTo>
                  <a:lnTo>
                    <a:pt x="21600" y="7210"/>
                  </a:lnTo>
                  <a:lnTo>
                    <a:pt x="21600" y="6171"/>
                  </a:lnTo>
                  <a:lnTo>
                    <a:pt x="19879" y="5667"/>
                  </a:lnTo>
                  <a:lnTo>
                    <a:pt x="12970" y="3086"/>
                  </a:lnTo>
                  <a:lnTo>
                    <a:pt x="12970" y="2062"/>
                  </a:lnTo>
                  <a:lnTo>
                    <a:pt x="7782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1" name="Shape 601"/>
            <p:cNvSpPr/>
            <p:nvPr/>
          </p:nvSpPr>
          <p:spPr>
            <a:xfrm>
              <a:off x="318617" y="43483"/>
              <a:ext cx="53105" cy="149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4" y="0"/>
                  </a:moveTo>
                  <a:lnTo>
                    <a:pt x="0" y="0"/>
                  </a:lnTo>
                  <a:lnTo>
                    <a:pt x="1984" y="703"/>
                  </a:lnTo>
                  <a:lnTo>
                    <a:pt x="3968" y="1387"/>
                  </a:lnTo>
                  <a:lnTo>
                    <a:pt x="3968" y="21600"/>
                  </a:lnTo>
                  <a:lnTo>
                    <a:pt x="21600" y="18124"/>
                  </a:lnTo>
                  <a:lnTo>
                    <a:pt x="21600" y="2090"/>
                  </a:lnTo>
                  <a:lnTo>
                    <a:pt x="21236" y="533"/>
                  </a:lnTo>
                  <a:lnTo>
                    <a:pt x="20844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02" name="Shape 602"/>
            <p:cNvSpPr/>
            <p:nvPr/>
          </p:nvSpPr>
          <p:spPr>
            <a:xfrm>
              <a:off x="43483" y="53102"/>
              <a:ext cx="246145" cy="236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4112"/>
                  </a:moveTo>
                  <a:lnTo>
                    <a:pt x="3816" y="14112"/>
                  </a:lnTo>
                  <a:lnTo>
                    <a:pt x="3816" y="16311"/>
                  </a:lnTo>
                  <a:lnTo>
                    <a:pt x="21600" y="16311"/>
                  </a:lnTo>
                  <a:lnTo>
                    <a:pt x="21600" y="14112"/>
                  </a:lnTo>
                  <a:close/>
                  <a:moveTo>
                    <a:pt x="8892" y="19845"/>
                  </a:moveTo>
                  <a:lnTo>
                    <a:pt x="3816" y="19845"/>
                  </a:lnTo>
                  <a:lnTo>
                    <a:pt x="3816" y="21600"/>
                  </a:lnTo>
                  <a:lnTo>
                    <a:pt x="8892" y="21600"/>
                  </a:lnTo>
                  <a:lnTo>
                    <a:pt x="8892" y="19845"/>
                  </a:lnTo>
                  <a:close/>
                  <a:moveTo>
                    <a:pt x="21600" y="8823"/>
                  </a:moveTo>
                  <a:lnTo>
                    <a:pt x="3816" y="8823"/>
                  </a:lnTo>
                  <a:lnTo>
                    <a:pt x="3816" y="11022"/>
                  </a:lnTo>
                  <a:lnTo>
                    <a:pt x="21600" y="11022"/>
                  </a:lnTo>
                  <a:lnTo>
                    <a:pt x="21600" y="8823"/>
                  </a:lnTo>
                  <a:close/>
                  <a:moveTo>
                    <a:pt x="6348" y="6178"/>
                  </a:moveTo>
                  <a:lnTo>
                    <a:pt x="0" y="6178"/>
                  </a:lnTo>
                  <a:lnTo>
                    <a:pt x="2116" y="6611"/>
                  </a:lnTo>
                  <a:lnTo>
                    <a:pt x="5932" y="6611"/>
                  </a:lnTo>
                  <a:lnTo>
                    <a:pt x="6348" y="6178"/>
                  </a:lnTo>
                  <a:close/>
                  <a:moveTo>
                    <a:pt x="21600" y="3534"/>
                  </a:moveTo>
                  <a:lnTo>
                    <a:pt x="11864" y="3534"/>
                  </a:lnTo>
                  <a:lnTo>
                    <a:pt x="11864" y="5734"/>
                  </a:lnTo>
                  <a:lnTo>
                    <a:pt x="21600" y="5734"/>
                  </a:lnTo>
                  <a:lnTo>
                    <a:pt x="21600" y="3534"/>
                  </a:lnTo>
                  <a:close/>
                  <a:moveTo>
                    <a:pt x="8048" y="0"/>
                  </a:moveTo>
                  <a:lnTo>
                    <a:pt x="5932" y="0"/>
                  </a:lnTo>
                  <a:lnTo>
                    <a:pt x="5932" y="445"/>
                  </a:lnTo>
                  <a:lnTo>
                    <a:pt x="6348" y="2212"/>
                  </a:lnTo>
                  <a:lnTo>
                    <a:pt x="6348" y="3534"/>
                  </a:lnTo>
                  <a:lnTo>
                    <a:pt x="5932" y="3966"/>
                  </a:lnTo>
                  <a:lnTo>
                    <a:pt x="5504" y="3966"/>
                  </a:lnTo>
                  <a:lnTo>
                    <a:pt x="5504" y="4411"/>
                  </a:lnTo>
                  <a:lnTo>
                    <a:pt x="5076" y="4856"/>
                  </a:lnTo>
                  <a:lnTo>
                    <a:pt x="7683" y="4856"/>
                  </a:lnTo>
                  <a:lnTo>
                    <a:pt x="7729" y="4796"/>
                  </a:lnTo>
                  <a:lnTo>
                    <a:pt x="7968" y="4185"/>
                  </a:lnTo>
                  <a:lnTo>
                    <a:pt x="8048" y="3534"/>
                  </a:lnTo>
                  <a:lnTo>
                    <a:pt x="8048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04" name="Shape 604"/>
          <p:cNvSpPr/>
          <p:nvPr/>
        </p:nvSpPr>
        <p:spPr>
          <a:xfrm>
            <a:off x="60341" y="9198745"/>
            <a:ext cx="394954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/>
            </a:lvl1pPr>
          </a:lstStyle>
          <a:p>
            <a:pPr lvl="0">
              <a:defRPr sz="1800"/>
            </a:pPr>
            <a:r>
              <a:rPr sz="1700"/>
              <a:t> * Slide taken from Koperasi MSMEs 3.0</a:t>
            </a:r>
          </a:p>
        </p:txBody>
      </p:sp>
      <p:pic>
        <p:nvPicPr>
          <p:cNvPr id="605" name="image3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86204" y="8768186"/>
            <a:ext cx="2790970" cy="6977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fabrizio-conti-591303-unsplash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48" y="-35124"/>
            <a:ext cx="13004801" cy="8670926"/>
          </a:xfrm>
          <a:prstGeom prst="rect">
            <a:avLst/>
          </a:prstGeom>
          <a:ln w="12700">
            <a:miter lim="400000"/>
          </a:ln>
        </p:spPr>
      </p:pic>
      <p:sp>
        <p:nvSpPr>
          <p:cNvPr id="608" name="Shape 608"/>
          <p:cNvSpPr/>
          <p:nvPr>
            <p:ph type="title"/>
          </p:nvPr>
        </p:nvSpPr>
        <p:spPr>
          <a:xfrm>
            <a:off x="2883641" y="349977"/>
            <a:ext cx="7464632" cy="1016679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0" marR="4064" indent="403860" defTabSz="731520">
              <a:spcBef>
                <a:spcPts val="400"/>
              </a:spcBef>
              <a:defRPr sz="1800">
                <a:solidFill>
                  <a:srgbClr val="000000"/>
                </a:solidFill>
              </a:defRPr>
            </a:pPr>
            <a:r>
              <a:rPr sz="3520"/>
              <a:t>Unfavorable </a:t>
            </a:r>
            <a:r>
              <a:rPr spc="-110" sz="3520"/>
              <a:t>business climate </a:t>
            </a:r>
            <a:r>
              <a:rPr spc="-220" sz="3520"/>
              <a:t>has  </a:t>
            </a:r>
            <a:r>
              <a:rPr spc="-110" sz="3520"/>
              <a:t>negative </a:t>
            </a:r>
            <a:r>
              <a:rPr sz="3520"/>
              <a:t>affect on the </a:t>
            </a:r>
            <a:r>
              <a:rPr spc="-110" sz="3520"/>
              <a:t>MSMEs</a:t>
            </a:r>
            <a:r>
              <a:rPr spc="-660" sz="3520"/>
              <a:t> </a:t>
            </a:r>
            <a:r>
              <a:rPr sz="3520"/>
              <a:t>growth</a:t>
            </a:r>
          </a:p>
        </p:txBody>
      </p:sp>
      <p:grpSp>
        <p:nvGrpSpPr>
          <p:cNvPr id="626" name="Group 626"/>
          <p:cNvGrpSpPr/>
          <p:nvPr/>
        </p:nvGrpSpPr>
        <p:grpSpPr>
          <a:xfrm>
            <a:off x="10388" y="1219199"/>
            <a:ext cx="547300" cy="599035"/>
            <a:chOff x="0" y="0"/>
            <a:chExt cx="547298" cy="599033"/>
          </a:xfrm>
        </p:grpSpPr>
        <p:sp>
          <p:nvSpPr>
            <p:cNvPr id="609" name="Shape 609"/>
            <p:cNvSpPr/>
            <p:nvPr/>
          </p:nvSpPr>
          <p:spPr>
            <a:xfrm>
              <a:off x="441824" y="518565"/>
              <a:ext cx="93677" cy="80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96" y="0"/>
                  </a:moveTo>
                  <a:lnTo>
                    <a:pt x="1275" y="218"/>
                  </a:lnTo>
                  <a:lnTo>
                    <a:pt x="0" y="2255"/>
                  </a:lnTo>
                  <a:lnTo>
                    <a:pt x="191" y="3673"/>
                  </a:lnTo>
                  <a:lnTo>
                    <a:pt x="1062" y="4400"/>
                  </a:lnTo>
                  <a:lnTo>
                    <a:pt x="21278" y="21600"/>
                  </a:lnTo>
                  <a:lnTo>
                    <a:pt x="21600" y="18400"/>
                  </a:lnTo>
                  <a:lnTo>
                    <a:pt x="17939" y="18400"/>
                  </a:lnTo>
                  <a:lnTo>
                    <a:pt x="16466" y="14436"/>
                  </a:lnTo>
                  <a:lnTo>
                    <a:pt x="14930" y="10571"/>
                  </a:lnTo>
                  <a:lnTo>
                    <a:pt x="3364" y="728"/>
                  </a:lnTo>
                  <a:lnTo>
                    <a:pt x="2496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0" name="Shape 610"/>
            <p:cNvSpPr/>
            <p:nvPr/>
          </p:nvSpPr>
          <p:spPr>
            <a:xfrm>
              <a:off x="519622" y="481312"/>
              <a:ext cx="27677" cy="105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57" y="0"/>
                  </a:moveTo>
                  <a:lnTo>
                    <a:pt x="8469" y="664"/>
                  </a:lnTo>
                  <a:lnTo>
                    <a:pt x="2283" y="14463"/>
                  </a:lnTo>
                  <a:lnTo>
                    <a:pt x="7010" y="17147"/>
                  </a:lnTo>
                  <a:lnTo>
                    <a:pt x="12116" y="20217"/>
                  </a:lnTo>
                  <a:lnTo>
                    <a:pt x="0" y="21600"/>
                  </a:lnTo>
                  <a:lnTo>
                    <a:pt x="12393" y="21600"/>
                  </a:lnTo>
                  <a:lnTo>
                    <a:pt x="21167" y="2019"/>
                  </a:lnTo>
                  <a:lnTo>
                    <a:pt x="21600" y="1079"/>
                  </a:lnTo>
                  <a:lnTo>
                    <a:pt x="18999" y="221"/>
                  </a:lnTo>
                  <a:lnTo>
                    <a:pt x="11757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1" name="Shape 611"/>
            <p:cNvSpPr/>
            <p:nvPr/>
          </p:nvSpPr>
          <p:spPr>
            <a:xfrm>
              <a:off x="469594" y="484157"/>
              <a:ext cx="48404" cy="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44" y="0"/>
                  </a:moveTo>
                  <a:lnTo>
                    <a:pt x="0" y="0"/>
                  </a:lnTo>
                  <a:lnTo>
                    <a:pt x="6849" y="10775"/>
                  </a:lnTo>
                  <a:lnTo>
                    <a:pt x="13336" y="21600"/>
                  </a:lnTo>
                  <a:lnTo>
                    <a:pt x="13288" y="21499"/>
                  </a:lnTo>
                  <a:lnTo>
                    <a:pt x="21600" y="21499"/>
                  </a:lnTo>
                  <a:lnTo>
                    <a:pt x="20094" y="18794"/>
                  </a:lnTo>
                  <a:lnTo>
                    <a:pt x="13553" y="7868"/>
                  </a:lnTo>
                  <a:lnTo>
                    <a:pt x="8544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2" name="Shape 612"/>
            <p:cNvSpPr/>
            <p:nvPr/>
          </p:nvSpPr>
          <p:spPr>
            <a:xfrm>
              <a:off x="453731" y="455708"/>
              <a:ext cx="35011" cy="28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949" y="0"/>
                  </a:moveTo>
                  <a:lnTo>
                    <a:pt x="0" y="0"/>
                  </a:lnTo>
                  <a:lnTo>
                    <a:pt x="9846" y="21600"/>
                  </a:lnTo>
                  <a:lnTo>
                    <a:pt x="9787" y="21397"/>
                  </a:lnTo>
                  <a:lnTo>
                    <a:pt x="21600" y="21397"/>
                  </a:lnTo>
                  <a:lnTo>
                    <a:pt x="18997" y="15385"/>
                  </a:lnTo>
                  <a:lnTo>
                    <a:pt x="11949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3" name="Shape 613"/>
            <p:cNvSpPr/>
            <p:nvPr/>
          </p:nvSpPr>
          <p:spPr>
            <a:xfrm>
              <a:off x="402348" y="373481"/>
              <a:ext cx="70751" cy="82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99" y="0"/>
                  </a:moveTo>
                  <a:lnTo>
                    <a:pt x="0" y="0"/>
                  </a:lnTo>
                  <a:lnTo>
                    <a:pt x="5426" y="7058"/>
                  </a:lnTo>
                  <a:lnTo>
                    <a:pt x="10666" y="14258"/>
                  </a:lnTo>
                  <a:lnTo>
                    <a:pt x="15725" y="21600"/>
                  </a:lnTo>
                  <a:lnTo>
                    <a:pt x="15687" y="21529"/>
                  </a:lnTo>
                  <a:lnTo>
                    <a:pt x="21600" y="21529"/>
                  </a:lnTo>
                  <a:lnTo>
                    <a:pt x="20191" y="19365"/>
                  </a:lnTo>
                  <a:lnTo>
                    <a:pt x="15067" y="11953"/>
                  </a:lnTo>
                  <a:lnTo>
                    <a:pt x="9765" y="4646"/>
                  </a:lnTo>
                  <a:lnTo>
                    <a:pt x="6199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4" name="Shape 614"/>
            <p:cNvSpPr/>
            <p:nvPr/>
          </p:nvSpPr>
          <p:spPr>
            <a:xfrm>
              <a:off x="365028" y="321056"/>
              <a:ext cx="57624" cy="52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82" y="0"/>
                  </a:moveTo>
                  <a:lnTo>
                    <a:pt x="0" y="0"/>
                  </a:lnTo>
                  <a:lnTo>
                    <a:pt x="14055" y="21600"/>
                  </a:lnTo>
                  <a:lnTo>
                    <a:pt x="13990" y="21489"/>
                  </a:lnTo>
                  <a:lnTo>
                    <a:pt x="21600" y="21489"/>
                  </a:lnTo>
                  <a:lnTo>
                    <a:pt x="19261" y="17602"/>
                  </a:lnTo>
                  <a:lnTo>
                    <a:pt x="7782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5" name="Shape 615"/>
            <p:cNvSpPr/>
            <p:nvPr/>
          </p:nvSpPr>
          <p:spPr>
            <a:xfrm>
              <a:off x="325824" y="271338"/>
              <a:ext cx="59965" cy="4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39" y="0"/>
                  </a:moveTo>
                  <a:lnTo>
                    <a:pt x="0" y="0"/>
                  </a:lnTo>
                  <a:lnTo>
                    <a:pt x="7207" y="10712"/>
                  </a:lnTo>
                  <a:lnTo>
                    <a:pt x="14190" y="21600"/>
                  </a:lnTo>
                  <a:lnTo>
                    <a:pt x="14122" y="21483"/>
                  </a:lnTo>
                  <a:lnTo>
                    <a:pt x="21600" y="21483"/>
                  </a:lnTo>
                  <a:lnTo>
                    <a:pt x="19060" y="17210"/>
                  </a:lnTo>
                  <a:lnTo>
                    <a:pt x="11979" y="6147"/>
                  </a:lnTo>
                  <a:lnTo>
                    <a:pt x="7839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6" name="Shape 616"/>
            <p:cNvSpPr/>
            <p:nvPr/>
          </p:nvSpPr>
          <p:spPr>
            <a:xfrm>
              <a:off x="305517" y="247226"/>
              <a:ext cx="42070" cy="24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52" y="0"/>
                  </a:moveTo>
                  <a:lnTo>
                    <a:pt x="0" y="0"/>
                  </a:lnTo>
                  <a:lnTo>
                    <a:pt x="10482" y="21600"/>
                  </a:lnTo>
                  <a:lnTo>
                    <a:pt x="21600" y="21479"/>
                  </a:lnTo>
                  <a:lnTo>
                    <a:pt x="17159" y="11947"/>
                  </a:lnTo>
                  <a:lnTo>
                    <a:pt x="11352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7" name="Shape 617"/>
            <p:cNvSpPr/>
            <p:nvPr/>
          </p:nvSpPr>
          <p:spPr>
            <a:xfrm>
              <a:off x="284656" y="223925"/>
              <a:ext cx="42971" cy="23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83" y="0"/>
                  </a:moveTo>
                  <a:lnTo>
                    <a:pt x="0" y="0"/>
                  </a:lnTo>
                  <a:lnTo>
                    <a:pt x="10568" y="21600"/>
                  </a:lnTo>
                  <a:lnTo>
                    <a:pt x="10487" y="21353"/>
                  </a:lnTo>
                  <a:lnTo>
                    <a:pt x="21600" y="21353"/>
                  </a:lnTo>
                  <a:lnTo>
                    <a:pt x="16949" y="11298"/>
                  </a:lnTo>
                  <a:lnTo>
                    <a:pt x="11383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8" name="Shape 618"/>
            <p:cNvSpPr/>
            <p:nvPr/>
          </p:nvSpPr>
          <p:spPr>
            <a:xfrm>
              <a:off x="263441" y="201303"/>
              <a:ext cx="43860" cy="2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97" y="0"/>
                  </a:moveTo>
                  <a:lnTo>
                    <a:pt x="0" y="0"/>
                  </a:lnTo>
                  <a:lnTo>
                    <a:pt x="10497" y="21600"/>
                  </a:lnTo>
                  <a:lnTo>
                    <a:pt x="21600" y="21494"/>
                  </a:lnTo>
                  <a:lnTo>
                    <a:pt x="16626" y="10812"/>
                  </a:lnTo>
                  <a:lnTo>
                    <a:pt x="11397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19" name="Shape 619"/>
            <p:cNvSpPr/>
            <p:nvPr/>
          </p:nvSpPr>
          <p:spPr>
            <a:xfrm>
              <a:off x="241753" y="179493"/>
              <a:ext cx="44831" cy="2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89" y="0"/>
                  </a:moveTo>
                  <a:lnTo>
                    <a:pt x="0" y="0"/>
                  </a:lnTo>
                  <a:lnTo>
                    <a:pt x="65" y="131"/>
                  </a:lnTo>
                  <a:lnTo>
                    <a:pt x="10528" y="21600"/>
                  </a:lnTo>
                  <a:lnTo>
                    <a:pt x="10449" y="21336"/>
                  </a:lnTo>
                  <a:lnTo>
                    <a:pt x="21600" y="21336"/>
                  </a:lnTo>
                  <a:lnTo>
                    <a:pt x="16363" y="9939"/>
                  </a:lnTo>
                  <a:lnTo>
                    <a:pt x="11489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20" name="Shape 620"/>
            <p:cNvSpPr/>
            <p:nvPr/>
          </p:nvSpPr>
          <p:spPr>
            <a:xfrm>
              <a:off x="197374" y="137768"/>
              <a:ext cx="68225" cy="41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39" y="0"/>
                  </a:moveTo>
                  <a:lnTo>
                    <a:pt x="0" y="0"/>
                  </a:lnTo>
                  <a:lnTo>
                    <a:pt x="47" y="70"/>
                  </a:lnTo>
                  <a:lnTo>
                    <a:pt x="7141" y="10634"/>
                  </a:lnTo>
                  <a:lnTo>
                    <a:pt x="14083" y="21600"/>
                  </a:lnTo>
                  <a:lnTo>
                    <a:pt x="21600" y="21547"/>
                  </a:lnTo>
                  <a:lnTo>
                    <a:pt x="17842" y="15391"/>
                  </a:lnTo>
                  <a:lnTo>
                    <a:pt x="10778" y="4197"/>
                  </a:lnTo>
                  <a:lnTo>
                    <a:pt x="7939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21" name="Shape 621"/>
            <p:cNvSpPr/>
            <p:nvPr/>
          </p:nvSpPr>
          <p:spPr>
            <a:xfrm>
              <a:off x="56874" y="32375"/>
              <a:ext cx="165577" cy="105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8" y="0"/>
                  </a:moveTo>
                  <a:lnTo>
                    <a:pt x="0" y="0"/>
                  </a:lnTo>
                  <a:lnTo>
                    <a:pt x="29" y="28"/>
                  </a:lnTo>
                  <a:lnTo>
                    <a:pt x="3168" y="3161"/>
                  </a:lnTo>
                  <a:lnTo>
                    <a:pt x="6266" y="6517"/>
                  </a:lnTo>
                  <a:lnTo>
                    <a:pt x="9341" y="10038"/>
                  </a:lnTo>
                  <a:lnTo>
                    <a:pt x="12379" y="13727"/>
                  </a:lnTo>
                  <a:lnTo>
                    <a:pt x="15392" y="17581"/>
                  </a:lnTo>
                  <a:lnTo>
                    <a:pt x="18347" y="21600"/>
                  </a:lnTo>
                  <a:lnTo>
                    <a:pt x="18329" y="21574"/>
                  </a:lnTo>
                  <a:lnTo>
                    <a:pt x="21600" y="21574"/>
                  </a:lnTo>
                  <a:lnTo>
                    <a:pt x="16800" y="14919"/>
                  </a:lnTo>
                  <a:lnTo>
                    <a:pt x="10657" y="7265"/>
                  </a:lnTo>
                  <a:lnTo>
                    <a:pt x="4374" y="278"/>
                  </a:lnTo>
                  <a:lnTo>
                    <a:pt x="4098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22" name="Shape 622"/>
            <p:cNvSpPr/>
            <p:nvPr/>
          </p:nvSpPr>
          <p:spPr>
            <a:xfrm>
              <a:off x="32611" y="17881"/>
              <a:ext cx="55679" cy="14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24" y="0"/>
                  </a:moveTo>
                  <a:lnTo>
                    <a:pt x="0" y="0"/>
                  </a:lnTo>
                  <a:lnTo>
                    <a:pt x="9441" y="21600"/>
                  </a:lnTo>
                  <a:lnTo>
                    <a:pt x="21600" y="21532"/>
                  </a:lnTo>
                  <a:lnTo>
                    <a:pt x="12824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23" name="Shape 623"/>
            <p:cNvSpPr/>
            <p:nvPr/>
          </p:nvSpPr>
          <p:spPr>
            <a:xfrm>
              <a:off x="8242" y="4198"/>
              <a:ext cx="57427" cy="13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990" y="0"/>
                  </a:moveTo>
                  <a:lnTo>
                    <a:pt x="0" y="0"/>
                  </a:lnTo>
                  <a:lnTo>
                    <a:pt x="95" y="213"/>
                  </a:lnTo>
                  <a:lnTo>
                    <a:pt x="9248" y="21600"/>
                  </a:lnTo>
                  <a:lnTo>
                    <a:pt x="9166" y="21388"/>
                  </a:lnTo>
                  <a:lnTo>
                    <a:pt x="21600" y="21388"/>
                  </a:lnTo>
                  <a:lnTo>
                    <a:pt x="12990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24" name="Shape 624"/>
            <p:cNvSpPr/>
            <p:nvPr/>
          </p:nvSpPr>
          <p:spPr>
            <a:xfrm>
              <a:off x="0" y="0"/>
              <a:ext cx="42777" cy="4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49" y="0"/>
                  </a:moveTo>
                  <a:lnTo>
                    <a:pt x="0" y="0"/>
                  </a:lnTo>
                  <a:lnTo>
                    <a:pt x="4229" y="21600"/>
                  </a:lnTo>
                  <a:lnTo>
                    <a:pt x="21600" y="21217"/>
                  </a:lnTo>
                  <a:lnTo>
                    <a:pt x="20799" y="16430"/>
                  </a:lnTo>
                  <a:lnTo>
                    <a:pt x="17849" y="0"/>
                  </a:lnTo>
                  <a:close/>
                </a:path>
              </a:pathLst>
            </a:custGeom>
            <a:solidFill>
              <a:srgbClr val="BEBEBE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25" name="Shape 625"/>
            <p:cNvSpPr/>
            <p:nvPr/>
          </p:nvSpPr>
          <p:spPr>
            <a:xfrm>
              <a:off x="56946" y="32421"/>
              <a:ext cx="478201" cy="554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31" y="20239"/>
                  </a:moveTo>
                  <a:lnTo>
                    <a:pt x="20946" y="20865"/>
                  </a:lnTo>
                  <a:lnTo>
                    <a:pt x="21475" y="21199"/>
                  </a:lnTo>
                  <a:lnTo>
                    <a:pt x="20869" y="21426"/>
                  </a:lnTo>
                  <a:lnTo>
                    <a:pt x="21362" y="21426"/>
                  </a:lnTo>
                  <a:lnTo>
                    <a:pt x="21600" y="21336"/>
                  </a:lnTo>
                  <a:lnTo>
                    <a:pt x="21304" y="20751"/>
                  </a:lnTo>
                  <a:lnTo>
                    <a:pt x="21031" y="20239"/>
                  </a:lnTo>
                  <a:close/>
                  <a:moveTo>
                    <a:pt x="20309" y="20464"/>
                  </a:moveTo>
                  <a:lnTo>
                    <a:pt x="20608" y="21025"/>
                  </a:lnTo>
                  <a:lnTo>
                    <a:pt x="20605" y="21014"/>
                  </a:lnTo>
                  <a:lnTo>
                    <a:pt x="20925" y="21014"/>
                  </a:lnTo>
                  <a:lnTo>
                    <a:pt x="20946" y="20865"/>
                  </a:lnTo>
                  <a:lnTo>
                    <a:pt x="20309" y="20464"/>
                  </a:lnTo>
                  <a:close/>
                  <a:moveTo>
                    <a:pt x="7353" y="4899"/>
                  </a:moveTo>
                  <a:lnTo>
                    <a:pt x="7360" y="4904"/>
                  </a:lnTo>
                  <a:lnTo>
                    <a:pt x="7353" y="4899"/>
                  </a:lnTo>
                  <a:close/>
                  <a:moveTo>
                    <a:pt x="20605" y="21014"/>
                  </a:moveTo>
                  <a:lnTo>
                    <a:pt x="20608" y="21025"/>
                  </a:lnTo>
                  <a:lnTo>
                    <a:pt x="20605" y="21014"/>
                  </a:lnTo>
                  <a:close/>
                  <a:moveTo>
                    <a:pt x="5318" y="3337"/>
                  </a:moveTo>
                  <a:lnTo>
                    <a:pt x="5325" y="3343"/>
                  </a:lnTo>
                  <a:lnTo>
                    <a:pt x="5318" y="3337"/>
                  </a:lnTo>
                  <a:close/>
                  <a:moveTo>
                    <a:pt x="4275" y="2604"/>
                  </a:moveTo>
                  <a:lnTo>
                    <a:pt x="4282" y="2609"/>
                  </a:lnTo>
                  <a:lnTo>
                    <a:pt x="4275" y="2604"/>
                  </a:lnTo>
                  <a:close/>
                  <a:moveTo>
                    <a:pt x="3222" y="1903"/>
                  </a:moveTo>
                  <a:lnTo>
                    <a:pt x="3230" y="1908"/>
                  </a:lnTo>
                  <a:lnTo>
                    <a:pt x="3222" y="1903"/>
                  </a:lnTo>
                  <a:close/>
                  <a:moveTo>
                    <a:pt x="2157" y="1233"/>
                  </a:moveTo>
                  <a:lnTo>
                    <a:pt x="2166" y="1238"/>
                  </a:lnTo>
                  <a:lnTo>
                    <a:pt x="2157" y="1233"/>
                  </a:lnTo>
                  <a:close/>
                  <a:moveTo>
                    <a:pt x="1083" y="594"/>
                  </a:moveTo>
                  <a:lnTo>
                    <a:pt x="1092" y="600"/>
                  </a:lnTo>
                  <a:lnTo>
                    <a:pt x="1083" y="594"/>
                  </a:lnTo>
                  <a:close/>
                  <a:moveTo>
                    <a:pt x="0" y="0"/>
                  </a:moveTo>
                  <a:lnTo>
                    <a:pt x="6" y="3"/>
                  </a:lnTo>
                  <a:lnTo>
                    <a:pt x="0" y="0"/>
                  </a:lnTo>
                  <a:close/>
                  <a:moveTo>
                    <a:pt x="20825" y="19854"/>
                  </a:moveTo>
                  <a:lnTo>
                    <a:pt x="19984" y="19854"/>
                  </a:lnTo>
                  <a:lnTo>
                    <a:pt x="20309" y="20464"/>
                  </a:lnTo>
                  <a:lnTo>
                    <a:pt x="20946" y="20865"/>
                  </a:lnTo>
                  <a:lnTo>
                    <a:pt x="21031" y="20239"/>
                  </a:lnTo>
                  <a:lnTo>
                    <a:pt x="20825" y="19854"/>
                  </a:lnTo>
                  <a:close/>
                  <a:moveTo>
                    <a:pt x="20925" y="21014"/>
                  </a:moveTo>
                  <a:lnTo>
                    <a:pt x="20605" y="21014"/>
                  </a:lnTo>
                  <a:lnTo>
                    <a:pt x="20899" y="21600"/>
                  </a:lnTo>
                  <a:lnTo>
                    <a:pt x="21362" y="21426"/>
                  </a:lnTo>
                  <a:lnTo>
                    <a:pt x="20869" y="21426"/>
                  </a:lnTo>
                  <a:lnTo>
                    <a:pt x="20925" y="21014"/>
                  </a:lnTo>
                  <a:close/>
                  <a:moveTo>
                    <a:pt x="20946" y="20865"/>
                  </a:moveTo>
                  <a:lnTo>
                    <a:pt x="20869" y="21426"/>
                  </a:lnTo>
                  <a:lnTo>
                    <a:pt x="21475" y="21199"/>
                  </a:lnTo>
                  <a:lnTo>
                    <a:pt x="20946" y="20865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27" name="Shape 627"/>
          <p:cNvSpPr/>
          <p:nvPr/>
        </p:nvSpPr>
        <p:spPr>
          <a:xfrm>
            <a:off x="105254" y="1871335"/>
            <a:ext cx="1470900" cy="72646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28" name="Shape 628"/>
          <p:cNvSpPr/>
          <p:nvPr/>
        </p:nvSpPr>
        <p:spPr>
          <a:xfrm>
            <a:off x="1822562" y="1806093"/>
            <a:ext cx="10805990" cy="856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2700" algn="l" defTabSz="457200">
              <a:spcBef>
                <a:spcPts val="800"/>
              </a:spcBef>
              <a:defRPr sz="1800"/>
            </a:pPr>
            <a:r>
              <a:rPr spc="-86" sz="2400">
                <a:latin typeface="Arial"/>
                <a:ea typeface="Arial"/>
                <a:cs typeface="Arial"/>
                <a:sym typeface="Arial"/>
              </a:rPr>
              <a:t>Policymakers </a:t>
            </a:r>
            <a:r>
              <a:rPr spc="-80" sz="2400">
                <a:latin typeface="Arial"/>
                <a:ea typeface="Arial"/>
                <a:cs typeface="Arial"/>
                <a:sym typeface="Arial"/>
              </a:rPr>
              <a:t>design and </a:t>
            </a:r>
            <a:r>
              <a:rPr spc="-40" sz="2400">
                <a:latin typeface="Arial"/>
                <a:ea typeface="Arial"/>
                <a:cs typeface="Arial"/>
                <a:sym typeface="Arial"/>
              </a:rPr>
              <a:t>implement </a:t>
            </a:r>
            <a:r>
              <a:rPr spc="-93" sz="2400">
                <a:latin typeface="Arial"/>
                <a:ea typeface="Arial"/>
                <a:cs typeface="Arial"/>
                <a:sym typeface="Arial"/>
              </a:rPr>
              <a:t>MSMEs </a:t>
            </a:r>
            <a:r>
              <a:rPr spc="-20" sz="2400">
                <a:latin typeface="Arial"/>
                <a:ea typeface="Arial"/>
                <a:cs typeface="Arial"/>
                <a:sym typeface="Arial"/>
              </a:rPr>
              <a:t>support</a:t>
            </a:r>
            <a:r>
              <a:rPr spc="-186" sz="2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13" sz="2400">
                <a:latin typeface="Arial"/>
                <a:ea typeface="Arial"/>
                <a:cs typeface="Arial"/>
                <a:sym typeface="Arial"/>
              </a:rPr>
              <a:t>growth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lvl="0" marR="175895" indent="12700" algn="l" defTabSz="457200">
              <a:spcBef>
                <a:spcPts val="400"/>
              </a:spcBef>
              <a:defRPr sz="1800"/>
            </a:pPr>
            <a:r>
              <a:rPr spc="-6" sz="1600">
                <a:latin typeface="Arial"/>
                <a:ea typeface="Arial"/>
                <a:cs typeface="Arial"/>
                <a:sym typeface="Arial"/>
              </a:rPr>
              <a:t>Many </a:t>
            </a:r>
            <a:r>
              <a:rPr spc="-40" sz="1600">
                <a:latin typeface="Arial"/>
                <a:ea typeface="Arial"/>
                <a:cs typeface="Arial"/>
                <a:sym typeface="Arial"/>
              </a:rPr>
              <a:t>policymakers </a:t>
            </a:r>
            <a:r>
              <a:rPr sz="1600">
                <a:latin typeface="Arial"/>
                <a:ea typeface="Arial"/>
                <a:cs typeface="Arial"/>
                <a:sym typeface="Arial"/>
              </a:rPr>
              <a:t>view </a:t>
            </a:r>
            <a:r>
              <a:rPr spc="-6" sz="1600">
                <a:latin typeface="Arial"/>
                <a:ea typeface="Arial"/>
                <a:cs typeface="Arial"/>
                <a:sym typeface="Arial"/>
              </a:rPr>
              <a:t>support </a:t>
            </a:r>
            <a:r>
              <a:rPr spc="40" sz="1600"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spc="-93" sz="1600">
                <a:latin typeface="Arial"/>
                <a:ea typeface="Arial"/>
                <a:cs typeface="Arial"/>
                <a:sym typeface="Arial"/>
              </a:rPr>
              <a:t>SMEs </a:t>
            </a:r>
            <a:r>
              <a:rPr spc="-126" sz="1600">
                <a:latin typeface="Arial"/>
                <a:ea typeface="Arial"/>
                <a:cs typeface="Arial"/>
                <a:sym typeface="Arial"/>
              </a:rPr>
              <a:t>as </a:t>
            </a:r>
            <a:r>
              <a:rPr spc="-119" sz="1600">
                <a:latin typeface="Arial"/>
                <a:ea typeface="Arial"/>
                <a:cs typeface="Arial"/>
                <a:sym typeface="Arial"/>
              </a:rPr>
              <a:t>a </a:t>
            </a:r>
            <a:r>
              <a:rPr spc="20" sz="1600">
                <a:latin typeface="Arial"/>
                <a:ea typeface="Arial"/>
                <a:cs typeface="Arial"/>
                <a:sym typeface="Arial"/>
              </a:rPr>
              <a:t>form </a:t>
            </a:r>
            <a:r>
              <a:rPr spc="46" sz="1600"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-53" sz="1600">
                <a:latin typeface="Arial"/>
                <a:ea typeface="Arial"/>
                <a:cs typeface="Arial"/>
                <a:sym typeface="Arial"/>
              </a:rPr>
              <a:t>social </a:t>
            </a:r>
            <a:r>
              <a:rPr spc="-20" sz="1600">
                <a:latin typeface="Arial"/>
                <a:ea typeface="Arial"/>
                <a:cs typeface="Arial"/>
                <a:sym typeface="Arial"/>
              </a:rPr>
              <a:t>welfare. </a:t>
            </a:r>
            <a:r>
              <a:rPr spc="-59" sz="1600">
                <a:latin typeface="Arial"/>
                <a:ea typeface="Arial"/>
                <a:cs typeface="Arial"/>
                <a:sym typeface="Arial"/>
              </a:rPr>
              <a:t>Programmes </a:t>
            </a:r>
            <a:r>
              <a:rPr spc="46" sz="1600">
                <a:latin typeface="Arial"/>
                <a:ea typeface="Arial"/>
                <a:cs typeface="Arial"/>
                <a:sym typeface="Arial"/>
              </a:rPr>
              <a:t>to  </a:t>
            </a:r>
            <a:r>
              <a:rPr spc="-46" sz="1600">
                <a:latin typeface="Arial"/>
                <a:ea typeface="Arial"/>
                <a:cs typeface="Arial"/>
                <a:sym typeface="Arial"/>
              </a:rPr>
              <a:t>enhance </a:t>
            </a:r>
            <a:r>
              <a:rPr spc="6" sz="160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-20" sz="1600">
                <a:latin typeface="Arial"/>
                <a:ea typeface="Arial"/>
                <a:cs typeface="Arial"/>
                <a:sym typeface="Arial"/>
              </a:rPr>
              <a:t>performance </a:t>
            </a:r>
            <a:r>
              <a:rPr spc="46" sz="1600"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-93" sz="1600">
                <a:latin typeface="Arial"/>
                <a:ea typeface="Arial"/>
                <a:cs typeface="Arial"/>
                <a:sym typeface="Arial"/>
              </a:rPr>
              <a:t>SMEs </a:t>
            </a:r>
            <a:r>
              <a:rPr spc="-53" sz="1600">
                <a:latin typeface="Arial"/>
                <a:ea typeface="Arial"/>
                <a:cs typeface="Arial"/>
                <a:sym typeface="Arial"/>
              </a:rPr>
              <a:t>are </a:t>
            </a:r>
            <a:r>
              <a:rPr spc="26" sz="1600">
                <a:latin typeface="Arial"/>
                <a:ea typeface="Arial"/>
                <a:cs typeface="Arial"/>
                <a:sym typeface="Arial"/>
              </a:rPr>
              <a:t>often </a:t>
            </a:r>
            <a:r>
              <a:rPr spc="-6" sz="1600">
                <a:latin typeface="Arial"/>
                <a:ea typeface="Arial"/>
                <a:cs typeface="Arial"/>
                <a:sym typeface="Arial"/>
              </a:rPr>
              <a:t>justified </a:t>
            </a:r>
            <a:r>
              <a:rPr spc="33" sz="1600">
                <a:latin typeface="Arial"/>
                <a:ea typeface="Arial"/>
                <a:cs typeface="Arial"/>
                <a:sym typeface="Arial"/>
              </a:rPr>
              <a:t>with </a:t>
            </a:r>
            <a:r>
              <a:rPr spc="-40" sz="1600">
                <a:latin typeface="Arial"/>
                <a:ea typeface="Arial"/>
                <a:cs typeface="Arial"/>
                <a:sym typeface="Arial"/>
              </a:rPr>
              <a:t>arguments </a:t>
            </a:r>
            <a:r>
              <a:rPr spc="40" sz="1600"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sz="1600">
                <a:latin typeface="Arial"/>
                <a:ea typeface="Arial"/>
                <a:cs typeface="Arial"/>
                <a:sym typeface="Arial"/>
              </a:rPr>
              <a:t>equity </a:t>
            </a:r>
            <a:r>
              <a:rPr spc="13" sz="1600">
                <a:latin typeface="Arial"/>
                <a:ea typeface="Arial"/>
                <a:cs typeface="Arial"/>
                <a:sym typeface="Arial"/>
              </a:rPr>
              <a:t>or  </a:t>
            </a:r>
            <a:r>
              <a:rPr spc="-40" sz="1600">
                <a:latin typeface="Arial"/>
                <a:ea typeface="Arial"/>
                <a:cs typeface="Arial"/>
                <a:sym typeface="Arial"/>
              </a:rPr>
              <a:t>fairness </a:t>
            </a:r>
            <a:r>
              <a:rPr spc="-53" sz="1600"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spc="-33" sz="1600">
                <a:latin typeface="Arial"/>
                <a:ea typeface="Arial"/>
                <a:cs typeface="Arial"/>
                <a:sym typeface="Arial"/>
              </a:rPr>
              <a:t>considerations </a:t>
            </a:r>
            <a:r>
              <a:rPr spc="46" sz="1600"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spc="-53" sz="1600">
                <a:latin typeface="Arial"/>
                <a:ea typeface="Arial"/>
                <a:cs typeface="Arial"/>
                <a:sym typeface="Arial"/>
              </a:rPr>
              <a:t>social</a:t>
            </a:r>
            <a:r>
              <a:rPr spc="33" sz="16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20" sz="1600">
                <a:latin typeface="Arial"/>
                <a:ea typeface="Arial"/>
                <a:cs typeface="Arial"/>
                <a:sym typeface="Arial"/>
              </a:rPr>
              <a:t>justice</a:t>
            </a:r>
          </a:p>
        </p:txBody>
      </p:sp>
      <p:sp>
        <p:nvSpPr>
          <p:cNvPr id="629" name="Shape 629"/>
          <p:cNvSpPr/>
          <p:nvPr/>
        </p:nvSpPr>
        <p:spPr>
          <a:xfrm>
            <a:off x="6151742" y="3481024"/>
            <a:ext cx="143054" cy="14305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32" name="Group 632"/>
          <p:cNvGrpSpPr/>
          <p:nvPr/>
        </p:nvGrpSpPr>
        <p:grpSpPr>
          <a:xfrm>
            <a:off x="6075339" y="3404621"/>
            <a:ext cx="295859" cy="295860"/>
            <a:chOff x="0" y="0"/>
            <a:chExt cx="295858" cy="295859"/>
          </a:xfrm>
        </p:grpSpPr>
        <p:sp>
          <p:nvSpPr>
            <p:cNvPr id="630" name="Shape 630"/>
            <p:cNvSpPr/>
            <p:nvPr/>
          </p:nvSpPr>
          <p:spPr>
            <a:xfrm>
              <a:off x="0" y="0"/>
              <a:ext cx="231277" cy="295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78" y="0"/>
                  </a:moveTo>
                  <a:lnTo>
                    <a:pt x="9410" y="551"/>
                  </a:lnTo>
                  <a:lnTo>
                    <a:pt x="5627" y="2084"/>
                  </a:lnTo>
                  <a:lnTo>
                    <a:pt x="2649" y="4422"/>
                  </a:lnTo>
                  <a:lnTo>
                    <a:pt x="699" y="7387"/>
                  </a:lnTo>
                  <a:lnTo>
                    <a:pt x="0" y="10800"/>
                  </a:lnTo>
                  <a:lnTo>
                    <a:pt x="699" y="14213"/>
                  </a:lnTo>
                  <a:lnTo>
                    <a:pt x="2649" y="17178"/>
                  </a:lnTo>
                  <a:lnTo>
                    <a:pt x="5627" y="19516"/>
                  </a:lnTo>
                  <a:lnTo>
                    <a:pt x="9410" y="21049"/>
                  </a:lnTo>
                  <a:lnTo>
                    <a:pt x="13778" y="21600"/>
                  </a:lnTo>
                  <a:lnTo>
                    <a:pt x="18158" y="21049"/>
                  </a:lnTo>
                  <a:lnTo>
                    <a:pt x="21600" y="19662"/>
                  </a:lnTo>
                  <a:lnTo>
                    <a:pt x="13778" y="19662"/>
                  </a:lnTo>
                  <a:lnTo>
                    <a:pt x="9361" y="18964"/>
                  </a:lnTo>
                  <a:lnTo>
                    <a:pt x="5749" y="17063"/>
                  </a:lnTo>
                  <a:lnTo>
                    <a:pt x="3311" y="14246"/>
                  </a:lnTo>
                  <a:lnTo>
                    <a:pt x="2417" y="10800"/>
                  </a:lnTo>
                  <a:lnTo>
                    <a:pt x="3311" y="7354"/>
                  </a:lnTo>
                  <a:lnTo>
                    <a:pt x="5749" y="4537"/>
                  </a:lnTo>
                  <a:lnTo>
                    <a:pt x="9361" y="2636"/>
                  </a:lnTo>
                  <a:lnTo>
                    <a:pt x="13778" y="1938"/>
                  </a:lnTo>
                  <a:lnTo>
                    <a:pt x="21600" y="1938"/>
                  </a:lnTo>
                  <a:lnTo>
                    <a:pt x="18158" y="551"/>
                  </a:lnTo>
                  <a:lnTo>
                    <a:pt x="13778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31" name="Shape 631"/>
            <p:cNvSpPr/>
            <p:nvPr/>
          </p:nvSpPr>
          <p:spPr>
            <a:xfrm>
              <a:off x="147522" y="26550"/>
              <a:ext cx="148337" cy="242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96" y="0"/>
                  </a:moveTo>
                  <a:lnTo>
                    <a:pt x="0" y="0"/>
                  </a:lnTo>
                  <a:lnTo>
                    <a:pt x="6899" y="850"/>
                  </a:lnTo>
                  <a:lnTo>
                    <a:pt x="12536" y="3167"/>
                  </a:lnTo>
                  <a:lnTo>
                    <a:pt x="16339" y="6601"/>
                  </a:lnTo>
                  <a:lnTo>
                    <a:pt x="17734" y="10800"/>
                  </a:lnTo>
                  <a:lnTo>
                    <a:pt x="16339" y="15000"/>
                  </a:lnTo>
                  <a:lnTo>
                    <a:pt x="12536" y="18433"/>
                  </a:lnTo>
                  <a:lnTo>
                    <a:pt x="6899" y="20750"/>
                  </a:lnTo>
                  <a:lnTo>
                    <a:pt x="0" y="21600"/>
                  </a:lnTo>
                  <a:lnTo>
                    <a:pt x="12196" y="21600"/>
                  </a:lnTo>
                  <a:lnTo>
                    <a:pt x="12759" y="21423"/>
                  </a:lnTo>
                  <a:lnTo>
                    <a:pt x="17434" y="18573"/>
                  </a:lnTo>
                  <a:lnTo>
                    <a:pt x="20499" y="14960"/>
                  </a:lnTo>
                  <a:lnTo>
                    <a:pt x="21600" y="10800"/>
                  </a:lnTo>
                  <a:lnTo>
                    <a:pt x="20499" y="6640"/>
                  </a:lnTo>
                  <a:lnTo>
                    <a:pt x="17434" y="3027"/>
                  </a:lnTo>
                  <a:lnTo>
                    <a:pt x="12759" y="177"/>
                  </a:lnTo>
                  <a:lnTo>
                    <a:pt x="12196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33" name="Shape 633"/>
          <p:cNvSpPr/>
          <p:nvPr/>
        </p:nvSpPr>
        <p:spPr>
          <a:xfrm>
            <a:off x="6471715" y="3280527"/>
            <a:ext cx="6257429" cy="945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3970" algn="l" defTabSz="457200">
              <a:spcBef>
                <a:spcPts val="500"/>
              </a:spcBef>
              <a:defRPr sz="1800"/>
            </a:pPr>
            <a:r>
              <a:rPr spc="-75" sz="16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Business </a:t>
            </a:r>
            <a:r>
              <a:rPr spc="-60" sz="16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licenses </a:t>
            </a:r>
            <a:r>
              <a:rPr spc="-50" sz="16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spc="-30" sz="16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formalizing </a:t>
            </a:r>
            <a:r>
              <a:rPr spc="45" sz="16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spc="-114" sz="16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60" sz="16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MSMEs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lvl="0" marR="5080" indent="12700" algn="l" defTabSz="457200">
              <a:spcBef>
                <a:spcPts val="300"/>
              </a:spcBef>
              <a:defRPr sz="1800"/>
            </a:pPr>
            <a:r>
              <a:rPr spc="26" sz="1600">
                <a:latin typeface="Arial"/>
                <a:ea typeface="Arial"/>
                <a:cs typeface="Arial"/>
                <a:sym typeface="Arial"/>
              </a:rPr>
              <a:t>We </a:t>
            </a:r>
            <a:r>
              <a:rPr spc="-40" sz="1600">
                <a:latin typeface="Arial"/>
                <a:ea typeface="Arial"/>
                <a:cs typeface="Arial"/>
                <a:sym typeface="Arial"/>
              </a:rPr>
              <a:t>encourage </a:t>
            </a:r>
            <a:r>
              <a:rPr spc="-20" sz="1600">
                <a:latin typeface="Arial"/>
                <a:ea typeface="Arial"/>
                <a:cs typeface="Arial"/>
                <a:sym typeface="Arial"/>
              </a:rPr>
              <a:t>more </a:t>
            </a:r>
            <a:r>
              <a:rPr spc="6" sz="1600">
                <a:latin typeface="Arial"/>
                <a:ea typeface="Arial"/>
                <a:cs typeface="Arial"/>
                <a:sym typeface="Arial"/>
              </a:rPr>
              <a:t>formality </a:t>
            </a:r>
            <a:r>
              <a:rPr spc="46" sz="1600"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6" sz="160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-53" sz="1600">
                <a:latin typeface="Arial"/>
                <a:ea typeface="Arial"/>
                <a:cs typeface="Arial"/>
                <a:sym typeface="Arial"/>
              </a:rPr>
              <a:t>MSMEs, </a:t>
            </a:r>
            <a:r>
              <a:rPr spc="-13" sz="1600"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spc="-6" sz="1600">
                <a:latin typeface="Arial"/>
                <a:ea typeface="Arial"/>
                <a:cs typeface="Arial"/>
                <a:sym typeface="Arial"/>
              </a:rPr>
              <a:t>order </a:t>
            </a:r>
            <a:r>
              <a:rPr spc="46" sz="1600"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spc="-46" sz="1600">
                <a:latin typeface="Arial"/>
                <a:ea typeface="Arial"/>
                <a:cs typeface="Arial"/>
                <a:sym typeface="Arial"/>
              </a:rPr>
              <a:t>have </a:t>
            </a:r>
            <a:r>
              <a:rPr spc="6" sz="1600">
                <a:latin typeface="Arial"/>
                <a:ea typeface="Arial"/>
                <a:cs typeface="Arial"/>
                <a:sym typeface="Arial"/>
              </a:rPr>
              <a:t>benefit  </a:t>
            </a:r>
            <a:r>
              <a:rPr spc="-46" sz="1600">
                <a:latin typeface="Arial"/>
                <a:ea typeface="Arial"/>
                <a:cs typeface="Arial"/>
                <a:sym typeface="Arial"/>
              </a:rPr>
              <a:t>such </a:t>
            </a:r>
            <a:r>
              <a:rPr spc="-126" sz="1600">
                <a:latin typeface="Arial"/>
                <a:ea typeface="Arial"/>
                <a:cs typeface="Arial"/>
                <a:sym typeface="Arial"/>
              </a:rPr>
              <a:t>as </a:t>
            </a:r>
            <a:r>
              <a:rPr spc="-26" sz="1600">
                <a:latin typeface="Arial"/>
                <a:ea typeface="Arial"/>
                <a:cs typeface="Arial"/>
                <a:sym typeface="Arial"/>
              </a:rPr>
              <a:t>reduced </a:t>
            </a:r>
            <a:r>
              <a:rPr spc="-59" sz="1600">
                <a:latin typeface="Arial"/>
                <a:ea typeface="Arial"/>
                <a:cs typeface="Arial"/>
                <a:sym typeface="Arial"/>
              </a:rPr>
              <a:t>chances </a:t>
            </a:r>
            <a:r>
              <a:rPr spc="46" sz="1600"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-6" sz="1600">
                <a:latin typeface="Arial"/>
                <a:ea typeface="Arial"/>
                <a:cs typeface="Arial"/>
                <a:sym typeface="Arial"/>
              </a:rPr>
              <a:t>informal </a:t>
            </a:r>
            <a:r>
              <a:rPr spc="-40" sz="1600">
                <a:latin typeface="Arial"/>
                <a:ea typeface="Arial"/>
                <a:cs typeface="Arial"/>
                <a:sym typeface="Arial"/>
              </a:rPr>
              <a:t>payments, </a:t>
            </a:r>
            <a:r>
              <a:rPr spc="-46" sz="1600">
                <a:latin typeface="Arial"/>
                <a:ea typeface="Arial"/>
                <a:cs typeface="Arial"/>
                <a:sym typeface="Arial"/>
              </a:rPr>
              <a:t>increased </a:t>
            </a:r>
            <a:r>
              <a:rPr spc="-86" sz="1600">
                <a:latin typeface="Arial"/>
                <a:ea typeface="Arial"/>
                <a:cs typeface="Arial"/>
                <a:sym typeface="Arial"/>
              </a:rPr>
              <a:t>access </a:t>
            </a:r>
            <a:r>
              <a:rPr spc="46" sz="1600">
                <a:latin typeface="Arial"/>
                <a:ea typeface="Arial"/>
                <a:cs typeface="Arial"/>
                <a:sym typeface="Arial"/>
              </a:rPr>
              <a:t>to  </a:t>
            </a:r>
            <a:r>
              <a:rPr spc="-20" sz="1600">
                <a:latin typeface="Arial"/>
                <a:ea typeface="Arial"/>
                <a:cs typeface="Arial"/>
                <a:sym typeface="Arial"/>
              </a:rPr>
              <a:t>outside </a:t>
            </a:r>
            <a:r>
              <a:rPr spc="-40" sz="1600">
                <a:latin typeface="Arial"/>
                <a:ea typeface="Arial"/>
                <a:cs typeface="Arial"/>
                <a:sym typeface="Arial"/>
              </a:rPr>
              <a:t>buyers, </a:t>
            </a:r>
            <a:r>
              <a:rPr spc="-20" sz="1600">
                <a:latin typeface="Arial"/>
                <a:ea typeface="Arial"/>
                <a:cs typeface="Arial"/>
                <a:sym typeface="Arial"/>
              </a:rPr>
              <a:t>courts, </a:t>
            </a:r>
            <a:r>
              <a:rPr spc="-13" sz="1600">
                <a:latin typeface="Arial"/>
                <a:ea typeface="Arial"/>
                <a:cs typeface="Arial"/>
                <a:sym typeface="Arial"/>
              </a:rPr>
              <a:t>government </a:t>
            </a:r>
            <a:r>
              <a:rPr spc="-20" sz="1600">
                <a:latin typeface="Arial"/>
                <a:ea typeface="Arial"/>
                <a:cs typeface="Arial"/>
                <a:sym typeface="Arial"/>
              </a:rPr>
              <a:t>contracts </a:t>
            </a:r>
            <a:r>
              <a:rPr spc="13" sz="1600">
                <a:latin typeface="Arial"/>
                <a:ea typeface="Arial"/>
                <a:cs typeface="Arial"/>
                <a:sym typeface="Arial"/>
              </a:rPr>
              <a:t>or </a:t>
            </a:r>
            <a:r>
              <a:rPr spc="-33" sz="1600">
                <a:latin typeface="Arial"/>
                <a:ea typeface="Arial"/>
                <a:cs typeface="Arial"/>
                <a:sym typeface="Arial"/>
              </a:rPr>
              <a:t>skilled</a:t>
            </a:r>
            <a:r>
              <a:rPr spc="86" sz="16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26" sz="1600">
                <a:latin typeface="Arial"/>
                <a:ea typeface="Arial"/>
                <a:cs typeface="Arial"/>
                <a:sym typeface="Arial"/>
              </a:rPr>
              <a:t>labor</a:t>
            </a:r>
          </a:p>
        </p:txBody>
      </p:sp>
      <p:sp>
        <p:nvSpPr>
          <p:cNvPr id="634" name="Shape 634"/>
          <p:cNvSpPr/>
          <p:nvPr/>
        </p:nvSpPr>
        <p:spPr>
          <a:xfrm>
            <a:off x="6154993" y="4591309"/>
            <a:ext cx="143054" cy="14305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37" name="Group 637"/>
          <p:cNvGrpSpPr/>
          <p:nvPr/>
        </p:nvGrpSpPr>
        <p:grpSpPr>
          <a:xfrm>
            <a:off x="6078589" y="4514905"/>
            <a:ext cx="295859" cy="295860"/>
            <a:chOff x="0" y="0"/>
            <a:chExt cx="295858" cy="295859"/>
          </a:xfrm>
        </p:grpSpPr>
        <p:sp>
          <p:nvSpPr>
            <p:cNvPr id="635" name="Shape 635"/>
            <p:cNvSpPr/>
            <p:nvPr/>
          </p:nvSpPr>
          <p:spPr>
            <a:xfrm>
              <a:off x="0" y="0"/>
              <a:ext cx="231277" cy="295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78" y="0"/>
                  </a:moveTo>
                  <a:lnTo>
                    <a:pt x="9410" y="551"/>
                  </a:lnTo>
                  <a:lnTo>
                    <a:pt x="5627" y="2084"/>
                  </a:lnTo>
                  <a:lnTo>
                    <a:pt x="2649" y="4422"/>
                  </a:lnTo>
                  <a:lnTo>
                    <a:pt x="699" y="7387"/>
                  </a:lnTo>
                  <a:lnTo>
                    <a:pt x="0" y="10800"/>
                  </a:lnTo>
                  <a:lnTo>
                    <a:pt x="699" y="14213"/>
                  </a:lnTo>
                  <a:lnTo>
                    <a:pt x="2649" y="17178"/>
                  </a:lnTo>
                  <a:lnTo>
                    <a:pt x="5627" y="19516"/>
                  </a:lnTo>
                  <a:lnTo>
                    <a:pt x="9410" y="21049"/>
                  </a:lnTo>
                  <a:lnTo>
                    <a:pt x="13778" y="21600"/>
                  </a:lnTo>
                  <a:lnTo>
                    <a:pt x="18158" y="21049"/>
                  </a:lnTo>
                  <a:lnTo>
                    <a:pt x="21600" y="19662"/>
                  </a:lnTo>
                  <a:lnTo>
                    <a:pt x="13778" y="19662"/>
                  </a:lnTo>
                  <a:lnTo>
                    <a:pt x="9361" y="18964"/>
                  </a:lnTo>
                  <a:lnTo>
                    <a:pt x="5749" y="17063"/>
                  </a:lnTo>
                  <a:lnTo>
                    <a:pt x="3311" y="14246"/>
                  </a:lnTo>
                  <a:lnTo>
                    <a:pt x="2416" y="10800"/>
                  </a:lnTo>
                  <a:lnTo>
                    <a:pt x="3311" y="7354"/>
                  </a:lnTo>
                  <a:lnTo>
                    <a:pt x="5749" y="4537"/>
                  </a:lnTo>
                  <a:lnTo>
                    <a:pt x="9361" y="2636"/>
                  </a:lnTo>
                  <a:lnTo>
                    <a:pt x="13778" y="1938"/>
                  </a:lnTo>
                  <a:lnTo>
                    <a:pt x="21600" y="1938"/>
                  </a:lnTo>
                  <a:lnTo>
                    <a:pt x="18158" y="551"/>
                  </a:lnTo>
                  <a:lnTo>
                    <a:pt x="13778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36" name="Shape 636"/>
            <p:cNvSpPr/>
            <p:nvPr/>
          </p:nvSpPr>
          <p:spPr>
            <a:xfrm>
              <a:off x="147522" y="26551"/>
              <a:ext cx="148337" cy="242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96" y="0"/>
                  </a:moveTo>
                  <a:lnTo>
                    <a:pt x="0" y="0"/>
                  </a:lnTo>
                  <a:lnTo>
                    <a:pt x="6899" y="850"/>
                  </a:lnTo>
                  <a:lnTo>
                    <a:pt x="12536" y="3167"/>
                  </a:lnTo>
                  <a:lnTo>
                    <a:pt x="16339" y="6600"/>
                  </a:lnTo>
                  <a:lnTo>
                    <a:pt x="17734" y="10800"/>
                  </a:lnTo>
                  <a:lnTo>
                    <a:pt x="16339" y="14999"/>
                  </a:lnTo>
                  <a:lnTo>
                    <a:pt x="12536" y="18433"/>
                  </a:lnTo>
                  <a:lnTo>
                    <a:pt x="6899" y="20750"/>
                  </a:lnTo>
                  <a:lnTo>
                    <a:pt x="0" y="21600"/>
                  </a:lnTo>
                  <a:lnTo>
                    <a:pt x="12196" y="21600"/>
                  </a:lnTo>
                  <a:lnTo>
                    <a:pt x="12759" y="21423"/>
                  </a:lnTo>
                  <a:lnTo>
                    <a:pt x="17434" y="18573"/>
                  </a:lnTo>
                  <a:lnTo>
                    <a:pt x="20499" y="14960"/>
                  </a:lnTo>
                  <a:lnTo>
                    <a:pt x="21600" y="10800"/>
                  </a:lnTo>
                  <a:lnTo>
                    <a:pt x="20499" y="6640"/>
                  </a:lnTo>
                  <a:lnTo>
                    <a:pt x="17434" y="3027"/>
                  </a:lnTo>
                  <a:lnTo>
                    <a:pt x="12759" y="177"/>
                  </a:lnTo>
                  <a:lnTo>
                    <a:pt x="12196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38" name="Shape 638"/>
          <p:cNvSpPr/>
          <p:nvPr/>
        </p:nvSpPr>
        <p:spPr>
          <a:xfrm>
            <a:off x="6145240" y="5504896"/>
            <a:ext cx="143053" cy="14305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41" name="Group 641"/>
          <p:cNvGrpSpPr/>
          <p:nvPr/>
        </p:nvGrpSpPr>
        <p:grpSpPr>
          <a:xfrm>
            <a:off x="6068835" y="5428492"/>
            <a:ext cx="295860" cy="295859"/>
            <a:chOff x="0" y="0"/>
            <a:chExt cx="295859" cy="295858"/>
          </a:xfrm>
        </p:grpSpPr>
        <p:sp>
          <p:nvSpPr>
            <p:cNvPr id="639" name="Shape 639"/>
            <p:cNvSpPr/>
            <p:nvPr/>
          </p:nvSpPr>
          <p:spPr>
            <a:xfrm>
              <a:off x="0" y="0"/>
              <a:ext cx="231277" cy="295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78" y="0"/>
                  </a:moveTo>
                  <a:lnTo>
                    <a:pt x="9410" y="551"/>
                  </a:lnTo>
                  <a:lnTo>
                    <a:pt x="5627" y="2084"/>
                  </a:lnTo>
                  <a:lnTo>
                    <a:pt x="2649" y="4422"/>
                  </a:lnTo>
                  <a:lnTo>
                    <a:pt x="699" y="7387"/>
                  </a:lnTo>
                  <a:lnTo>
                    <a:pt x="0" y="10800"/>
                  </a:lnTo>
                  <a:lnTo>
                    <a:pt x="699" y="14213"/>
                  </a:lnTo>
                  <a:lnTo>
                    <a:pt x="2649" y="17178"/>
                  </a:lnTo>
                  <a:lnTo>
                    <a:pt x="5627" y="19516"/>
                  </a:lnTo>
                  <a:lnTo>
                    <a:pt x="9410" y="21049"/>
                  </a:lnTo>
                  <a:lnTo>
                    <a:pt x="13778" y="21600"/>
                  </a:lnTo>
                  <a:lnTo>
                    <a:pt x="18158" y="21049"/>
                  </a:lnTo>
                  <a:lnTo>
                    <a:pt x="21600" y="19662"/>
                  </a:lnTo>
                  <a:lnTo>
                    <a:pt x="13778" y="19662"/>
                  </a:lnTo>
                  <a:lnTo>
                    <a:pt x="9361" y="18964"/>
                  </a:lnTo>
                  <a:lnTo>
                    <a:pt x="5749" y="17063"/>
                  </a:lnTo>
                  <a:lnTo>
                    <a:pt x="3311" y="14246"/>
                  </a:lnTo>
                  <a:lnTo>
                    <a:pt x="2417" y="10800"/>
                  </a:lnTo>
                  <a:lnTo>
                    <a:pt x="3311" y="7354"/>
                  </a:lnTo>
                  <a:lnTo>
                    <a:pt x="5749" y="4537"/>
                  </a:lnTo>
                  <a:lnTo>
                    <a:pt x="9361" y="2636"/>
                  </a:lnTo>
                  <a:lnTo>
                    <a:pt x="13778" y="1938"/>
                  </a:lnTo>
                  <a:lnTo>
                    <a:pt x="21600" y="1938"/>
                  </a:lnTo>
                  <a:lnTo>
                    <a:pt x="18158" y="551"/>
                  </a:lnTo>
                  <a:lnTo>
                    <a:pt x="13778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40" name="Shape 640"/>
            <p:cNvSpPr/>
            <p:nvPr/>
          </p:nvSpPr>
          <p:spPr>
            <a:xfrm>
              <a:off x="147523" y="26550"/>
              <a:ext cx="148337" cy="242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96" y="0"/>
                  </a:moveTo>
                  <a:lnTo>
                    <a:pt x="0" y="0"/>
                  </a:lnTo>
                  <a:lnTo>
                    <a:pt x="6899" y="850"/>
                  </a:lnTo>
                  <a:lnTo>
                    <a:pt x="12536" y="3167"/>
                  </a:lnTo>
                  <a:lnTo>
                    <a:pt x="16339" y="6601"/>
                  </a:lnTo>
                  <a:lnTo>
                    <a:pt x="17734" y="10800"/>
                  </a:lnTo>
                  <a:lnTo>
                    <a:pt x="16339" y="15000"/>
                  </a:lnTo>
                  <a:lnTo>
                    <a:pt x="12536" y="18433"/>
                  </a:lnTo>
                  <a:lnTo>
                    <a:pt x="6899" y="20750"/>
                  </a:lnTo>
                  <a:lnTo>
                    <a:pt x="0" y="21600"/>
                  </a:lnTo>
                  <a:lnTo>
                    <a:pt x="12196" y="21600"/>
                  </a:lnTo>
                  <a:lnTo>
                    <a:pt x="12759" y="21423"/>
                  </a:lnTo>
                  <a:lnTo>
                    <a:pt x="17434" y="18573"/>
                  </a:lnTo>
                  <a:lnTo>
                    <a:pt x="20499" y="14960"/>
                  </a:lnTo>
                  <a:lnTo>
                    <a:pt x="21600" y="10800"/>
                  </a:lnTo>
                  <a:lnTo>
                    <a:pt x="20499" y="6640"/>
                  </a:lnTo>
                  <a:lnTo>
                    <a:pt x="17434" y="3027"/>
                  </a:lnTo>
                  <a:lnTo>
                    <a:pt x="12759" y="177"/>
                  </a:lnTo>
                  <a:lnTo>
                    <a:pt x="12196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42" name="Shape 642"/>
          <p:cNvSpPr/>
          <p:nvPr/>
        </p:nvSpPr>
        <p:spPr>
          <a:xfrm>
            <a:off x="6465617" y="4390902"/>
            <a:ext cx="5573173" cy="717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22859" algn="l" defTabSz="457200">
              <a:spcBef>
                <a:spcPts val="500"/>
              </a:spcBef>
              <a:defRPr sz="1800"/>
            </a:pPr>
            <a:r>
              <a:rPr spc="-40" sz="16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Regulatory </a:t>
            </a:r>
            <a:r>
              <a:rPr spc="-10" sz="16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spc="-5" sz="16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order </a:t>
            </a:r>
            <a:r>
              <a:rPr spc="50" sz="16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spc="-295" sz="16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15" sz="16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obtain </a:t>
            </a:r>
            <a:r>
              <a:rPr spc="-5" sz="16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unfair </a:t>
            </a:r>
            <a:r>
              <a:rPr spc="-10" sz="16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competition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lvl="0" marR="5080" indent="21590" algn="l" defTabSz="457200">
              <a:spcBef>
                <a:spcPts val="300"/>
              </a:spcBef>
              <a:defRPr sz="1800"/>
            </a:pPr>
            <a:r>
              <a:rPr spc="26" sz="1600">
                <a:latin typeface="Arial"/>
                <a:ea typeface="Arial"/>
                <a:cs typeface="Arial"/>
                <a:sym typeface="Arial"/>
              </a:rPr>
              <a:t>We </a:t>
            </a:r>
            <a:r>
              <a:rPr spc="-26" sz="1600">
                <a:latin typeface="Arial"/>
                <a:ea typeface="Arial"/>
                <a:cs typeface="Arial"/>
                <a:sym typeface="Arial"/>
              </a:rPr>
              <a:t>help </a:t>
            </a:r>
            <a:r>
              <a:rPr spc="6" sz="160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-46" sz="1600">
                <a:latin typeface="Arial"/>
                <a:ea typeface="Arial"/>
                <a:cs typeface="Arial"/>
                <a:sym typeface="Arial"/>
              </a:rPr>
              <a:t>MSMEs </a:t>
            </a:r>
            <a:r>
              <a:rPr spc="13" sz="1600">
                <a:latin typeface="Arial"/>
                <a:ea typeface="Arial"/>
                <a:cs typeface="Arial"/>
                <a:sym typeface="Arial"/>
              </a:rPr>
              <a:t>better </a:t>
            </a:r>
            <a:r>
              <a:rPr spc="-26" sz="1600">
                <a:latin typeface="Arial"/>
                <a:ea typeface="Arial"/>
                <a:cs typeface="Arial"/>
                <a:sym typeface="Arial"/>
              </a:rPr>
              <a:t>understand </a:t>
            </a:r>
            <a:r>
              <a:rPr sz="1600">
                <a:latin typeface="Arial"/>
                <a:ea typeface="Arial"/>
                <a:cs typeface="Arial"/>
                <a:sym typeface="Arial"/>
              </a:rPr>
              <a:t>what </a:t>
            </a:r>
            <a:r>
              <a:rPr spc="-20" sz="1600">
                <a:latin typeface="Arial"/>
                <a:ea typeface="Arial"/>
                <a:cs typeface="Arial"/>
                <a:sym typeface="Arial"/>
              </a:rPr>
              <a:t>types </a:t>
            </a:r>
            <a:r>
              <a:rPr spc="46" sz="1600"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-53" sz="1600">
                <a:latin typeface="Arial"/>
                <a:ea typeface="Arial"/>
                <a:cs typeface="Arial"/>
                <a:sym typeface="Arial"/>
              </a:rPr>
              <a:t>taxes are </a:t>
            </a:r>
            <a:r>
              <a:rPr spc="-33" sz="1600">
                <a:latin typeface="Arial"/>
                <a:ea typeface="Arial"/>
                <a:cs typeface="Arial"/>
                <a:sym typeface="Arial"/>
              </a:rPr>
              <a:t>being  </a:t>
            </a:r>
            <a:r>
              <a:rPr spc="-26" sz="1600">
                <a:latin typeface="Arial"/>
                <a:ea typeface="Arial"/>
                <a:cs typeface="Arial"/>
                <a:sym typeface="Arial"/>
              </a:rPr>
              <a:t>collected. </a:t>
            </a:r>
            <a:r>
              <a:rPr spc="-13" sz="1600">
                <a:latin typeface="Arial"/>
                <a:ea typeface="Arial"/>
                <a:cs typeface="Arial"/>
                <a:sym typeface="Arial"/>
              </a:rPr>
              <a:t>Meanwhile </a:t>
            </a:r>
            <a:r>
              <a:rPr spc="-126" sz="1600">
                <a:latin typeface="Arial"/>
                <a:ea typeface="Arial"/>
                <a:cs typeface="Arial"/>
                <a:sym typeface="Arial"/>
              </a:rPr>
              <a:t>as </a:t>
            </a:r>
            <a:r>
              <a:rPr spc="-6" sz="1600">
                <a:latin typeface="Arial"/>
                <a:ea typeface="Arial"/>
                <a:cs typeface="Arial"/>
                <a:sym typeface="Arial"/>
              </a:rPr>
              <a:t>counterpart </a:t>
            </a:r>
            <a:r>
              <a:rPr spc="46" sz="1600"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6" sz="1600"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spc="-220" sz="16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13" sz="1600">
                <a:latin typeface="Arial"/>
                <a:ea typeface="Arial"/>
                <a:cs typeface="Arial"/>
                <a:sym typeface="Arial"/>
              </a:rPr>
              <a:t>government</a:t>
            </a:r>
          </a:p>
        </p:txBody>
      </p:sp>
      <p:sp>
        <p:nvSpPr>
          <p:cNvPr id="643" name="Shape 643"/>
          <p:cNvSpPr/>
          <p:nvPr/>
        </p:nvSpPr>
        <p:spPr>
          <a:xfrm>
            <a:off x="6145240" y="6615181"/>
            <a:ext cx="143053" cy="14305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46" name="Group 646"/>
          <p:cNvGrpSpPr/>
          <p:nvPr/>
        </p:nvGrpSpPr>
        <p:grpSpPr>
          <a:xfrm>
            <a:off x="6068835" y="6538777"/>
            <a:ext cx="295860" cy="295859"/>
            <a:chOff x="0" y="0"/>
            <a:chExt cx="295859" cy="295858"/>
          </a:xfrm>
        </p:grpSpPr>
        <p:sp>
          <p:nvSpPr>
            <p:cNvPr id="644" name="Shape 644"/>
            <p:cNvSpPr/>
            <p:nvPr/>
          </p:nvSpPr>
          <p:spPr>
            <a:xfrm>
              <a:off x="0" y="0"/>
              <a:ext cx="231256" cy="295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79" y="0"/>
                  </a:moveTo>
                  <a:lnTo>
                    <a:pt x="9411" y="551"/>
                  </a:lnTo>
                  <a:lnTo>
                    <a:pt x="5627" y="2085"/>
                  </a:lnTo>
                  <a:lnTo>
                    <a:pt x="2649" y="4423"/>
                  </a:lnTo>
                  <a:lnTo>
                    <a:pt x="699" y="7388"/>
                  </a:lnTo>
                  <a:lnTo>
                    <a:pt x="0" y="10800"/>
                  </a:lnTo>
                  <a:lnTo>
                    <a:pt x="699" y="14212"/>
                  </a:lnTo>
                  <a:lnTo>
                    <a:pt x="2649" y="17177"/>
                  </a:lnTo>
                  <a:lnTo>
                    <a:pt x="5627" y="19515"/>
                  </a:lnTo>
                  <a:lnTo>
                    <a:pt x="9411" y="21049"/>
                  </a:lnTo>
                  <a:lnTo>
                    <a:pt x="13779" y="21600"/>
                  </a:lnTo>
                  <a:lnTo>
                    <a:pt x="18160" y="21049"/>
                  </a:lnTo>
                  <a:lnTo>
                    <a:pt x="21593" y="19665"/>
                  </a:lnTo>
                  <a:lnTo>
                    <a:pt x="13779" y="19665"/>
                  </a:lnTo>
                  <a:lnTo>
                    <a:pt x="9361" y="18967"/>
                  </a:lnTo>
                  <a:lnTo>
                    <a:pt x="5749" y="17066"/>
                  </a:lnTo>
                  <a:lnTo>
                    <a:pt x="3311" y="14248"/>
                  </a:lnTo>
                  <a:lnTo>
                    <a:pt x="2417" y="10800"/>
                  </a:lnTo>
                  <a:lnTo>
                    <a:pt x="3311" y="7352"/>
                  </a:lnTo>
                  <a:lnTo>
                    <a:pt x="5749" y="4535"/>
                  </a:lnTo>
                  <a:lnTo>
                    <a:pt x="9361" y="2635"/>
                  </a:lnTo>
                  <a:lnTo>
                    <a:pt x="13779" y="1938"/>
                  </a:lnTo>
                  <a:lnTo>
                    <a:pt x="21600" y="1938"/>
                  </a:lnTo>
                  <a:lnTo>
                    <a:pt x="18160" y="551"/>
                  </a:lnTo>
                  <a:lnTo>
                    <a:pt x="13779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45" name="Shape 645"/>
            <p:cNvSpPr/>
            <p:nvPr/>
          </p:nvSpPr>
          <p:spPr>
            <a:xfrm>
              <a:off x="147523" y="26550"/>
              <a:ext cx="148337" cy="242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93" y="0"/>
                  </a:moveTo>
                  <a:lnTo>
                    <a:pt x="0" y="0"/>
                  </a:lnTo>
                  <a:lnTo>
                    <a:pt x="6899" y="849"/>
                  </a:lnTo>
                  <a:lnTo>
                    <a:pt x="12536" y="3164"/>
                  </a:lnTo>
                  <a:lnTo>
                    <a:pt x="16339" y="6597"/>
                  </a:lnTo>
                  <a:lnTo>
                    <a:pt x="17734" y="10798"/>
                  </a:lnTo>
                  <a:lnTo>
                    <a:pt x="16339" y="15000"/>
                  </a:lnTo>
                  <a:lnTo>
                    <a:pt x="12536" y="18434"/>
                  </a:lnTo>
                  <a:lnTo>
                    <a:pt x="6899" y="20750"/>
                  </a:lnTo>
                  <a:lnTo>
                    <a:pt x="0" y="21600"/>
                  </a:lnTo>
                  <a:lnTo>
                    <a:pt x="12181" y="21600"/>
                  </a:lnTo>
                  <a:lnTo>
                    <a:pt x="12759" y="21418"/>
                  </a:lnTo>
                  <a:lnTo>
                    <a:pt x="17434" y="18568"/>
                  </a:lnTo>
                  <a:lnTo>
                    <a:pt x="20499" y="14956"/>
                  </a:lnTo>
                  <a:lnTo>
                    <a:pt x="21600" y="10798"/>
                  </a:lnTo>
                  <a:lnTo>
                    <a:pt x="20499" y="6640"/>
                  </a:lnTo>
                  <a:lnTo>
                    <a:pt x="17434" y="3028"/>
                  </a:lnTo>
                  <a:lnTo>
                    <a:pt x="12759" y="178"/>
                  </a:lnTo>
                  <a:lnTo>
                    <a:pt x="12193" y="0"/>
                  </a:lnTo>
                  <a:close/>
                </a:path>
              </a:pathLst>
            </a:custGeom>
            <a:solidFill>
              <a:srgbClr val="8F2A1F"/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lvl="0" algn="l"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47" name="Shape 647"/>
          <p:cNvSpPr/>
          <p:nvPr/>
        </p:nvSpPr>
        <p:spPr>
          <a:xfrm>
            <a:off x="6465617" y="6415262"/>
            <a:ext cx="5573174" cy="1174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indent="13334" algn="l" defTabSz="457200">
              <a:spcBef>
                <a:spcPts val="500"/>
              </a:spcBef>
              <a:defRPr sz="1800"/>
            </a:pPr>
            <a:r>
              <a:rPr spc="-80" sz="16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Access </a:t>
            </a:r>
            <a:r>
              <a:rPr spc="50" sz="16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spc="-45" sz="16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steady </a:t>
            </a:r>
            <a:r>
              <a:rPr spc="-60" sz="16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sources </a:t>
            </a:r>
            <a:r>
              <a:rPr spc="45" sz="16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-80" sz="16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Raw</a:t>
            </a:r>
            <a:r>
              <a:rPr spc="-300" sz="16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25" sz="16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Materials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lvl="0" marR="287020" indent="12700" algn="l" defTabSz="457200">
              <a:spcBef>
                <a:spcPts val="300"/>
              </a:spcBef>
              <a:defRPr sz="1800"/>
            </a:pPr>
            <a:r>
              <a:rPr spc="-80" sz="1600">
                <a:solidFill>
                  <a:srgbClr val="76707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spc="-80" sz="1600">
                <a:latin typeface="Arial"/>
                <a:ea typeface="Arial"/>
                <a:cs typeface="Arial"/>
                <a:sym typeface="Arial"/>
              </a:rPr>
              <a:t>ome </a:t>
            </a:r>
            <a:r>
              <a:rPr spc="-46" sz="1600">
                <a:latin typeface="Arial"/>
                <a:ea typeface="Arial"/>
                <a:cs typeface="Arial"/>
                <a:sym typeface="Arial"/>
              </a:rPr>
              <a:t>MSMEs have </a:t>
            </a:r>
            <a:r>
              <a:rPr spc="6" sz="1600">
                <a:latin typeface="Arial"/>
                <a:ea typeface="Arial"/>
                <a:cs typeface="Arial"/>
                <a:sym typeface="Arial"/>
              </a:rPr>
              <a:t>trouble </a:t>
            </a:r>
            <a:r>
              <a:rPr spc="-20" sz="1600">
                <a:latin typeface="Arial"/>
                <a:ea typeface="Arial"/>
                <a:cs typeface="Arial"/>
                <a:sym typeface="Arial"/>
              </a:rPr>
              <a:t>obtaining </a:t>
            </a:r>
            <a:r>
              <a:rPr spc="-13" sz="1600">
                <a:latin typeface="Arial"/>
                <a:ea typeface="Arial"/>
                <a:cs typeface="Arial"/>
                <a:sym typeface="Arial"/>
              </a:rPr>
              <a:t>raw </a:t>
            </a:r>
            <a:r>
              <a:rPr spc="-40" sz="1600">
                <a:latin typeface="Arial"/>
                <a:ea typeface="Arial"/>
                <a:cs typeface="Arial"/>
                <a:sym typeface="Arial"/>
              </a:rPr>
              <a:t>materials </a:t>
            </a:r>
            <a:r>
              <a:rPr spc="-26" sz="1600">
                <a:latin typeface="Arial"/>
                <a:ea typeface="Arial"/>
                <a:cs typeface="Arial"/>
                <a:sym typeface="Arial"/>
              </a:rPr>
              <a:t>due </a:t>
            </a:r>
            <a:r>
              <a:rPr spc="46" sz="1600">
                <a:latin typeface="Arial"/>
                <a:ea typeface="Arial"/>
                <a:cs typeface="Arial"/>
                <a:sym typeface="Arial"/>
              </a:rPr>
              <a:t>to  </a:t>
            </a:r>
            <a:r>
              <a:rPr spc="-6" sz="1600">
                <a:latin typeface="Arial"/>
                <a:ea typeface="Arial"/>
                <a:cs typeface="Arial"/>
                <a:sym typeface="Arial"/>
              </a:rPr>
              <a:t>infrastructure </a:t>
            </a:r>
            <a:r>
              <a:rPr spc="-46" sz="1600"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spc="-33" sz="1600">
                <a:latin typeface="Arial"/>
                <a:ea typeface="Arial"/>
                <a:cs typeface="Arial"/>
                <a:sym typeface="Arial"/>
              </a:rPr>
              <a:t>logistics </a:t>
            </a:r>
            <a:r>
              <a:rPr spc="-73" sz="1600">
                <a:latin typeface="Arial"/>
                <a:ea typeface="Arial"/>
                <a:cs typeface="Arial"/>
                <a:sym typeface="Arial"/>
              </a:rPr>
              <a:t>issues </a:t>
            </a:r>
            <a:r>
              <a:rPr spc="13" sz="1600">
                <a:latin typeface="Arial"/>
                <a:ea typeface="Arial"/>
                <a:cs typeface="Arial"/>
                <a:sym typeface="Arial"/>
              </a:rPr>
              <a:t>or </a:t>
            </a:r>
            <a:r>
              <a:rPr spc="-66" sz="1600">
                <a:latin typeface="Arial"/>
                <a:ea typeface="Arial"/>
                <a:cs typeface="Arial"/>
                <a:sym typeface="Arial"/>
              </a:rPr>
              <a:t>because </a:t>
            </a:r>
            <a:r>
              <a:rPr spc="46" sz="1600">
                <a:latin typeface="Arial"/>
                <a:ea typeface="Arial"/>
                <a:cs typeface="Arial"/>
                <a:sym typeface="Arial"/>
              </a:rPr>
              <a:t>of</a:t>
            </a:r>
            <a:r>
              <a:rPr spc="220" sz="16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33" sz="1600">
                <a:latin typeface="Arial"/>
                <a:ea typeface="Arial"/>
                <a:cs typeface="Arial"/>
                <a:sym typeface="Arial"/>
              </a:rPr>
              <a:t>elevated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lvl="0" marR="5080" indent="12700" algn="l" defTabSz="457200">
              <a:defRPr sz="1800"/>
            </a:pPr>
            <a:r>
              <a:rPr sz="1600">
                <a:latin typeface="Arial"/>
                <a:ea typeface="Arial"/>
                <a:cs typeface="Arial"/>
                <a:sym typeface="Arial"/>
              </a:rPr>
              <a:t>fuel </a:t>
            </a:r>
            <a:r>
              <a:rPr spc="-46" sz="1600"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spc="-13" sz="1600">
                <a:latin typeface="Arial"/>
                <a:ea typeface="Arial"/>
                <a:cs typeface="Arial"/>
                <a:sym typeface="Arial"/>
              </a:rPr>
              <a:t>high-cost </a:t>
            </a:r>
            <a:r>
              <a:rPr spc="46" sz="1600">
                <a:latin typeface="Arial"/>
                <a:ea typeface="Arial"/>
                <a:cs typeface="Arial"/>
                <a:sym typeface="Arial"/>
              </a:rPr>
              <a:t>of </a:t>
            </a:r>
            <a:r>
              <a:rPr spc="-40" sz="1600">
                <a:latin typeface="Arial"/>
                <a:ea typeface="Arial"/>
                <a:cs typeface="Arial"/>
                <a:sym typeface="Arial"/>
              </a:rPr>
              <a:t>logistics. </a:t>
            </a:r>
            <a:r>
              <a:rPr spc="26" sz="1600">
                <a:latin typeface="Arial"/>
                <a:ea typeface="Arial"/>
                <a:cs typeface="Arial"/>
                <a:sym typeface="Arial"/>
              </a:rPr>
              <a:t>We </a:t>
            </a:r>
            <a:r>
              <a:rPr spc="-40" sz="1600">
                <a:latin typeface="Arial"/>
                <a:ea typeface="Arial"/>
                <a:cs typeface="Arial"/>
                <a:sym typeface="Arial"/>
              </a:rPr>
              <a:t>encourage </a:t>
            </a:r>
            <a:r>
              <a:rPr spc="6" sz="160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-26" sz="1600">
                <a:latin typeface="Arial"/>
                <a:ea typeface="Arial"/>
                <a:cs typeface="Arial"/>
                <a:sym typeface="Arial"/>
              </a:rPr>
              <a:t>commodities  stockholders </a:t>
            </a:r>
            <a:r>
              <a:rPr spc="46" sz="1600"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spc="-20" sz="1600">
                <a:latin typeface="Arial"/>
                <a:ea typeface="Arial"/>
                <a:cs typeface="Arial"/>
                <a:sym typeface="Arial"/>
              </a:rPr>
              <a:t>develop </a:t>
            </a:r>
            <a:r>
              <a:rPr spc="-6" sz="1600">
                <a:latin typeface="Arial"/>
                <a:ea typeface="Arial"/>
                <a:cs typeface="Arial"/>
                <a:sym typeface="Arial"/>
              </a:rPr>
              <a:t>one-stop portal</a:t>
            </a:r>
          </a:p>
        </p:txBody>
      </p:sp>
      <p:sp>
        <p:nvSpPr>
          <p:cNvPr id="648" name="Shape 648"/>
          <p:cNvSpPr/>
          <p:nvPr/>
        </p:nvSpPr>
        <p:spPr>
          <a:xfrm>
            <a:off x="502769" y="3751631"/>
            <a:ext cx="4887599" cy="398482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8767" tIns="48767" rIns="48767" bIns="48767"/>
          <a:lstStyle/>
          <a:p>
            <a:pPr lvl="0" algn="l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9" name="Shape 649"/>
          <p:cNvSpPr/>
          <p:nvPr/>
        </p:nvSpPr>
        <p:spPr>
          <a:xfrm>
            <a:off x="4141356" y="3308129"/>
            <a:ext cx="1372278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 algn="l" defTabSz="457200">
              <a:defRPr spc="-155" sz="1600">
                <a:solidFill>
                  <a:srgbClr val="5F1C15"/>
                </a:solidFill>
                <a:latin typeface="Verdana Bold"/>
                <a:ea typeface="Verdana Bold"/>
                <a:cs typeface="Verdana Bold"/>
                <a:sym typeface="Verdana Bold"/>
              </a:defRPr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55" sz="1600">
                <a:solidFill>
                  <a:srgbClr val="5F1C15"/>
                </a:solidFill>
              </a:rPr>
              <a:t>GOVERMENT</a:t>
            </a:r>
          </a:p>
        </p:txBody>
      </p:sp>
      <p:sp>
        <p:nvSpPr>
          <p:cNvPr id="650" name="Shape 650"/>
          <p:cNvSpPr/>
          <p:nvPr/>
        </p:nvSpPr>
        <p:spPr>
          <a:xfrm>
            <a:off x="6499552" y="5220314"/>
            <a:ext cx="5225467" cy="1047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indent="13334" algn="l" defTabSz="457200">
              <a:defRPr sz="1800"/>
            </a:pPr>
            <a:r>
              <a:rPr spc="-60" sz="16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Renewable </a:t>
            </a:r>
            <a:r>
              <a:rPr spc="-50" sz="16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Energy</a:t>
            </a:r>
            <a:r>
              <a:rPr spc="-75" sz="16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25" sz="1600">
                <a:solidFill>
                  <a:srgbClr val="5F1C15"/>
                </a:solidFill>
                <a:latin typeface="Arial"/>
                <a:ea typeface="Arial"/>
                <a:cs typeface="Arial"/>
                <a:sym typeface="Arial"/>
              </a:rPr>
              <a:t>Developing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lvl="0" marR="133350" indent="12700" algn="l" defTabSz="457200">
              <a:spcBef>
                <a:spcPts val="300"/>
              </a:spcBef>
              <a:defRPr sz="1800"/>
            </a:pPr>
            <a:r>
              <a:rPr spc="-6" sz="1600">
                <a:latin typeface="Arial"/>
                <a:ea typeface="Arial"/>
                <a:cs typeface="Arial"/>
                <a:sym typeface="Arial"/>
              </a:rPr>
              <a:t>Many </a:t>
            </a:r>
            <a:r>
              <a:rPr spc="-46" sz="1600">
                <a:latin typeface="Arial"/>
                <a:ea typeface="Arial"/>
                <a:cs typeface="Arial"/>
                <a:sym typeface="Arial"/>
              </a:rPr>
              <a:t>MSMEs have </a:t>
            </a:r>
            <a:r>
              <a:rPr spc="6" sz="1600">
                <a:latin typeface="Arial"/>
                <a:ea typeface="Arial"/>
                <a:cs typeface="Arial"/>
                <a:sym typeface="Arial"/>
              </a:rPr>
              <a:t>trouble </a:t>
            </a:r>
            <a:r>
              <a:rPr spc="-20" sz="1600">
                <a:latin typeface="Arial"/>
                <a:ea typeface="Arial"/>
                <a:cs typeface="Arial"/>
                <a:sym typeface="Arial"/>
              </a:rPr>
              <a:t>obtaining </a:t>
            </a:r>
            <a:r>
              <a:rPr spc="-6" sz="1600">
                <a:latin typeface="Arial"/>
                <a:ea typeface="Arial"/>
                <a:cs typeface="Arial"/>
                <a:sym typeface="Arial"/>
              </a:rPr>
              <a:t>electricity </a:t>
            </a:r>
            <a:r>
              <a:rPr spc="-46" sz="1600"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sz="1600">
                <a:latin typeface="Arial"/>
                <a:ea typeface="Arial"/>
                <a:cs typeface="Arial"/>
                <a:sym typeface="Arial"/>
              </a:rPr>
              <a:t>fuel </a:t>
            </a:r>
            <a:r>
              <a:rPr spc="-66" sz="1600">
                <a:latin typeface="Arial"/>
                <a:ea typeface="Arial"/>
                <a:cs typeface="Arial"/>
                <a:sym typeface="Arial"/>
              </a:rPr>
              <a:t>can </a:t>
            </a:r>
            <a:r>
              <a:rPr spc="6" sz="1600">
                <a:latin typeface="Arial"/>
                <a:ea typeface="Arial"/>
                <a:cs typeface="Arial"/>
                <a:sym typeface="Arial"/>
              </a:rPr>
              <a:t>affect  their </a:t>
            </a:r>
            <a:r>
              <a:rPr sz="1600">
                <a:latin typeface="Arial"/>
                <a:ea typeface="Arial"/>
                <a:cs typeface="Arial"/>
                <a:sym typeface="Arial"/>
              </a:rPr>
              <a:t>production </a:t>
            </a:r>
            <a:r>
              <a:rPr spc="13" sz="1600">
                <a:latin typeface="Arial"/>
                <a:ea typeface="Arial"/>
                <a:cs typeface="Arial"/>
                <a:sym typeface="Arial"/>
              </a:rPr>
              <a:t>output. Our </a:t>
            </a:r>
            <a:r>
              <a:rPr spc="-20" sz="1600">
                <a:latin typeface="Arial"/>
                <a:ea typeface="Arial"/>
                <a:cs typeface="Arial"/>
                <a:sym typeface="Arial"/>
              </a:rPr>
              <a:t>solutions </a:t>
            </a:r>
            <a:r>
              <a:rPr spc="40" sz="1600"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spc="-20" sz="1600">
                <a:latin typeface="Arial"/>
                <a:ea typeface="Arial"/>
                <a:cs typeface="Arial"/>
                <a:sym typeface="Arial"/>
              </a:rPr>
              <a:t>develop alternative </a:t>
            </a:r>
            <a:r>
              <a:rPr spc="-26" sz="1600">
                <a:latin typeface="Arial"/>
                <a:ea typeface="Arial"/>
                <a:cs typeface="Arial"/>
                <a:sym typeface="Arial"/>
              </a:rPr>
              <a:t>Power  Generation </a:t>
            </a:r>
            <a:r>
              <a:rPr spc="-13" sz="1600"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spc="6" sz="160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spc="-40" sz="1600">
                <a:latin typeface="Arial"/>
                <a:ea typeface="Arial"/>
                <a:cs typeface="Arial"/>
                <a:sym typeface="Arial"/>
              </a:rPr>
              <a:t>local</a:t>
            </a:r>
            <a:r>
              <a:rPr spc="-13" sz="16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pc="-66" sz="1600">
                <a:latin typeface="Arial"/>
                <a:ea typeface="Arial"/>
                <a:cs typeface="Arial"/>
                <a:sym typeface="Arial"/>
              </a:rPr>
              <a:t>area</a:t>
            </a:r>
          </a:p>
        </p:txBody>
      </p:sp>
      <p:sp>
        <p:nvSpPr>
          <p:cNvPr id="651" name="Shape 651"/>
          <p:cNvSpPr/>
          <p:nvPr/>
        </p:nvSpPr>
        <p:spPr>
          <a:xfrm>
            <a:off x="60341" y="9198745"/>
            <a:ext cx="394954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/>
            </a:lvl1pPr>
          </a:lstStyle>
          <a:p>
            <a:pPr lvl="0">
              <a:defRPr sz="1800"/>
            </a:pPr>
            <a:r>
              <a:rPr sz="1700"/>
              <a:t> * Slide taken from Koperasi MSMEs 3.0</a:t>
            </a:r>
          </a:p>
        </p:txBody>
      </p:sp>
      <p:pic>
        <p:nvPicPr>
          <p:cNvPr id="652" name="image3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786204" y="8768186"/>
            <a:ext cx="2790970" cy="6977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